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slideLayouts/slideLayout10.xml" ContentType="application/vnd.openxmlformats-officedocument.presentationml.slideLayout+xml"/>
  <Override PartName="/ppt/theme/theme7.xml" ContentType="application/vnd.openxmlformats-officedocument.theme+xml"/>
  <Override PartName="/ppt/slideLayouts/slideLayout11.xml" ContentType="application/vnd.openxmlformats-officedocument.presentationml.slideLayout+xml"/>
  <Override PartName="/ppt/theme/theme8.xml" ContentType="application/vnd.openxmlformats-officedocument.theme+xml"/>
  <Override PartName="/ppt/slideLayouts/slideLayout12.xml" ContentType="application/vnd.openxmlformats-officedocument.presentationml.slideLayout+xml"/>
  <Override PartName="/ppt/theme/theme9.xml" ContentType="application/vnd.openxmlformats-officedocument.theme+xml"/>
  <Override PartName="/ppt/slideLayouts/slideLayout1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Lst>
  <p:notesMasterIdLst>
    <p:notesMasterId r:id="rId43"/>
  </p:notesMasterIdLst>
  <p:sldIdLst>
    <p:sldId id="319" r:id="rId11"/>
    <p:sldId id="362" r:id="rId12"/>
    <p:sldId id="375" r:id="rId13"/>
    <p:sldId id="334" r:id="rId14"/>
    <p:sldId id="338" r:id="rId15"/>
    <p:sldId id="380" r:id="rId16"/>
    <p:sldId id="378" r:id="rId17"/>
    <p:sldId id="341" r:id="rId18"/>
    <p:sldId id="357" r:id="rId19"/>
    <p:sldId id="370" r:id="rId20"/>
    <p:sldId id="321" r:id="rId21"/>
    <p:sldId id="325" r:id="rId22"/>
    <p:sldId id="327" r:id="rId23"/>
    <p:sldId id="329" r:id="rId24"/>
    <p:sldId id="365" r:id="rId25"/>
    <p:sldId id="364" r:id="rId26"/>
    <p:sldId id="288" r:id="rId27"/>
    <p:sldId id="363" r:id="rId28"/>
    <p:sldId id="366" r:id="rId29"/>
    <p:sldId id="350" r:id="rId30"/>
    <p:sldId id="351" r:id="rId31"/>
    <p:sldId id="355" r:id="rId32"/>
    <p:sldId id="368" r:id="rId33"/>
    <p:sldId id="358" r:id="rId34"/>
    <p:sldId id="303" r:id="rId35"/>
    <p:sldId id="343" r:id="rId36"/>
    <p:sldId id="345" r:id="rId37"/>
    <p:sldId id="359" r:id="rId38"/>
    <p:sldId id="308" r:id="rId39"/>
    <p:sldId id="360" r:id="rId40"/>
    <p:sldId id="332" r:id="rId41"/>
    <p:sldId id="320" r:id="rId4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E7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4990" autoAdjust="0"/>
  </p:normalViewPr>
  <p:slideViewPr>
    <p:cSldViewPr snapToGrid="0">
      <p:cViewPr varScale="1">
        <p:scale>
          <a:sx n="110" d="100"/>
          <a:sy n="110" d="100"/>
        </p:scale>
        <p:origin x="81" y="20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notesMaster" Target="notesMasters/notesMaster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theme" Target="theme/theme1.xml"/><Relationship Id="rId20" Type="http://schemas.openxmlformats.org/officeDocument/2006/relationships/slide" Target="slides/slide10.xml"/><Relationship Id="rId41" Type="http://schemas.openxmlformats.org/officeDocument/2006/relationships/slide" Target="slides/slide31.xml"/></Relationships>
</file>

<file path=ppt/charts/_rels/chart1.xml.rels><?xml version="1.0" encoding="UTF-8" standalone="yes"?>
<Relationships xmlns="http://schemas.openxmlformats.org/package/2006/relationships"><Relationship Id="rId3" Type="http://schemas.openxmlformats.org/officeDocument/2006/relationships/oleObject" Target="file:///D:\PH&#210;NG%20H&#7840;%20T&#7846;NG\N&#259;m%202025\Th&#225;ng%2007\KPI%20P.HT%20T03-T07.2025-H&#7843;i.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7"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S&#417;%20k&#7871;t%206%20th&#225;ng%20t&#7881;nh\GPON.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558261067280409E-2"/>
          <c:y val="0.23363493283388939"/>
          <c:w val="0.86866147094617485"/>
          <c:h val="0.48264651296343597"/>
        </c:manualLayout>
      </c:layout>
      <c:barChart>
        <c:barDir val="col"/>
        <c:grouping val="clustered"/>
        <c:varyColors val="0"/>
        <c:ser>
          <c:idx val="0"/>
          <c:order val="0"/>
          <c:tx>
            <c:strRef>
              <c:f>Sheet1!$F$3</c:f>
              <c:strCache>
                <c:ptCount val="1"/>
                <c:pt idx="0">
                  <c:v>KH</c:v>
                </c:pt>
              </c:strCache>
            </c:strRef>
          </c:tx>
          <c:spPr>
            <a:solidFill>
              <a:schemeClr val="accent1"/>
            </a:solidFill>
            <a:ln>
              <a:noFill/>
            </a:ln>
            <a:effectLst/>
          </c:spPr>
          <c:invertIfNegative val="0"/>
          <c:dLbls>
            <c:delete val="1"/>
          </c:dLbls>
          <c:cat>
            <c:strRef>
              <c:f>Sheet1!$E$4:$E$13</c:f>
              <c:strCache>
                <c:ptCount val="10"/>
                <c:pt idx="0">
                  <c:v>Triển khai BTS </c:v>
                </c:pt>
                <c:pt idx="1">
                  <c:v> TK truyền dẫn</c:v>
                </c:pt>
                <c:pt idx="2">
                  <c:v>GPON</c:v>
                </c:pt>
                <c:pt idx="3">
                  <c:v>Kiên cố, củng cố</c:v>
                </c:pt>
                <c:pt idx="4">
                  <c:v>Triển khai cơ điện</c:v>
                </c:pt>
                <c:pt idx="5">
                  <c:v>Nghiệm thu ĐVSD </c:v>
                </c:pt>
                <c:pt idx="6">
                  <c:v>BGTS công trình</c:v>
                </c:pt>
                <c:pt idx="7">
                  <c:v>Nghiệm thu ĐVSD CTR tồn</c:v>
                </c:pt>
                <c:pt idx="8">
                  <c:v>Giảm tồn công nợ </c:v>
                </c:pt>
                <c:pt idx="9">
                  <c:v>HCQT điện tử</c:v>
                </c:pt>
              </c:strCache>
            </c:strRef>
          </c:cat>
          <c:val>
            <c:numRef>
              <c:f>Sheet1!$F$4:$F$13</c:f>
              <c:numCache>
                <c:formatCode>0.00</c:formatCode>
                <c:ptCount val="10"/>
                <c:pt idx="0">
                  <c:v>18</c:v>
                </c:pt>
                <c:pt idx="1">
                  <c:v>4.8</c:v>
                </c:pt>
                <c:pt idx="2">
                  <c:v>9.5</c:v>
                </c:pt>
                <c:pt idx="3">
                  <c:v>11</c:v>
                </c:pt>
                <c:pt idx="4">
                  <c:v>5.0999999999999996</c:v>
                </c:pt>
                <c:pt idx="5">
                  <c:v>11.9</c:v>
                </c:pt>
                <c:pt idx="6">
                  <c:v>6.46</c:v>
                </c:pt>
                <c:pt idx="7">
                  <c:v>3.6</c:v>
                </c:pt>
                <c:pt idx="8">
                  <c:v>12.1</c:v>
                </c:pt>
                <c:pt idx="9">
                  <c:v>16</c:v>
                </c:pt>
              </c:numCache>
            </c:numRef>
          </c:val>
          <c:extLst>
            <c:ext xmlns:c16="http://schemas.microsoft.com/office/drawing/2014/chart" uri="{C3380CC4-5D6E-409C-BE32-E72D297353CC}">
              <c16:uniqueId val="{00000000-E544-4E50-B5B2-ACF6E2CA7FAC}"/>
            </c:ext>
          </c:extLst>
        </c:ser>
        <c:ser>
          <c:idx val="1"/>
          <c:order val="1"/>
          <c:tx>
            <c:strRef>
              <c:f>Sheet1!$G$3</c:f>
              <c:strCache>
                <c:ptCount val="1"/>
                <c:pt idx="0">
                  <c:v>TH</c:v>
                </c:pt>
              </c:strCache>
            </c:strRef>
          </c:tx>
          <c:spPr>
            <a:solidFill>
              <a:schemeClr val="accent2"/>
            </a:solidFill>
            <a:ln>
              <a:noFill/>
            </a:ln>
            <a:effectLst/>
          </c:spPr>
          <c:invertIfNegative val="0"/>
          <c:dLbls>
            <c:delete val="1"/>
          </c:dLbls>
          <c:cat>
            <c:strRef>
              <c:f>Sheet1!$E$4:$E$13</c:f>
              <c:strCache>
                <c:ptCount val="10"/>
                <c:pt idx="0">
                  <c:v>Triển khai BTS </c:v>
                </c:pt>
                <c:pt idx="1">
                  <c:v> TK truyền dẫn</c:v>
                </c:pt>
                <c:pt idx="2">
                  <c:v>GPON</c:v>
                </c:pt>
                <c:pt idx="3">
                  <c:v>Kiên cố, củng cố</c:v>
                </c:pt>
                <c:pt idx="4">
                  <c:v>Triển khai cơ điện</c:v>
                </c:pt>
                <c:pt idx="5">
                  <c:v>Nghiệm thu ĐVSD </c:v>
                </c:pt>
                <c:pt idx="6">
                  <c:v>BGTS công trình</c:v>
                </c:pt>
                <c:pt idx="7">
                  <c:v>Nghiệm thu ĐVSD CTR tồn</c:v>
                </c:pt>
                <c:pt idx="8">
                  <c:v>Giảm tồn công nợ </c:v>
                </c:pt>
                <c:pt idx="9">
                  <c:v>HCQT điện tử</c:v>
                </c:pt>
              </c:strCache>
            </c:strRef>
          </c:cat>
          <c:val>
            <c:numRef>
              <c:f>Sheet1!$G$4:$G$13</c:f>
              <c:numCache>
                <c:formatCode>0.00</c:formatCode>
                <c:ptCount val="10"/>
                <c:pt idx="0">
                  <c:v>19</c:v>
                </c:pt>
                <c:pt idx="1">
                  <c:v>5.5</c:v>
                </c:pt>
                <c:pt idx="2">
                  <c:v>10.3</c:v>
                </c:pt>
                <c:pt idx="3">
                  <c:v>11.8</c:v>
                </c:pt>
                <c:pt idx="4">
                  <c:v>5.4</c:v>
                </c:pt>
                <c:pt idx="5">
                  <c:v>9.9</c:v>
                </c:pt>
                <c:pt idx="6">
                  <c:v>6.58</c:v>
                </c:pt>
                <c:pt idx="7">
                  <c:v>1.9</c:v>
                </c:pt>
                <c:pt idx="8">
                  <c:v>23.39</c:v>
                </c:pt>
                <c:pt idx="9">
                  <c:v>16</c:v>
                </c:pt>
              </c:numCache>
            </c:numRef>
          </c:val>
          <c:extLst>
            <c:ext xmlns:c16="http://schemas.microsoft.com/office/drawing/2014/chart" uri="{C3380CC4-5D6E-409C-BE32-E72D297353CC}">
              <c16:uniqueId val="{00000001-E544-4E50-B5B2-ACF6E2CA7FAC}"/>
            </c:ext>
          </c:extLst>
        </c:ser>
        <c:ser>
          <c:idx val="2"/>
          <c:order val="2"/>
          <c:tx>
            <c:strRef>
              <c:f>Sheet1!$H$3</c:f>
              <c:strCache>
                <c:ptCount val="1"/>
                <c:pt idx="0">
                  <c:v>tỉ lệ</c:v>
                </c:pt>
              </c:strCache>
            </c:strRef>
          </c:tx>
          <c:spPr>
            <a:solidFill>
              <a:schemeClr val="accent3"/>
            </a:solidFill>
            <a:ln>
              <a:noFill/>
            </a:ln>
            <a:effectLst/>
          </c:spPr>
          <c:invertIfNegative val="0"/>
          <c:dLbls>
            <c:dLbl>
              <c:idx val="0"/>
              <c:layout>
                <c:manualLayout>
                  <c:x val="0"/>
                  <c:y val="-0.35963135237812605"/>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E544-4E50-B5B2-ACF6E2CA7FAC}"/>
                </c:ext>
              </c:extLst>
            </c:dLbl>
            <c:dLbl>
              <c:idx val="1"/>
              <c:layout>
                <c:manualLayout>
                  <c:x val="-1.097958424118429E-2"/>
                  <c:y val="-8.2715211046968981E-2"/>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E544-4E50-B5B2-ACF6E2CA7FAC}"/>
                </c:ext>
              </c:extLst>
            </c:dLbl>
            <c:dLbl>
              <c:idx val="2"/>
              <c:layout>
                <c:manualLayout>
                  <c:x val="-1.3724480301480364E-2"/>
                  <c:y val="-0.17262304914150051"/>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E544-4E50-B5B2-ACF6E2CA7FAC}"/>
                </c:ext>
              </c:extLst>
            </c:dLbl>
            <c:dLbl>
              <c:idx val="3"/>
              <c:layout>
                <c:manualLayout>
                  <c:x val="-1.097958424118429E-2"/>
                  <c:y val="-0.21577881142687555"/>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E544-4E50-B5B2-ACF6E2CA7FAC}"/>
                </c:ext>
              </c:extLst>
            </c:dLbl>
            <c:dLbl>
              <c:idx val="4"/>
              <c:layout>
                <c:manualLayout>
                  <c:x val="-1.3724480301480364E-2"/>
                  <c:y val="-9.7100465142094028E-2"/>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6-E544-4E50-B5B2-ACF6E2CA7FAC}"/>
                </c:ext>
              </c:extLst>
            </c:dLbl>
            <c:dLbl>
              <c:idx val="5"/>
              <c:layout>
                <c:manualLayout>
                  <c:x val="5.4897921205920444E-3"/>
                  <c:y val="-0.20498987085553191"/>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7-E544-4E50-B5B2-ACF6E2CA7FAC}"/>
                </c:ext>
              </c:extLst>
            </c:dLbl>
            <c:dLbl>
              <c:idx val="6"/>
              <c:layout>
                <c:manualLayout>
                  <c:x val="5.4897921205920444E-3"/>
                  <c:y val="-0.11148571923721907"/>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8-E544-4E50-B5B2-ACF6E2CA7FAC}"/>
                </c:ext>
              </c:extLst>
            </c:dLbl>
            <c:dLbl>
              <c:idx val="7"/>
              <c:layout>
                <c:manualLayout>
                  <c:x val="-1.0064502621759143E-16"/>
                  <c:y val="-6.8329956951843948E-2"/>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9-E544-4E50-B5B2-ACF6E2CA7FAC}"/>
                </c:ext>
              </c:extLst>
            </c:dLbl>
            <c:dLbl>
              <c:idx val="8"/>
              <c:layout>
                <c:manualLayout>
                  <c:x val="-5.2153025145625281E-2"/>
                  <c:y val="-0.42436499580618869"/>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A-E544-4E50-B5B2-ACF6E2CA7FAC}"/>
                </c:ext>
              </c:extLst>
            </c:dLbl>
            <c:dLbl>
              <c:idx val="9"/>
              <c:layout>
                <c:manualLayout>
                  <c:x val="-2.195916848236858E-2"/>
                  <c:y val="-0.29489770895006334"/>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B-E544-4E50-B5B2-ACF6E2CA7FA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Sheet1!$E$4:$E$13</c:f>
              <c:strCache>
                <c:ptCount val="10"/>
                <c:pt idx="0">
                  <c:v>Triển khai BTS </c:v>
                </c:pt>
                <c:pt idx="1">
                  <c:v> TK truyền dẫn</c:v>
                </c:pt>
                <c:pt idx="2">
                  <c:v>GPON</c:v>
                </c:pt>
                <c:pt idx="3">
                  <c:v>Kiên cố, củng cố</c:v>
                </c:pt>
                <c:pt idx="4">
                  <c:v>Triển khai cơ điện</c:v>
                </c:pt>
                <c:pt idx="5">
                  <c:v>Nghiệm thu ĐVSD </c:v>
                </c:pt>
                <c:pt idx="6">
                  <c:v>BGTS công trình</c:v>
                </c:pt>
                <c:pt idx="7">
                  <c:v>Nghiệm thu ĐVSD CTR tồn</c:v>
                </c:pt>
                <c:pt idx="8">
                  <c:v>Giảm tồn công nợ </c:v>
                </c:pt>
                <c:pt idx="9">
                  <c:v>HCQT điện tử</c:v>
                </c:pt>
              </c:strCache>
            </c:strRef>
          </c:cat>
          <c:val>
            <c:numRef>
              <c:f>Sheet1!$H$4:$H$13</c:f>
              <c:numCache>
                <c:formatCode>0.0%</c:formatCode>
                <c:ptCount val="10"/>
                <c:pt idx="0">
                  <c:v>1.0555555555555556</c:v>
                </c:pt>
                <c:pt idx="1">
                  <c:v>1.1462577962578</c:v>
                </c:pt>
                <c:pt idx="2">
                  <c:v>1.0892631578947369</c:v>
                </c:pt>
                <c:pt idx="3">
                  <c:v>1.0727272727272728</c:v>
                </c:pt>
                <c:pt idx="4">
                  <c:v>1.0588235294117647</c:v>
                </c:pt>
                <c:pt idx="5">
                  <c:v>0.83199999999999996</c:v>
                </c:pt>
                <c:pt idx="6">
                  <c:v>1.0185758513931888</c:v>
                </c:pt>
                <c:pt idx="7">
                  <c:v>0.52762430939226523</c:v>
                </c:pt>
                <c:pt idx="8">
                  <c:v>1.9330578512396694</c:v>
                </c:pt>
                <c:pt idx="9">
                  <c:v>1</c:v>
                </c:pt>
              </c:numCache>
            </c:numRef>
          </c:val>
          <c:extLst>
            <c:ext xmlns:c16="http://schemas.microsoft.com/office/drawing/2014/chart" uri="{C3380CC4-5D6E-409C-BE32-E72D297353CC}">
              <c16:uniqueId val="{0000000C-E544-4E50-B5B2-ACF6E2CA7FAC}"/>
            </c:ext>
          </c:extLst>
        </c:ser>
        <c:dLbls>
          <c:dLblPos val="outEnd"/>
          <c:showLegendKey val="0"/>
          <c:showVal val="1"/>
          <c:showCatName val="0"/>
          <c:showSerName val="0"/>
          <c:showPercent val="0"/>
          <c:showBubbleSize val="0"/>
        </c:dLbls>
        <c:gapWidth val="219"/>
        <c:axId val="512187936"/>
        <c:axId val="512186272"/>
      </c:barChart>
      <c:catAx>
        <c:axId val="51218793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2186272"/>
        <c:crosses val="autoZero"/>
        <c:auto val="1"/>
        <c:lblAlgn val="ctr"/>
        <c:lblOffset val="100"/>
        <c:noMultiLvlLbl val="0"/>
      </c:catAx>
      <c:valAx>
        <c:axId val="51218627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218793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layout>
        <c:manualLayout>
          <c:xMode val="edge"/>
          <c:yMode val="edge"/>
          <c:x val="0.79536636752973278"/>
          <c:y val="5.6519286555991574E-2"/>
          <c:w val="0.11998509824867279"/>
          <c:h val="8.016089481094036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FS PF BeauSans Pro" panose="02000500000000020004" pitchFamily="2" charset="0"/>
                <a:ea typeface="+mn-ea"/>
                <a:cs typeface="Times New Roman" panose="02020603050405020304" pitchFamily="18" charset="0"/>
              </a:defRPr>
            </a:pPr>
            <a:r>
              <a:rPr lang="en-US" b="1">
                <a:latin typeface="FS PF BeauSans Pro" panose="02000500000000020004" pitchFamily="2" charset="0"/>
              </a:rPr>
              <a:t>Vùng lõm 4G</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FS PF BeauSans Pro" panose="02000500000000020004" pitchFamily="2"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tx>
            <c:strRef>
              <c:f>Sheet1!$B$2</c:f>
              <c:strCache>
                <c:ptCount val="1"/>
                <c:pt idx="0">
                  <c:v>Đầu năm</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Sheet1!$A$3:$A$17</c:f>
              <c:strCache>
                <c:ptCount val="15"/>
                <c:pt idx="0">
                  <c:v>BDH</c:v>
                </c:pt>
                <c:pt idx="1">
                  <c:v>BTN</c:v>
                </c:pt>
                <c:pt idx="2">
                  <c:v>DCN</c:v>
                </c:pt>
                <c:pt idx="3">
                  <c:v>DLK</c:v>
                </c:pt>
                <c:pt idx="4">
                  <c:v>DNG</c:v>
                </c:pt>
                <c:pt idx="5">
                  <c:v>GLI</c:v>
                </c:pt>
                <c:pt idx="6">
                  <c:v>KHA</c:v>
                </c:pt>
                <c:pt idx="7">
                  <c:v>KTM</c:v>
                </c:pt>
                <c:pt idx="8">
                  <c:v>LDG</c:v>
                </c:pt>
                <c:pt idx="9">
                  <c:v>NTN</c:v>
                </c:pt>
                <c:pt idx="10">
                  <c:v>PYN</c:v>
                </c:pt>
                <c:pt idx="11">
                  <c:v>QNI</c:v>
                </c:pt>
                <c:pt idx="12">
                  <c:v>QNM</c:v>
                </c:pt>
                <c:pt idx="13">
                  <c:v>QTI</c:v>
                </c:pt>
                <c:pt idx="14">
                  <c:v>TTH</c:v>
                </c:pt>
              </c:strCache>
            </c:strRef>
          </c:cat>
          <c:val>
            <c:numRef>
              <c:f>Sheet1!$B$3:$B$17</c:f>
              <c:numCache>
                <c:formatCode>General</c:formatCode>
                <c:ptCount val="15"/>
                <c:pt idx="0">
                  <c:v>149</c:v>
                </c:pt>
                <c:pt idx="1">
                  <c:v>178</c:v>
                </c:pt>
                <c:pt idx="2">
                  <c:v>148</c:v>
                </c:pt>
                <c:pt idx="3">
                  <c:v>232</c:v>
                </c:pt>
                <c:pt idx="4">
                  <c:v>136</c:v>
                </c:pt>
                <c:pt idx="5">
                  <c:v>133</c:v>
                </c:pt>
                <c:pt idx="6">
                  <c:v>183</c:v>
                </c:pt>
                <c:pt idx="7">
                  <c:v>66</c:v>
                </c:pt>
                <c:pt idx="8">
                  <c:v>181</c:v>
                </c:pt>
                <c:pt idx="9">
                  <c:v>60</c:v>
                </c:pt>
                <c:pt idx="10">
                  <c:v>88</c:v>
                </c:pt>
                <c:pt idx="11">
                  <c:v>98</c:v>
                </c:pt>
                <c:pt idx="12">
                  <c:v>306</c:v>
                </c:pt>
                <c:pt idx="13">
                  <c:v>68</c:v>
                </c:pt>
                <c:pt idx="14">
                  <c:v>121</c:v>
                </c:pt>
              </c:numCache>
            </c:numRef>
          </c:val>
          <c:extLst>
            <c:ext xmlns:c16="http://schemas.microsoft.com/office/drawing/2014/chart" uri="{C3380CC4-5D6E-409C-BE32-E72D297353CC}">
              <c16:uniqueId val="{00000000-0D87-41E6-BC18-921B790F431B}"/>
            </c:ext>
          </c:extLst>
        </c:ser>
        <c:ser>
          <c:idx val="1"/>
          <c:order val="1"/>
          <c:tx>
            <c:strRef>
              <c:f>Sheet1!$C$2</c:f>
              <c:strCache>
                <c:ptCount val="1"/>
                <c:pt idx="0">
                  <c:v>Dự kiến xử lý 2025</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Sheet1!$A$3:$A$17</c:f>
              <c:strCache>
                <c:ptCount val="15"/>
                <c:pt idx="0">
                  <c:v>BDH</c:v>
                </c:pt>
                <c:pt idx="1">
                  <c:v>BTN</c:v>
                </c:pt>
                <c:pt idx="2">
                  <c:v>DCN</c:v>
                </c:pt>
                <c:pt idx="3">
                  <c:v>DLK</c:v>
                </c:pt>
                <c:pt idx="4">
                  <c:v>DNG</c:v>
                </c:pt>
                <c:pt idx="5">
                  <c:v>GLI</c:v>
                </c:pt>
                <c:pt idx="6">
                  <c:v>KHA</c:v>
                </c:pt>
                <c:pt idx="7">
                  <c:v>KTM</c:v>
                </c:pt>
                <c:pt idx="8">
                  <c:v>LDG</c:v>
                </c:pt>
                <c:pt idx="9">
                  <c:v>NTN</c:v>
                </c:pt>
                <c:pt idx="10">
                  <c:v>PYN</c:v>
                </c:pt>
                <c:pt idx="11">
                  <c:v>QNI</c:v>
                </c:pt>
                <c:pt idx="12">
                  <c:v>QNM</c:v>
                </c:pt>
                <c:pt idx="13">
                  <c:v>QTI</c:v>
                </c:pt>
                <c:pt idx="14">
                  <c:v>TTH</c:v>
                </c:pt>
              </c:strCache>
            </c:strRef>
          </c:cat>
          <c:val>
            <c:numRef>
              <c:f>Sheet1!$C$3:$C$17</c:f>
              <c:numCache>
                <c:formatCode>General</c:formatCode>
                <c:ptCount val="15"/>
                <c:pt idx="0">
                  <c:v>83</c:v>
                </c:pt>
                <c:pt idx="1">
                  <c:v>96</c:v>
                </c:pt>
                <c:pt idx="2">
                  <c:v>75</c:v>
                </c:pt>
                <c:pt idx="3">
                  <c:v>129</c:v>
                </c:pt>
                <c:pt idx="4">
                  <c:v>77</c:v>
                </c:pt>
                <c:pt idx="5">
                  <c:v>80</c:v>
                </c:pt>
                <c:pt idx="6">
                  <c:v>96</c:v>
                </c:pt>
                <c:pt idx="7">
                  <c:v>42</c:v>
                </c:pt>
                <c:pt idx="8">
                  <c:v>90</c:v>
                </c:pt>
                <c:pt idx="9">
                  <c:v>43</c:v>
                </c:pt>
                <c:pt idx="10">
                  <c:v>58</c:v>
                </c:pt>
                <c:pt idx="11">
                  <c:v>59</c:v>
                </c:pt>
                <c:pt idx="12">
                  <c:v>102</c:v>
                </c:pt>
                <c:pt idx="13">
                  <c:v>41</c:v>
                </c:pt>
                <c:pt idx="14">
                  <c:v>52</c:v>
                </c:pt>
              </c:numCache>
            </c:numRef>
          </c:val>
          <c:extLst>
            <c:ext xmlns:c16="http://schemas.microsoft.com/office/drawing/2014/chart" uri="{C3380CC4-5D6E-409C-BE32-E72D297353CC}">
              <c16:uniqueId val="{00000001-0D87-41E6-BC18-921B790F431B}"/>
            </c:ext>
          </c:extLst>
        </c:ser>
        <c:ser>
          <c:idx val="2"/>
          <c:order val="2"/>
          <c:tx>
            <c:strRef>
              <c:f>Sheet1!$D$2</c:f>
              <c:strCache>
                <c:ptCount val="1"/>
                <c:pt idx="0">
                  <c:v>Còn lại</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Sheet1!$A$3:$A$17</c:f>
              <c:strCache>
                <c:ptCount val="15"/>
                <c:pt idx="0">
                  <c:v>BDH</c:v>
                </c:pt>
                <c:pt idx="1">
                  <c:v>BTN</c:v>
                </c:pt>
                <c:pt idx="2">
                  <c:v>DCN</c:v>
                </c:pt>
                <c:pt idx="3">
                  <c:v>DLK</c:v>
                </c:pt>
                <c:pt idx="4">
                  <c:v>DNG</c:v>
                </c:pt>
                <c:pt idx="5">
                  <c:v>GLI</c:v>
                </c:pt>
                <c:pt idx="6">
                  <c:v>KHA</c:v>
                </c:pt>
                <c:pt idx="7">
                  <c:v>KTM</c:v>
                </c:pt>
                <c:pt idx="8">
                  <c:v>LDG</c:v>
                </c:pt>
                <c:pt idx="9">
                  <c:v>NTN</c:v>
                </c:pt>
                <c:pt idx="10">
                  <c:v>PYN</c:v>
                </c:pt>
                <c:pt idx="11">
                  <c:v>QNI</c:v>
                </c:pt>
                <c:pt idx="12">
                  <c:v>QNM</c:v>
                </c:pt>
                <c:pt idx="13">
                  <c:v>QTI</c:v>
                </c:pt>
                <c:pt idx="14">
                  <c:v>TTH</c:v>
                </c:pt>
              </c:strCache>
            </c:strRef>
          </c:cat>
          <c:val>
            <c:numRef>
              <c:f>Sheet1!$D$3:$D$17</c:f>
              <c:numCache>
                <c:formatCode>General</c:formatCode>
                <c:ptCount val="15"/>
                <c:pt idx="0">
                  <c:v>66</c:v>
                </c:pt>
                <c:pt idx="1">
                  <c:v>82</c:v>
                </c:pt>
                <c:pt idx="2">
                  <c:v>73</c:v>
                </c:pt>
                <c:pt idx="3">
                  <c:v>103</c:v>
                </c:pt>
                <c:pt idx="4">
                  <c:v>59</c:v>
                </c:pt>
                <c:pt idx="5">
                  <c:v>53</c:v>
                </c:pt>
                <c:pt idx="6">
                  <c:v>87</c:v>
                </c:pt>
                <c:pt idx="7">
                  <c:v>24</c:v>
                </c:pt>
                <c:pt idx="8">
                  <c:v>91</c:v>
                </c:pt>
                <c:pt idx="9">
                  <c:v>17</c:v>
                </c:pt>
                <c:pt idx="10">
                  <c:v>30</c:v>
                </c:pt>
                <c:pt idx="11">
                  <c:v>39</c:v>
                </c:pt>
                <c:pt idx="12">
                  <c:v>204</c:v>
                </c:pt>
                <c:pt idx="13">
                  <c:v>27</c:v>
                </c:pt>
                <c:pt idx="14">
                  <c:v>69</c:v>
                </c:pt>
              </c:numCache>
            </c:numRef>
          </c:val>
          <c:extLst>
            <c:ext xmlns:c16="http://schemas.microsoft.com/office/drawing/2014/chart" uri="{C3380CC4-5D6E-409C-BE32-E72D297353CC}">
              <c16:uniqueId val="{00000002-0D87-41E6-BC18-921B790F431B}"/>
            </c:ext>
          </c:extLst>
        </c:ser>
        <c:dLbls>
          <c:showLegendKey val="0"/>
          <c:showVal val="0"/>
          <c:showCatName val="0"/>
          <c:showSerName val="0"/>
          <c:showPercent val="0"/>
          <c:showBubbleSize val="0"/>
        </c:dLbls>
        <c:gapWidth val="219"/>
        <c:overlap val="-27"/>
        <c:axId val="226354784"/>
        <c:axId val="226342720"/>
      </c:barChart>
      <c:catAx>
        <c:axId val="226354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226342720"/>
        <c:crosses val="autoZero"/>
        <c:auto val="1"/>
        <c:lblAlgn val="ctr"/>
        <c:lblOffset val="100"/>
        <c:noMultiLvlLbl val="0"/>
      </c:catAx>
      <c:valAx>
        <c:axId val="2263427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2263547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dirty="0" err="1"/>
              <a:t>Hạ</a:t>
            </a:r>
            <a:r>
              <a:rPr lang="en-US" baseline="0" dirty="0"/>
              <a:t> tầng GPON</a:t>
            </a:r>
            <a:endParaRPr lang="en-US" dirty="0"/>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Sheet5!$A$2</c:f>
              <c:strCache>
                <c:ptCount val="1"/>
                <c:pt idx="0">
                  <c:v>Tổng số cổng</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tileRect/>
            </a:gradFill>
            <a:ln>
              <a:noFill/>
            </a:ln>
            <a:effectLst/>
          </c:spPr>
          <c:invertIfNegative val="0"/>
          <c:cat>
            <c:strRef>
              <c:f>Sheet5!$B$1:$Q$1</c:f>
              <c:strCache>
                <c:ptCount val="16"/>
                <c:pt idx="0">
                  <c:v>QBH</c:v>
                </c:pt>
                <c:pt idx="1">
                  <c:v>QTI</c:v>
                </c:pt>
                <c:pt idx="2">
                  <c:v>TTH</c:v>
                </c:pt>
                <c:pt idx="3">
                  <c:v>DNG</c:v>
                </c:pt>
                <c:pt idx="4">
                  <c:v>QNM</c:v>
                </c:pt>
                <c:pt idx="5">
                  <c:v>QNI</c:v>
                </c:pt>
                <c:pt idx="6">
                  <c:v>KTM</c:v>
                </c:pt>
                <c:pt idx="7">
                  <c:v>DLK</c:v>
                </c:pt>
                <c:pt idx="8">
                  <c:v>PYN</c:v>
                </c:pt>
                <c:pt idx="9">
                  <c:v>GLI</c:v>
                </c:pt>
                <c:pt idx="10">
                  <c:v>BDH</c:v>
                </c:pt>
                <c:pt idx="11">
                  <c:v>KHA</c:v>
                </c:pt>
                <c:pt idx="12">
                  <c:v>NTN</c:v>
                </c:pt>
                <c:pt idx="13">
                  <c:v>LDG</c:v>
                </c:pt>
                <c:pt idx="14">
                  <c:v>BTN</c:v>
                </c:pt>
                <c:pt idx="15">
                  <c:v>DCN</c:v>
                </c:pt>
              </c:strCache>
            </c:strRef>
          </c:cat>
          <c:val>
            <c:numRef>
              <c:f>Sheet5!$B$2:$Q$2</c:f>
              <c:numCache>
                <c:formatCode>_(* #,##0_);_(* \(#,##0\);_(* "-"??_);_(@_)</c:formatCode>
                <c:ptCount val="16"/>
                <c:pt idx="0">
                  <c:v>122104</c:v>
                </c:pt>
                <c:pt idx="1">
                  <c:v>106552</c:v>
                </c:pt>
                <c:pt idx="2">
                  <c:v>199576</c:v>
                </c:pt>
                <c:pt idx="3">
                  <c:v>212894</c:v>
                </c:pt>
                <c:pt idx="4">
                  <c:v>272656</c:v>
                </c:pt>
                <c:pt idx="5">
                  <c:v>219338</c:v>
                </c:pt>
                <c:pt idx="6">
                  <c:v>82680</c:v>
                </c:pt>
                <c:pt idx="7">
                  <c:v>252790</c:v>
                </c:pt>
                <c:pt idx="8">
                  <c:v>171656</c:v>
                </c:pt>
                <c:pt idx="9">
                  <c:v>185584</c:v>
                </c:pt>
                <c:pt idx="10">
                  <c:v>239472</c:v>
                </c:pt>
                <c:pt idx="11">
                  <c:v>261472</c:v>
                </c:pt>
                <c:pt idx="12">
                  <c:v>104240</c:v>
                </c:pt>
                <c:pt idx="13">
                  <c:v>230376</c:v>
                </c:pt>
                <c:pt idx="14">
                  <c:v>237424</c:v>
                </c:pt>
                <c:pt idx="15">
                  <c:v>105520</c:v>
                </c:pt>
              </c:numCache>
            </c:numRef>
          </c:val>
          <c:extLst>
            <c:ext xmlns:c16="http://schemas.microsoft.com/office/drawing/2014/chart" uri="{C3380CC4-5D6E-409C-BE32-E72D297353CC}">
              <c16:uniqueId val="{00000000-09D3-474A-B157-B0B0F8CBE425}"/>
            </c:ext>
          </c:extLst>
        </c:ser>
        <c:ser>
          <c:idx val="1"/>
          <c:order val="1"/>
          <c:tx>
            <c:strRef>
              <c:f>Sheet5!$A$3</c:f>
              <c:strCache>
                <c:ptCount val="1"/>
                <c:pt idx="0">
                  <c:v>Cổng sử dụng</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tileRect/>
            </a:gradFill>
            <a:ln>
              <a:noFill/>
            </a:ln>
            <a:effectLst/>
          </c:spPr>
          <c:invertIfNegative val="0"/>
          <c:cat>
            <c:strRef>
              <c:f>Sheet5!$B$1:$Q$1</c:f>
              <c:strCache>
                <c:ptCount val="16"/>
                <c:pt idx="0">
                  <c:v>QBH</c:v>
                </c:pt>
                <c:pt idx="1">
                  <c:v>QTI</c:v>
                </c:pt>
                <c:pt idx="2">
                  <c:v>TTH</c:v>
                </c:pt>
                <c:pt idx="3">
                  <c:v>DNG</c:v>
                </c:pt>
                <c:pt idx="4">
                  <c:v>QNM</c:v>
                </c:pt>
                <c:pt idx="5">
                  <c:v>QNI</c:v>
                </c:pt>
                <c:pt idx="6">
                  <c:v>KTM</c:v>
                </c:pt>
                <c:pt idx="7">
                  <c:v>DLK</c:v>
                </c:pt>
                <c:pt idx="8">
                  <c:v>PYN</c:v>
                </c:pt>
                <c:pt idx="9">
                  <c:v>GLI</c:v>
                </c:pt>
                <c:pt idx="10">
                  <c:v>BDH</c:v>
                </c:pt>
                <c:pt idx="11">
                  <c:v>KHA</c:v>
                </c:pt>
                <c:pt idx="12">
                  <c:v>NTN</c:v>
                </c:pt>
                <c:pt idx="13">
                  <c:v>LDG</c:v>
                </c:pt>
                <c:pt idx="14">
                  <c:v>BTN</c:v>
                </c:pt>
                <c:pt idx="15">
                  <c:v>DCN</c:v>
                </c:pt>
              </c:strCache>
            </c:strRef>
          </c:cat>
          <c:val>
            <c:numRef>
              <c:f>Sheet5!$B$3:$Q$3</c:f>
              <c:numCache>
                <c:formatCode>_(* #,##0_);_(* \(#,##0\);_(* "-"??_);_(@_)</c:formatCode>
                <c:ptCount val="16"/>
                <c:pt idx="0">
                  <c:v>70057</c:v>
                </c:pt>
                <c:pt idx="1">
                  <c:v>64334</c:v>
                </c:pt>
                <c:pt idx="2">
                  <c:v>117251</c:v>
                </c:pt>
                <c:pt idx="3">
                  <c:v>115849</c:v>
                </c:pt>
                <c:pt idx="4">
                  <c:v>170408</c:v>
                </c:pt>
                <c:pt idx="5">
                  <c:v>133680</c:v>
                </c:pt>
                <c:pt idx="6">
                  <c:v>46120</c:v>
                </c:pt>
                <c:pt idx="7">
                  <c:v>158002</c:v>
                </c:pt>
                <c:pt idx="8">
                  <c:v>95941</c:v>
                </c:pt>
                <c:pt idx="9">
                  <c:v>118757</c:v>
                </c:pt>
                <c:pt idx="10">
                  <c:v>144917</c:v>
                </c:pt>
                <c:pt idx="11">
                  <c:v>118342</c:v>
                </c:pt>
                <c:pt idx="12">
                  <c:v>59140</c:v>
                </c:pt>
                <c:pt idx="13">
                  <c:v>139842</c:v>
                </c:pt>
                <c:pt idx="14">
                  <c:v>137585</c:v>
                </c:pt>
                <c:pt idx="15">
                  <c:v>70015</c:v>
                </c:pt>
              </c:numCache>
            </c:numRef>
          </c:val>
          <c:extLst>
            <c:ext xmlns:c16="http://schemas.microsoft.com/office/drawing/2014/chart" uri="{C3380CC4-5D6E-409C-BE32-E72D297353CC}">
              <c16:uniqueId val="{00000001-09D3-474A-B157-B0B0F8CBE425}"/>
            </c:ext>
          </c:extLst>
        </c:ser>
        <c:ser>
          <c:idx val="2"/>
          <c:order val="2"/>
          <c:tx>
            <c:strRef>
              <c:f>Sheet5!$A$4</c:f>
              <c:strCache>
                <c:ptCount val="1"/>
                <c:pt idx="0">
                  <c:v>Hiệu suất SD</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tileRect/>
            </a:gradFill>
            <a:ln>
              <a:noFill/>
            </a:ln>
            <a:effectLst/>
          </c:spPr>
          <c:invertIfNegative val="0"/>
          <c:cat>
            <c:strRef>
              <c:f>Sheet5!$B$1:$Q$1</c:f>
              <c:strCache>
                <c:ptCount val="16"/>
                <c:pt idx="0">
                  <c:v>QBH</c:v>
                </c:pt>
                <c:pt idx="1">
                  <c:v>QTI</c:v>
                </c:pt>
                <c:pt idx="2">
                  <c:v>TTH</c:v>
                </c:pt>
                <c:pt idx="3">
                  <c:v>DNG</c:v>
                </c:pt>
                <c:pt idx="4">
                  <c:v>QNM</c:v>
                </c:pt>
                <c:pt idx="5">
                  <c:v>QNI</c:v>
                </c:pt>
                <c:pt idx="6">
                  <c:v>KTM</c:v>
                </c:pt>
                <c:pt idx="7">
                  <c:v>DLK</c:v>
                </c:pt>
                <c:pt idx="8">
                  <c:v>PYN</c:v>
                </c:pt>
                <c:pt idx="9">
                  <c:v>GLI</c:v>
                </c:pt>
                <c:pt idx="10">
                  <c:v>BDH</c:v>
                </c:pt>
                <c:pt idx="11">
                  <c:v>KHA</c:v>
                </c:pt>
                <c:pt idx="12">
                  <c:v>NTN</c:v>
                </c:pt>
                <c:pt idx="13">
                  <c:v>LDG</c:v>
                </c:pt>
                <c:pt idx="14">
                  <c:v>BTN</c:v>
                </c:pt>
                <c:pt idx="15">
                  <c:v>DCN</c:v>
                </c:pt>
              </c:strCache>
            </c:strRef>
          </c:cat>
          <c:val>
            <c:numRef>
              <c:f>Sheet5!$B$4:$Q$4</c:f>
              <c:numCache>
                <c:formatCode>0%</c:formatCode>
                <c:ptCount val="16"/>
                <c:pt idx="0">
                  <c:v>0.57399999999999995</c:v>
                </c:pt>
                <c:pt idx="1">
                  <c:v>0.60399999999999998</c:v>
                </c:pt>
                <c:pt idx="2">
                  <c:v>0.58799999999999997</c:v>
                </c:pt>
                <c:pt idx="3">
                  <c:v>0.54400000000000004</c:v>
                </c:pt>
                <c:pt idx="4">
                  <c:v>0.625</c:v>
                </c:pt>
                <c:pt idx="5">
                  <c:v>0.60899999999999999</c:v>
                </c:pt>
                <c:pt idx="6">
                  <c:v>0.55800000000000005</c:v>
                </c:pt>
                <c:pt idx="7">
                  <c:v>0.625</c:v>
                </c:pt>
                <c:pt idx="8">
                  <c:v>0.55900000000000005</c:v>
                </c:pt>
                <c:pt idx="9">
                  <c:v>0.64</c:v>
                </c:pt>
                <c:pt idx="10">
                  <c:v>0.60499999999999998</c:v>
                </c:pt>
                <c:pt idx="11">
                  <c:v>0.45300000000000001</c:v>
                </c:pt>
                <c:pt idx="12">
                  <c:v>0.56699999999999995</c:v>
                </c:pt>
                <c:pt idx="13">
                  <c:v>0.60699999999999998</c:v>
                </c:pt>
                <c:pt idx="14">
                  <c:v>0.57899999999999996</c:v>
                </c:pt>
                <c:pt idx="15">
                  <c:v>0.66400000000000003</c:v>
                </c:pt>
              </c:numCache>
            </c:numRef>
          </c:val>
          <c:extLst>
            <c:ext xmlns:c16="http://schemas.microsoft.com/office/drawing/2014/chart" uri="{C3380CC4-5D6E-409C-BE32-E72D297353CC}">
              <c16:uniqueId val="{00000002-09D3-474A-B157-B0B0F8CBE425}"/>
            </c:ext>
          </c:extLst>
        </c:ser>
        <c:ser>
          <c:idx val="3"/>
          <c:order val="3"/>
          <c:tx>
            <c:strRef>
              <c:f>Sheet5!$A$5</c:f>
              <c:strCache>
                <c:ptCount val="1"/>
                <c:pt idx="0">
                  <c:v>Rank hiệu suất</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tileRect/>
            </a:gradFill>
            <a:ln>
              <a:noFill/>
            </a:ln>
            <a:effectLst/>
          </c:spPr>
          <c:invertIfNegative val="0"/>
          <c:cat>
            <c:strRef>
              <c:f>Sheet5!$B$1:$Q$1</c:f>
              <c:strCache>
                <c:ptCount val="16"/>
                <c:pt idx="0">
                  <c:v>QBH</c:v>
                </c:pt>
                <c:pt idx="1">
                  <c:v>QTI</c:v>
                </c:pt>
                <c:pt idx="2">
                  <c:v>TTH</c:v>
                </c:pt>
                <c:pt idx="3">
                  <c:v>DNG</c:v>
                </c:pt>
                <c:pt idx="4">
                  <c:v>QNM</c:v>
                </c:pt>
                <c:pt idx="5">
                  <c:v>QNI</c:v>
                </c:pt>
                <c:pt idx="6">
                  <c:v>KTM</c:v>
                </c:pt>
                <c:pt idx="7">
                  <c:v>DLK</c:v>
                </c:pt>
                <c:pt idx="8">
                  <c:v>PYN</c:v>
                </c:pt>
                <c:pt idx="9">
                  <c:v>GLI</c:v>
                </c:pt>
                <c:pt idx="10">
                  <c:v>BDH</c:v>
                </c:pt>
                <c:pt idx="11">
                  <c:v>KHA</c:v>
                </c:pt>
                <c:pt idx="12">
                  <c:v>NTN</c:v>
                </c:pt>
                <c:pt idx="13">
                  <c:v>LDG</c:v>
                </c:pt>
                <c:pt idx="14">
                  <c:v>BTN</c:v>
                </c:pt>
                <c:pt idx="15">
                  <c:v>DCN</c:v>
                </c:pt>
              </c:strCache>
            </c:strRef>
          </c:cat>
          <c:val>
            <c:numRef>
              <c:f>Sheet5!$B$5:$Q$5</c:f>
              <c:numCache>
                <c:formatCode>_(* #,##0_);_(* \(#,##0\);_(* "-"??_);_(@_)</c:formatCode>
                <c:ptCount val="16"/>
                <c:pt idx="0">
                  <c:v>36</c:v>
                </c:pt>
                <c:pt idx="1">
                  <c:v>24</c:v>
                </c:pt>
                <c:pt idx="2">
                  <c:v>32</c:v>
                </c:pt>
                <c:pt idx="3">
                  <c:v>50</c:v>
                </c:pt>
                <c:pt idx="4">
                  <c:v>12</c:v>
                </c:pt>
                <c:pt idx="5">
                  <c:v>20</c:v>
                </c:pt>
                <c:pt idx="6">
                  <c:v>45</c:v>
                </c:pt>
                <c:pt idx="7">
                  <c:v>12</c:v>
                </c:pt>
                <c:pt idx="8">
                  <c:v>43</c:v>
                </c:pt>
                <c:pt idx="9">
                  <c:v>9</c:v>
                </c:pt>
                <c:pt idx="10">
                  <c:v>23</c:v>
                </c:pt>
                <c:pt idx="11">
                  <c:v>63</c:v>
                </c:pt>
                <c:pt idx="12">
                  <c:v>38</c:v>
                </c:pt>
                <c:pt idx="13">
                  <c:v>22</c:v>
                </c:pt>
                <c:pt idx="14">
                  <c:v>34</c:v>
                </c:pt>
                <c:pt idx="15">
                  <c:v>4</c:v>
                </c:pt>
              </c:numCache>
            </c:numRef>
          </c:val>
          <c:extLst>
            <c:ext xmlns:c16="http://schemas.microsoft.com/office/drawing/2014/chart" uri="{C3380CC4-5D6E-409C-BE32-E72D297353CC}">
              <c16:uniqueId val="{00000003-09D3-474A-B157-B0B0F8CBE425}"/>
            </c:ext>
          </c:extLst>
        </c:ser>
        <c:ser>
          <c:idx val="4"/>
          <c:order val="4"/>
          <c:tx>
            <c:strRef>
              <c:f>Sheet5!$A$6</c:f>
              <c:strCache>
                <c:ptCount val="1"/>
                <c:pt idx="0">
                  <c:v>Tỷ lệ tủ 0 TB</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tileRect/>
            </a:gradFill>
            <a:ln>
              <a:noFill/>
            </a:ln>
            <a:effectLst/>
          </c:spPr>
          <c:invertIfNegative val="0"/>
          <c:cat>
            <c:strRef>
              <c:f>Sheet5!$B$1:$Q$1</c:f>
              <c:strCache>
                <c:ptCount val="16"/>
                <c:pt idx="0">
                  <c:v>QBH</c:v>
                </c:pt>
                <c:pt idx="1">
                  <c:v>QTI</c:v>
                </c:pt>
                <c:pt idx="2">
                  <c:v>TTH</c:v>
                </c:pt>
                <c:pt idx="3">
                  <c:v>DNG</c:v>
                </c:pt>
                <c:pt idx="4">
                  <c:v>QNM</c:v>
                </c:pt>
                <c:pt idx="5">
                  <c:v>QNI</c:v>
                </c:pt>
                <c:pt idx="6">
                  <c:v>KTM</c:v>
                </c:pt>
                <c:pt idx="7">
                  <c:v>DLK</c:v>
                </c:pt>
                <c:pt idx="8">
                  <c:v>PYN</c:v>
                </c:pt>
                <c:pt idx="9">
                  <c:v>GLI</c:v>
                </c:pt>
                <c:pt idx="10">
                  <c:v>BDH</c:v>
                </c:pt>
                <c:pt idx="11">
                  <c:v>KHA</c:v>
                </c:pt>
                <c:pt idx="12">
                  <c:v>NTN</c:v>
                </c:pt>
                <c:pt idx="13">
                  <c:v>LDG</c:v>
                </c:pt>
                <c:pt idx="14">
                  <c:v>BTN</c:v>
                </c:pt>
                <c:pt idx="15">
                  <c:v>DCN</c:v>
                </c:pt>
              </c:strCache>
            </c:strRef>
          </c:cat>
          <c:val>
            <c:numRef>
              <c:f>Sheet5!$B$6:$Q$6</c:f>
              <c:numCache>
                <c:formatCode>0%</c:formatCode>
                <c:ptCount val="16"/>
                <c:pt idx="0">
                  <c:v>5.3708171614392113E-2</c:v>
                </c:pt>
                <c:pt idx="1">
                  <c:v>1.6464959189417393E-2</c:v>
                </c:pt>
                <c:pt idx="2">
                  <c:v>6.3643372818392094E-2</c:v>
                </c:pt>
                <c:pt idx="3">
                  <c:v>6.3497368201186399E-2</c:v>
                </c:pt>
                <c:pt idx="4">
                  <c:v>4.007108461362073E-2</c:v>
                </c:pt>
                <c:pt idx="5">
                  <c:v>4.0050730925839398E-2</c:v>
                </c:pt>
                <c:pt idx="6">
                  <c:v>5.9239313362504209E-2</c:v>
                </c:pt>
                <c:pt idx="7">
                  <c:v>3.8938477206014496E-2</c:v>
                </c:pt>
                <c:pt idx="8">
                  <c:v>5.6583242655059846E-2</c:v>
                </c:pt>
                <c:pt idx="9">
                  <c:v>2.9020374407939253E-2</c:v>
                </c:pt>
                <c:pt idx="10">
                  <c:v>4.8369798369798371E-2</c:v>
                </c:pt>
                <c:pt idx="11">
                  <c:v>6.4504881450488147E-2</c:v>
                </c:pt>
                <c:pt idx="12">
                  <c:v>2.0364238410596026E-2</c:v>
                </c:pt>
                <c:pt idx="13">
                  <c:v>4.1354426866500142E-2</c:v>
                </c:pt>
                <c:pt idx="14">
                  <c:v>4.9437778754946919E-2</c:v>
                </c:pt>
                <c:pt idx="15">
                  <c:v>2.3138832997987926E-2</c:v>
                </c:pt>
              </c:numCache>
            </c:numRef>
          </c:val>
          <c:extLst>
            <c:ext xmlns:c16="http://schemas.microsoft.com/office/drawing/2014/chart" uri="{C3380CC4-5D6E-409C-BE32-E72D297353CC}">
              <c16:uniqueId val="{00000004-09D3-474A-B157-B0B0F8CBE425}"/>
            </c:ext>
          </c:extLst>
        </c:ser>
        <c:ser>
          <c:idx val="5"/>
          <c:order val="5"/>
          <c:tx>
            <c:strRef>
              <c:f>Sheet5!$A$7</c:f>
              <c:strCache>
                <c:ptCount val="1"/>
                <c:pt idx="0">
                  <c:v>Tỷ lệ tủ ít TB (&gt;6T)</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tileRect/>
            </a:gradFill>
            <a:ln>
              <a:noFill/>
            </a:ln>
            <a:effectLst/>
          </c:spPr>
          <c:invertIfNegative val="0"/>
          <c:cat>
            <c:strRef>
              <c:f>Sheet5!$B$1:$Q$1</c:f>
              <c:strCache>
                <c:ptCount val="16"/>
                <c:pt idx="0">
                  <c:v>QBH</c:v>
                </c:pt>
                <c:pt idx="1">
                  <c:v>QTI</c:v>
                </c:pt>
                <c:pt idx="2">
                  <c:v>TTH</c:v>
                </c:pt>
                <c:pt idx="3">
                  <c:v>DNG</c:v>
                </c:pt>
                <c:pt idx="4">
                  <c:v>QNM</c:v>
                </c:pt>
                <c:pt idx="5">
                  <c:v>QNI</c:v>
                </c:pt>
                <c:pt idx="6">
                  <c:v>KTM</c:v>
                </c:pt>
                <c:pt idx="7">
                  <c:v>DLK</c:v>
                </c:pt>
                <c:pt idx="8">
                  <c:v>PYN</c:v>
                </c:pt>
                <c:pt idx="9">
                  <c:v>GLI</c:v>
                </c:pt>
                <c:pt idx="10">
                  <c:v>BDH</c:v>
                </c:pt>
                <c:pt idx="11">
                  <c:v>KHA</c:v>
                </c:pt>
                <c:pt idx="12">
                  <c:v>NTN</c:v>
                </c:pt>
                <c:pt idx="13">
                  <c:v>LDG</c:v>
                </c:pt>
                <c:pt idx="14">
                  <c:v>BTN</c:v>
                </c:pt>
                <c:pt idx="15">
                  <c:v>DCN</c:v>
                </c:pt>
              </c:strCache>
            </c:strRef>
          </c:cat>
          <c:val>
            <c:numRef>
              <c:f>Sheet5!$B$7:$Q$7</c:f>
              <c:numCache>
                <c:formatCode>0%</c:formatCode>
                <c:ptCount val="16"/>
                <c:pt idx="0">
                  <c:v>0.12975978181055281</c:v>
                </c:pt>
                <c:pt idx="1">
                  <c:v>9.8367576695750067E-2</c:v>
                </c:pt>
                <c:pt idx="2">
                  <c:v>0.16212238031821685</c:v>
                </c:pt>
                <c:pt idx="3">
                  <c:v>0.12632634305288662</c:v>
                </c:pt>
                <c:pt idx="4">
                  <c:v>0.11396468699839486</c:v>
                </c:pt>
                <c:pt idx="5">
                  <c:v>0.14384887524197318</c:v>
                </c:pt>
                <c:pt idx="6">
                  <c:v>0.20935711881521374</c:v>
                </c:pt>
                <c:pt idx="7">
                  <c:v>0.11250224645060804</c:v>
                </c:pt>
                <c:pt idx="8">
                  <c:v>0.18972485621016633</c:v>
                </c:pt>
                <c:pt idx="9">
                  <c:v>0.11465303360649576</c:v>
                </c:pt>
                <c:pt idx="10">
                  <c:v>0.15090090090090091</c:v>
                </c:pt>
                <c:pt idx="11">
                  <c:v>0.17271036727103672</c:v>
                </c:pt>
                <c:pt idx="12">
                  <c:v>0.10629139072847682</c:v>
                </c:pt>
                <c:pt idx="13">
                  <c:v>0.11192062170413544</c:v>
                </c:pt>
                <c:pt idx="14">
                  <c:v>0.139518813995854</c:v>
                </c:pt>
                <c:pt idx="15">
                  <c:v>6.8913480885311865E-2</c:v>
                </c:pt>
              </c:numCache>
            </c:numRef>
          </c:val>
          <c:extLst>
            <c:ext xmlns:c16="http://schemas.microsoft.com/office/drawing/2014/chart" uri="{C3380CC4-5D6E-409C-BE32-E72D297353CC}">
              <c16:uniqueId val="{00000005-09D3-474A-B157-B0B0F8CBE425}"/>
            </c:ext>
          </c:extLst>
        </c:ser>
        <c:dLbls>
          <c:showLegendKey val="0"/>
          <c:showVal val="0"/>
          <c:showCatName val="0"/>
          <c:showSerName val="0"/>
          <c:showPercent val="0"/>
          <c:showBubbleSize val="0"/>
        </c:dLbls>
        <c:gapWidth val="247"/>
        <c:overlap val="-27"/>
        <c:axId val="586614592"/>
        <c:axId val="586613632"/>
      </c:barChart>
      <c:lineChart>
        <c:grouping val="standard"/>
        <c:varyColors val="0"/>
        <c:ser>
          <c:idx val="6"/>
          <c:order val="6"/>
          <c:tx>
            <c:strRef>
              <c:f>Sheet5!$A$8</c:f>
              <c:strCache>
                <c:ptCount val="1"/>
                <c:pt idx="0">
                  <c:v>Tỷ lệ phủ dân</c:v>
                </c:pt>
              </c:strCache>
            </c:strRef>
          </c:tx>
          <c:spPr>
            <a:ln w="31750" cap="rnd">
              <a:solidFill>
                <a:schemeClr val="accent1">
                  <a:lumMod val="60000"/>
                </a:schemeClr>
              </a:solidFill>
              <a:round/>
            </a:ln>
            <a:effectLst/>
          </c:spPr>
          <c:marker>
            <c:symbol val="none"/>
          </c:marker>
          <c:cat>
            <c:strRef>
              <c:f>Sheet5!$B$1:$Q$1</c:f>
              <c:strCache>
                <c:ptCount val="16"/>
                <c:pt idx="0">
                  <c:v>QBH</c:v>
                </c:pt>
                <c:pt idx="1">
                  <c:v>QTI</c:v>
                </c:pt>
                <c:pt idx="2">
                  <c:v>TTH</c:v>
                </c:pt>
                <c:pt idx="3">
                  <c:v>DNG</c:v>
                </c:pt>
                <c:pt idx="4">
                  <c:v>QNM</c:v>
                </c:pt>
                <c:pt idx="5">
                  <c:v>QNI</c:v>
                </c:pt>
                <c:pt idx="6">
                  <c:v>KTM</c:v>
                </c:pt>
                <c:pt idx="7">
                  <c:v>DLK</c:v>
                </c:pt>
                <c:pt idx="8">
                  <c:v>PYN</c:v>
                </c:pt>
                <c:pt idx="9">
                  <c:v>GLI</c:v>
                </c:pt>
                <c:pt idx="10">
                  <c:v>BDH</c:v>
                </c:pt>
                <c:pt idx="11">
                  <c:v>KHA</c:v>
                </c:pt>
                <c:pt idx="12">
                  <c:v>NTN</c:v>
                </c:pt>
                <c:pt idx="13">
                  <c:v>LDG</c:v>
                </c:pt>
                <c:pt idx="14">
                  <c:v>BTN</c:v>
                </c:pt>
                <c:pt idx="15">
                  <c:v>DCN</c:v>
                </c:pt>
              </c:strCache>
            </c:strRef>
          </c:cat>
          <c:val>
            <c:numRef>
              <c:f>Sheet5!$B$8:$Q$8</c:f>
              <c:numCache>
                <c:formatCode>0%</c:formatCode>
                <c:ptCount val="16"/>
                <c:pt idx="0">
                  <c:v>0.90600000000000003</c:v>
                </c:pt>
                <c:pt idx="1">
                  <c:v>0.93500000000000005</c:v>
                </c:pt>
                <c:pt idx="2">
                  <c:v>0.95699999999999996</c:v>
                </c:pt>
                <c:pt idx="3">
                  <c:v>0.97199999999999998</c:v>
                </c:pt>
                <c:pt idx="4">
                  <c:v>0.89900000000000002</c:v>
                </c:pt>
                <c:pt idx="5">
                  <c:v>0.90800000000000003</c:v>
                </c:pt>
                <c:pt idx="6">
                  <c:v>0.87</c:v>
                </c:pt>
                <c:pt idx="7">
                  <c:v>0.85899999999999999</c:v>
                </c:pt>
                <c:pt idx="8">
                  <c:v>0.95799999999999996</c:v>
                </c:pt>
                <c:pt idx="9">
                  <c:v>0.79200000000000004</c:v>
                </c:pt>
                <c:pt idx="10">
                  <c:v>0.95</c:v>
                </c:pt>
                <c:pt idx="11">
                  <c:v>0.93899999999999995</c:v>
                </c:pt>
                <c:pt idx="12">
                  <c:v>0.91100000000000003</c:v>
                </c:pt>
                <c:pt idx="13">
                  <c:v>0.83599999999999997</c:v>
                </c:pt>
                <c:pt idx="14">
                  <c:v>0.90100000000000002</c:v>
                </c:pt>
                <c:pt idx="15">
                  <c:v>0.73399999999999999</c:v>
                </c:pt>
              </c:numCache>
            </c:numRef>
          </c:val>
          <c:smooth val="0"/>
          <c:extLst>
            <c:ext xmlns:c16="http://schemas.microsoft.com/office/drawing/2014/chart" uri="{C3380CC4-5D6E-409C-BE32-E72D297353CC}">
              <c16:uniqueId val="{00000006-09D3-474A-B157-B0B0F8CBE425}"/>
            </c:ext>
          </c:extLst>
        </c:ser>
        <c:dLbls>
          <c:showLegendKey val="0"/>
          <c:showVal val="0"/>
          <c:showCatName val="0"/>
          <c:showSerName val="0"/>
          <c:showPercent val="0"/>
          <c:showBubbleSize val="0"/>
        </c:dLbls>
        <c:marker val="1"/>
        <c:smooth val="0"/>
        <c:axId val="577048720"/>
        <c:axId val="577052080"/>
      </c:lineChart>
      <c:catAx>
        <c:axId val="586614592"/>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586613632"/>
        <c:crosses val="autoZero"/>
        <c:auto val="1"/>
        <c:lblAlgn val="ctr"/>
        <c:lblOffset val="100"/>
        <c:noMultiLvlLbl val="0"/>
      </c:catAx>
      <c:valAx>
        <c:axId val="586613632"/>
        <c:scaling>
          <c:orientation val="minMax"/>
        </c:scaling>
        <c:delete val="0"/>
        <c:axPos val="l"/>
        <c:majorGridlines>
          <c:spPr>
            <a:ln w="9525" cap="flat" cmpd="sng" algn="ctr">
              <a:solidFill>
                <a:schemeClr val="tx2">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586614592"/>
        <c:crosses val="autoZero"/>
        <c:crossBetween val="between"/>
      </c:valAx>
      <c:valAx>
        <c:axId val="577052080"/>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577048720"/>
        <c:crosses val="max"/>
        <c:crossBetween val="between"/>
      </c:valAx>
      <c:catAx>
        <c:axId val="577048720"/>
        <c:scaling>
          <c:orientation val="minMax"/>
        </c:scaling>
        <c:delete val="0"/>
        <c:axPos val="t"/>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577052080"/>
        <c:crosses val="max"/>
        <c:auto val="1"/>
        <c:lblAlgn val="ctr"/>
        <c:lblOffset val="100"/>
        <c:noMultiLvlLbl val="0"/>
      </c:catAx>
      <c:dTable>
        <c:showHorzBorder val="1"/>
        <c:showVertBorder val="1"/>
        <c:showOutline val="1"/>
        <c:showKeys val="1"/>
        <c:spPr>
          <a:noFill/>
          <a:ln w="9525">
            <a:solidFill>
              <a:schemeClr val="tx2">
                <a:lumMod val="15000"/>
                <a:lumOff val="85000"/>
              </a:schemeClr>
            </a:solidFill>
          </a:ln>
          <a:effectLst/>
        </c:spPr>
        <c:txPr>
          <a:bodyPr rot="0" spcFirstLastPara="1" vertOverflow="ellipsis" vert="horz" wrap="square" anchor="ctr" anchorCtr="1"/>
          <a:lstStyle/>
          <a:p>
            <a:pPr rtl="0">
              <a:defRPr sz="900" b="0" i="0" u="none" strike="noStrike" kern="1200" baseline="0">
                <a:solidFill>
                  <a:schemeClr val="tx2"/>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26">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dk1">
            <a:lumMod val="75000"/>
            <a:lumOff val="25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dk1">
            <a:lumMod val="75000"/>
            <a:lumOff val="25000"/>
          </a:schemeClr>
        </a:solidFill>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7"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n-US" sz="1350" b="0" strike="noStrike" spc="-1">
                <a:solidFill>
                  <a:schemeClr val="dk1"/>
                </a:solidFill>
                <a:latin typeface="Calibri"/>
              </a:rPr>
              <a:t>Click to move the slide</a:t>
            </a:r>
          </a:p>
        </p:txBody>
      </p:sp>
      <p:sp>
        <p:nvSpPr>
          <p:cNvPr id="88"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216000" indent="-216000">
              <a:buNone/>
            </a:pPr>
            <a:r>
              <a:rPr lang="en-US" sz="2000" b="0" strike="noStrike" spc="-1">
                <a:solidFill>
                  <a:srgbClr val="000000"/>
                </a:solidFill>
                <a:latin typeface="Arial"/>
              </a:rPr>
              <a:t>Click to edit the notes format</a:t>
            </a:r>
          </a:p>
        </p:txBody>
      </p:sp>
      <p:sp>
        <p:nvSpPr>
          <p:cNvPr id="89"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90" name="PlaceHolder 4"/>
          <p:cNvSpPr>
            <a:spLocks noGrp="1"/>
          </p:cNvSpPr>
          <p:nvPr>
            <p:ph type="dt" idx="28"/>
          </p:nvPr>
        </p:nvSpPr>
        <p:spPr>
          <a:xfrm>
            <a:off x="4399200" y="0"/>
            <a:ext cx="3372840" cy="50256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91" name="PlaceHolder 5"/>
          <p:cNvSpPr>
            <a:spLocks noGrp="1"/>
          </p:cNvSpPr>
          <p:nvPr>
            <p:ph type="ftr" idx="29"/>
          </p:nvPr>
        </p:nvSpPr>
        <p:spPr>
          <a:xfrm>
            <a:off x="0" y="9555480"/>
            <a:ext cx="3372840" cy="50256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92" name="PlaceHolder 6"/>
          <p:cNvSpPr>
            <a:spLocks noGrp="1"/>
          </p:cNvSpPr>
          <p:nvPr>
            <p:ph type="sldNum" idx="30"/>
          </p:nvPr>
        </p:nvSpPr>
        <p:spPr>
          <a:xfrm>
            <a:off x="4399200" y="9555480"/>
            <a:ext cx="3372840" cy="50256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241F5030-D36D-492F-889C-52C39CFA99E3}" type="slidenum">
              <a:rPr lang="en-US" sz="1400" b="0" strike="noStrike" spc="-1">
                <a:solidFill>
                  <a:srgbClr val="000000"/>
                </a:solidFill>
                <a:latin typeface="Times New Roman"/>
              </a:rPr>
              <a:t>‹#›</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74398-577B-5A38-CA55-1603588C1D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68EFEF-78F6-47B4-A40B-10A8AD2F2693}"/>
              </a:ext>
            </a:extLst>
          </p:cNvPr>
          <p:cNvSpPr>
            <a:spLocks noGrp="1" noRot="1" noChangeAspect="1"/>
          </p:cNvSpPr>
          <p:nvPr>
            <p:ph type="sldImg"/>
          </p:nvPr>
        </p:nvSpPr>
        <p:spPr>
          <a:xfrm>
            <a:off x="533400" y="763588"/>
            <a:ext cx="6704013" cy="3771900"/>
          </a:xfrm>
        </p:spPr>
      </p:sp>
      <p:sp>
        <p:nvSpPr>
          <p:cNvPr id="3" name="Notes Placeholder 2">
            <a:extLst>
              <a:ext uri="{FF2B5EF4-FFF2-40B4-BE49-F238E27FC236}">
                <a16:creationId xmlns:a16="http://schemas.microsoft.com/office/drawing/2014/main" id="{14C851B7-405B-B1D4-FE10-775D44F841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787EA4-14E4-7145-73DE-31C673854D55}"/>
              </a:ext>
            </a:extLst>
          </p:cNvPr>
          <p:cNvSpPr>
            <a:spLocks noGrp="1"/>
          </p:cNvSpPr>
          <p:nvPr>
            <p:ph type="sldNum" sz="quarter" idx="5"/>
          </p:nvPr>
        </p:nvSpPr>
        <p:spPr/>
        <p:txBody>
          <a:bodyPr/>
          <a:lstStyle/>
          <a:p>
            <a:fld id="{DE942CFC-DB6D-4F23-8D71-CCEF08E7A8F3}" type="slidenum">
              <a:rPr lang="en-US" smtClean="0"/>
              <a:t>1</a:t>
            </a:fld>
            <a:endParaRPr lang="en-US"/>
          </a:p>
        </p:txBody>
      </p:sp>
    </p:spTree>
    <p:extLst>
      <p:ext uri="{BB962C8B-B14F-4D97-AF65-F5344CB8AC3E}">
        <p14:creationId xmlns:p14="http://schemas.microsoft.com/office/powerpoint/2010/main" val="2484513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noRot="1" noChangeAspect="1"/>
          </p:cNvSpPr>
          <p:nvPr>
            <p:ph type="sldImg"/>
          </p:nvPr>
        </p:nvSpPr>
        <p:spPr>
          <a:xfrm>
            <a:off x="685800" y="1143000"/>
            <a:ext cx="5486400" cy="3086100"/>
          </a:xfrm>
          <a:prstGeom prst="rect">
            <a:avLst/>
          </a:prstGeom>
          <a:ln w="0">
            <a:noFill/>
          </a:ln>
        </p:spPr>
      </p:sp>
      <p:sp>
        <p:nvSpPr>
          <p:cNvPr id="634"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lvl="0"/>
            <a:r>
              <a:rPr lang="en-US" sz="1200" i="1" u="sng" kern="1200" dirty="0" err="1">
                <a:solidFill>
                  <a:schemeClr val="tx1"/>
                </a:solidFill>
                <a:effectLst/>
                <a:latin typeface="+mn-lt"/>
                <a:ea typeface="+mn-ea"/>
                <a:cs typeface="+mn-cs"/>
              </a:rPr>
              <a:t>Mức</a:t>
            </a:r>
            <a:r>
              <a:rPr lang="en-US" sz="1200" i="1" u="sng" kern="1200" dirty="0">
                <a:solidFill>
                  <a:schemeClr val="tx1"/>
                </a:solidFill>
                <a:effectLst/>
                <a:latin typeface="+mn-lt"/>
                <a:ea typeface="+mn-ea"/>
                <a:cs typeface="+mn-cs"/>
              </a:rPr>
              <a:t> KV2:</a:t>
            </a:r>
            <a:r>
              <a:rPr lang="en-US" sz="1200" kern="1200" dirty="0">
                <a:solidFill>
                  <a:schemeClr val="tx1"/>
                </a:solidFill>
                <a:effectLst/>
                <a:latin typeface="+mn-lt"/>
                <a:ea typeface="+mn-ea"/>
                <a:cs typeface="+mn-cs"/>
              </a:rPr>
              <a:t> 27/29 KPI/KQI </a:t>
            </a:r>
            <a:r>
              <a:rPr lang="en-US" sz="1200" kern="1200" dirty="0" err="1">
                <a:solidFill>
                  <a:schemeClr val="tx1"/>
                </a:solidFill>
                <a:effectLst/>
                <a:latin typeface="+mn-lt"/>
                <a:ea typeface="+mn-ea"/>
                <a:cs typeface="+mn-cs"/>
              </a:rPr>
              <a:t>đạt</a:t>
            </a:r>
            <a:r>
              <a:rPr lang="en-US" sz="1200" kern="1200" dirty="0">
                <a:solidFill>
                  <a:schemeClr val="tx1"/>
                </a:solidFill>
                <a:effectLst/>
                <a:latin typeface="+mn-lt"/>
                <a:ea typeface="+mn-ea"/>
                <a:cs typeface="+mn-cs"/>
              </a:rPr>
              <a:t> CTKT,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2/29 KPI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đạt</a:t>
            </a:r>
            <a:r>
              <a:rPr lang="en-US" sz="1200" kern="1200" dirty="0">
                <a:solidFill>
                  <a:schemeClr val="tx1"/>
                </a:solidFill>
                <a:effectLst/>
                <a:latin typeface="+mn-lt"/>
                <a:ea typeface="+mn-ea"/>
                <a:cs typeface="+mn-cs"/>
              </a:rPr>
              <a:t> CTKT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Game FR </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đạt</a:t>
            </a:r>
            <a:r>
              <a:rPr lang="en-US" sz="1200" i="1" kern="1200" dirty="0">
                <a:solidFill>
                  <a:schemeClr val="tx1"/>
                </a:solidFill>
                <a:effectLst/>
                <a:latin typeface="+mn-lt"/>
                <a:ea typeface="+mn-ea"/>
                <a:cs typeface="+mn-cs"/>
              </a:rPr>
              <a:t> 16,81%, </a:t>
            </a:r>
            <a:r>
              <a:rPr lang="en-US" sz="1200" i="1" kern="1200" dirty="0" err="1">
                <a:solidFill>
                  <a:schemeClr val="tx1"/>
                </a:solidFill>
                <a:effectLst/>
                <a:latin typeface="+mn-lt"/>
                <a:ea typeface="+mn-ea"/>
                <a:cs typeface="+mn-cs"/>
              </a:rPr>
              <a:t>kém</a:t>
            </a:r>
            <a:r>
              <a:rPr lang="en-US" sz="1200" i="1" kern="1200" dirty="0">
                <a:solidFill>
                  <a:schemeClr val="tx1"/>
                </a:solidFill>
                <a:effectLst/>
                <a:latin typeface="+mn-lt"/>
                <a:ea typeface="+mn-ea"/>
                <a:cs typeface="+mn-cs"/>
              </a:rPr>
              <a:t> CTKT 9,3%)</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NR RASR </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đạt</a:t>
            </a:r>
            <a:r>
              <a:rPr lang="en-US" sz="1200" i="1" kern="1200" dirty="0">
                <a:solidFill>
                  <a:schemeClr val="tx1"/>
                </a:solidFill>
                <a:effectLst/>
                <a:latin typeface="+mn-lt"/>
                <a:ea typeface="+mn-ea"/>
                <a:cs typeface="+mn-cs"/>
              </a:rPr>
              <a:t> 60,35%, </a:t>
            </a:r>
            <a:r>
              <a:rPr lang="en-US" sz="1200" i="1" kern="1200" dirty="0" err="1">
                <a:solidFill>
                  <a:schemeClr val="tx1"/>
                </a:solidFill>
                <a:effectLst/>
                <a:latin typeface="+mn-lt"/>
                <a:ea typeface="+mn-ea"/>
                <a:cs typeface="+mn-cs"/>
              </a:rPr>
              <a:t>kém</a:t>
            </a:r>
            <a:r>
              <a:rPr lang="en-US" sz="1200" i="1" kern="1200" dirty="0">
                <a:solidFill>
                  <a:schemeClr val="tx1"/>
                </a:solidFill>
                <a:effectLst/>
                <a:latin typeface="+mn-lt"/>
                <a:ea typeface="+mn-ea"/>
                <a:cs typeface="+mn-cs"/>
              </a:rPr>
              <a:t> CTKT 0,1%).</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KPI </a:t>
            </a:r>
            <a:r>
              <a:rPr lang="en-US" sz="1200" kern="1200" dirty="0" err="1">
                <a:solidFill>
                  <a:schemeClr val="tx1"/>
                </a:solidFill>
                <a:effectLst/>
                <a:latin typeface="+mn-lt"/>
                <a:ea typeface="+mn-ea"/>
                <a:cs typeface="+mn-cs"/>
              </a:rPr>
              <a:t>nào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tồi</a:t>
            </a:r>
            <a:r>
              <a:rPr lang="en-US" sz="1200" kern="1200" dirty="0">
                <a:solidFill>
                  <a:schemeClr val="tx1"/>
                </a:solidFill>
                <a:effectLst/>
                <a:latin typeface="+mn-lt"/>
                <a:ea typeface="+mn-ea"/>
                <a:cs typeface="+mn-cs"/>
              </a:rPr>
              <a:t> &gt;30%. </a:t>
            </a:r>
          </a:p>
          <a:p>
            <a:pPr lvl="0"/>
            <a:r>
              <a:rPr lang="en-US" sz="1200" i="1" u="sng" kern="1200" dirty="0" err="1">
                <a:solidFill>
                  <a:schemeClr val="tx1"/>
                </a:solidFill>
                <a:effectLst/>
                <a:latin typeface="+mn-lt"/>
                <a:ea typeface="+mn-ea"/>
                <a:cs typeface="+mn-cs"/>
              </a:rPr>
              <a:t>Mức</a:t>
            </a:r>
            <a:r>
              <a:rPr lang="en-US" sz="1200" i="1" u="sng" kern="1200" dirty="0">
                <a:solidFill>
                  <a:schemeClr val="tx1"/>
                </a:solidFill>
                <a:effectLst/>
                <a:latin typeface="+mn-lt"/>
                <a:ea typeface="+mn-ea"/>
                <a:cs typeface="+mn-cs"/>
              </a:rPr>
              <a:t> </a:t>
            </a:r>
            <a:r>
              <a:rPr lang="en-US" sz="1200" i="1" u="sng" kern="1200" dirty="0" err="1">
                <a:solidFill>
                  <a:schemeClr val="tx1"/>
                </a:solidFill>
                <a:effectLst/>
                <a:latin typeface="+mn-lt"/>
                <a:ea typeface="+mn-ea"/>
                <a:cs typeface="+mn-cs"/>
              </a:rPr>
              <a:t>tỉnh</a:t>
            </a:r>
            <a:r>
              <a:rPr lang="en-US" sz="1200" i="1"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tỉnh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tồi</a:t>
            </a:r>
            <a:r>
              <a:rPr lang="en-US" sz="1200" kern="1200" dirty="0">
                <a:solidFill>
                  <a:schemeClr val="tx1"/>
                </a:solidFill>
                <a:effectLst/>
                <a:latin typeface="+mn-lt"/>
                <a:ea typeface="+mn-ea"/>
                <a:cs typeface="+mn-cs"/>
              </a:rPr>
              <a:t> &gt; 30% so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CTKT.</a:t>
            </a:r>
            <a:endParaRPr lang="en-US" sz="2000" b="0" strike="noStrike" spc="-1" dirty="0">
              <a:solidFill>
                <a:srgbClr val="000000"/>
              </a:solidFill>
              <a:latin typeface="Arial"/>
            </a:endParaRPr>
          </a:p>
        </p:txBody>
      </p:sp>
      <p:sp>
        <p:nvSpPr>
          <p:cNvPr id="635" name="PlaceHolder 3"/>
          <p:cNvSpPr>
            <a:spLocks noGrp="1"/>
          </p:cNvSpPr>
          <p:nvPr>
            <p:ph type="sldNum" idx="43"/>
          </p:nvPr>
        </p:nvSpPr>
        <p:spPr>
          <a:xfrm>
            <a:off x="3884760" y="8685360"/>
            <a:ext cx="2971440" cy="458280"/>
          </a:xfrm>
          <a:prstGeom prst="rect">
            <a:avLst/>
          </a:prstGeom>
          <a:noFill/>
          <a:ln w="0">
            <a:noFill/>
          </a:ln>
        </p:spPr>
        <p:txBody>
          <a:bodyPr lIns="91440" tIns="45720" rIns="91440" bIns="45720" anchor="b">
            <a:noAutofit/>
          </a:bodyPr>
          <a:lstStyle>
            <a:lvl1pPr indent="0" algn="r" defTabSz="685800">
              <a:lnSpc>
                <a:spcPct val="100000"/>
              </a:lnSpc>
              <a:buNone/>
              <a:defRPr lang="en-US" sz="1200" b="0" strike="noStrike" spc="-1">
                <a:solidFill>
                  <a:schemeClr val="dk1"/>
                </a:solidFill>
                <a:latin typeface="+mn-lt"/>
                <a:ea typeface="+mn-ea"/>
              </a:defRPr>
            </a:lvl1pPr>
          </a:lstStyle>
          <a:p>
            <a:pPr indent="0" algn="r" defTabSz="685800">
              <a:lnSpc>
                <a:spcPct val="100000"/>
              </a:lnSpc>
              <a:buNone/>
            </a:pPr>
            <a:fld id="{4560AC32-8B2F-476B-B2CB-C55F87DC2C08}" type="slidenum">
              <a:rPr lang="en-US" sz="1200" b="0" strike="noStrike" spc="-1">
                <a:solidFill>
                  <a:schemeClr val="dk1"/>
                </a:solidFill>
                <a:latin typeface="+mn-lt"/>
                <a:ea typeface="+mn-ea"/>
              </a:rPr>
              <a:t>10</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27423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noRot="1" noChangeAspect="1"/>
          </p:cNvSpPr>
          <p:nvPr>
            <p:ph type="sldImg"/>
          </p:nvPr>
        </p:nvSpPr>
        <p:spPr>
          <a:xfrm>
            <a:off x="685800" y="1143000"/>
            <a:ext cx="5486400" cy="3086100"/>
          </a:xfrm>
          <a:prstGeom prst="rect">
            <a:avLst/>
          </a:prstGeom>
          <a:ln w="0">
            <a:noFill/>
          </a:ln>
        </p:spPr>
      </p:sp>
      <p:sp>
        <p:nvSpPr>
          <p:cNvPr id="634"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lvl="0"/>
            <a:r>
              <a:rPr lang="en-US" sz="1200" i="1" u="sng" kern="1200" dirty="0" err="1">
                <a:solidFill>
                  <a:schemeClr val="tx1"/>
                </a:solidFill>
                <a:effectLst/>
                <a:latin typeface="+mn-lt"/>
                <a:ea typeface="+mn-ea"/>
                <a:cs typeface="+mn-cs"/>
              </a:rPr>
              <a:t>Mức</a:t>
            </a:r>
            <a:r>
              <a:rPr lang="en-US" sz="1200" i="1" u="sng" kern="1200" dirty="0">
                <a:solidFill>
                  <a:schemeClr val="tx1"/>
                </a:solidFill>
                <a:effectLst/>
                <a:latin typeface="+mn-lt"/>
                <a:ea typeface="+mn-ea"/>
                <a:cs typeface="+mn-cs"/>
              </a:rPr>
              <a:t> KV2:</a:t>
            </a:r>
            <a:r>
              <a:rPr lang="en-US" sz="1200" kern="1200" dirty="0">
                <a:solidFill>
                  <a:schemeClr val="tx1"/>
                </a:solidFill>
                <a:effectLst/>
                <a:latin typeface="+mn-lt"/>
                <a:ea typeface="+mn-ea"/>
                <a:cs typeface="+mn-cs"/>
              </a:rPr>
              <a:t> 27/29 KPI/KQI </a:t>
            </a:r>
            <a:r>
              <a:rPr lang="en-US" sz="1200" kern="1200" dirty="0" err="1">
                <a:solidFill>
                  <a:schemeClr val="tx1"/>
                </a:solidFill>
                <a:effectLst/>
                <a:latin typeface="+mn-lt"/>
                <a:ea typeface="+mn-ea"/>
                <a:cs typeface="+mn-cs"/>
              </a:rPr>
              <a:t>đạt</a:t>
            </a:r>
            <a:r>
              <a:rPr lang="en-US" sz="1200" kern="1200" dirty="0">
                <a:solidFill>
                  <a:schemeClr val="tx1"/>
                </a:solidFill>
                <a:effectLst/>
                <a:latin typeface="+mn-lt"/>
                <a:ea typeface="+mn-ea"/>
                <a:cs typeface="+mn-cs"/>
              </a:rPr>
              <a:t> CTKT,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2/29 KPI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đạt</a:t>
            </a:r>
            <a:r>
              <a:rPr lang="en-US" sz="1200" kern="1200" dirty="0">
                <a:solidFill>
                  <a:schemeClr val="tx1"/>
                </a:solidFill>
                <a:effectLst/>
                <a:latin typeface="+mn-lt"/>
                <a:ea typeface="+mn-ea"/>
                <a:cs typeface="+mn-cs"/>
              </a:rPr>
              <a:t> CTKT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Game FR </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đạt</a:t>
            </a:r>
            <a:r>
              <a:rPr lang="en-US" sz="1200" i="1" kern="1200" dirty="0">
                <a:solidFill>
                  <a:schemeClr val="tx1"/>
                </a:solidFill>
                <a:effectLst/>
                <a:latin typeface="+mn-lt"/>
                <a:ea typeface="+mn-ea"/>
                <a:cs typeface="+mn-cs"/>
              </a:rPr>
              <a:t> 16,81%, </a:t>
            </a:r>
            <a:r>
              <a:rPr lang="en-US" sz="1200" i="1" kern="1200" dirty="0" err="1">
                <a:solidFill>
                  <a:schemeClr val="tx1"/>
                </a:solidFill>
                <a:effectLst/>
                <a:latin typeface="+mn-lt"/>
                <a:ea typeface="+mn-ea"/>
                <a:cs typeface="+mn-cs"/>
              </a:rPr>
              <a:t>kém</a:t>
            </a:r>
            <a:r>
              <a:rPr lang="en-US" sz="1200" i="1" kern="1200" dirty="0">
                <a:solidFill>
                  <a:schemeClr val="tx1"/>
                </a:solidFill>
                <a:effectLst/>
                <a:latin typeface="+mn-lt"/>
                <a:ea typeface="+mn-ea"/>
                <a:cs typeface="+mn-cs"/>
              </a:rPr>
              <a:t> CTKT 9,3%)</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NR RASR </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đạt</a:t>
            </a:r>
            <a:r>
              <a:rPr lang="en-US" sz="1200" i="1" kern="1200" dirty="0">
                <a:solidFill>
                  <a:schemeClr val="tx1"/>
                </a:solidFill>
                <a:effectLst/>
                <a:latin typeface="+mn-lt"/>
                <a:ea typeface="+mn-ea"/>
                <a:cs typeface="+mn-cs"/>
              </a:rPr>
              <a:t> 60,35%, </a:t>
            </a:r>
            <a:r>
              <a:rPr lang="en-US" sz="1200" i="1" kern="1200" dirty="0" err="1">
                <a:solidFill>
                  <a:schemeClr val="tx1"/>
                </a:solidFill>
                <a:effectLst/>
                <a:latin typeface="+mn-lt"/>
                <a:ea typeface="+mn-ea"/>
                <a:cs typeface="+mn-cs"/>
              </a:rPr>
              <a:t>kém</a:t>
            </a:r>
            <a:r>
              <a:rPr lang="en-US" sz="1200" i="1" kern="1200" dirty="0">
                <a:solidFill>
                  <a:schemeClr val="tx1"/>
                </a:solidFill>
                <a:effectLst/>
                <a:latin typeface="+mn-lt"/>
                <a:ea typeface="+mn-ea"/>
                <a:cs typeface="+mn-cs"/>
              </a:rPr>
              <a:t> CTKT 0,1%).</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KPI </a:t>
            </a:r>
            <a:r>
              <a:rPr lang="en-US" sz="1200" kern="1200" dirty="0" err="1">
                <a:solidFill>
                  <a:schemeClr val="tx1"/>
                </a:solidFill>
                <a:effectLst/>
                <a:latin typeface="+mn-lt"/>
                <a:ea typeface="+mn-ea"/>
                <a:cs typeface="+mn-cs"/>
              </a:rPr>
              <a:t>nào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tồi</a:t>
            </a:r>
            <a:r>
              <a:rPr lang="en-US" sz="1200" kern="1200" dirty="0">
                <a:solidFill>
                  <a:schemeClr val="tx1"/>
                </a:solidFill>
                <a:effectLst/>
                <a:latin typeface="+mn-lt"/>
                <a:ea typeface="+mn-ea"/>
                <a:cs typeface="+mn-cs"/>
              </a:rPr>
              <a:t> &gt;30%. </a:t>
            </a:r>
          </a:p>
          <a:p>
            <a:pPr lvl="0"/>
            <a:r>
              <a:rPr lang="en-US" sz="1200" i="1" u="sng" kern="1200" dirty="0" err="1">
                <a:solidFill>
                  <a:schemeClr val="tx1"/>
                </a:solidFill>
                <a:effectLst/>
                <a:latin typeface="+mn-lt"/>
                <a:ea typeface="+mn-ea"/>
                <a:cs typeface="+mn-cs"/>
              </a:rPr>
              <a:t>Mức</a:t>
            </a:r>
            <a:r>
              <a:rPr lang="en-US" sz="1200" i="1" u="sng" kern="1200" dirty="0">
                <a:solidFill>
                  <a:schemeClr val="tx1"/>
                </a:solidFill>
                <a:effectLst/>
                <a:latin typeface="+mn-lt"/>
                <a:ea typeface="+mn-ea"/>
                <a:cs typeface="+mn-cs"/>
              </a:rPr>
              <a:t> </a:t>
            </a:r>
            <a:r>
              <a:rPr lang="en-US" sz="1200" i="1" u="sng" kern="1200" dirty="0" err="1">
                <a:solidFill>
                  <a:schemeClr val="tx1"/>
                </a:solidFill>
                <a:effectLst/>
                <a:latin typeface="+mn-lt"/>
                <a:ea typeface="+mn-ea"/>
                <a:cs typeface="+mn-cs"/>
              </a:rPr>
              <a:t>tỉnh</a:t>
            </a:r>
            <a:r>
              <a:rPr lang="en-US" sz="1200" i="1"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tỉnh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tồi</a:t>
            </a:r>
            <a:r>
              <a:rPr lang="en-US" sz="1200" kern="1200" dirty="0">
                <a:solidFill>
                  <a:schemeClr val="tx1"/>
                </a:solidFill>
                <a:effectLst/>
                <a:latin typeface="+mn-lt"/>
                <a:ea typeface="+mn-ea"/>
                <a:cs typeface="+mn-cs"/>
              </a:rPr>
              <a:t> &gt; 30% so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CTKT.</a:t>
            </a:r>
            <a:endParaRPr lang="en-US" sz="2000" b="0" strike="noStrike" spc="-1" dirty="0">
              <a:solidFill>
                <a:srgbClr val="000000"/>
              </a:solidFill>
              <a:latin typeface="Arial"/>
            </a:endParaRPr>
          </a:p>
        </p:txBody>
      </p:sp>
      <p:sp>
        <p:nvSpPr>
          <p:cNvPr id="635" name="PlaceHolder 3"/>
          <p:cNvSpPr>
            <a:spLocks noGrp="1"/>
          </p:cNvSpPr>
          <p:nvPr>
            <p:ph type="sldNum" idx="43"/>
          </p:nvPr>
        </p:nvSpPr>
        <p:spPr>
          <a:xfrm>
            <a:off x="3884760" y="8685360"/>
            <a:ext cx="2971440" cy="458280"/>
          </a:xfrm>
          <a:prstGeom prst="rect">
            <a:avLst/>
          </a:prstGeom>
          <a:noFill/>
          <a:ln w="0">
            <a:noFill/>
          </a:ln>
        </p:spPr>
        <p:txBody>
          <a:bodyPr lIns="91440" tIns="45720" rIns="91440" bIns="45720" anchor="b">
            <a:noAutofit/>
          </a:bodyPr>
          <a:lstStyle>
            <a:lvl1pPr indent="0" algn="r" defTabSz="685800">
              <a:lnSpc>
                <a:spcPct val="100000"/>
              </a:lnSpc>
              <a:buNone/>
              <a:defRPr lang="en-US" sz="1200" b="0" strike="noStrike" spc="-1">
                <a:solidFill>
                  <a:schemeClr val="dk1"/>
                </a:solidFill>
                <a:latin typeface="+mn-lt"/>
                <a:ea typeface="+mn-ea"/>
              </a:defRPr>
            </a:lvl1pPr>
          </a:lstStyle>
          <a:p>
            <a:pPr indent="0" algn="r" defTabSz="685800">
              <a:lnSpc>
                <a:spcPct val="100000"/>
              </a:lnSpc>
              <a:buNone/>
            </a:pPr>
            <a:fld id="{4560AC32-8B2F-476B-B2CB-C55F87DC2C08}" type="slidenum">
              <a:rPr lang="en-US" sz="1200" b="0" strike="noStrike" spc="-1">
                <a:solidFill>
                  <a:schemeClr val="dk1"/>
                </a:solidFill>
                <a:latin typeface="+mn-lt"/>
                <a:ea typeface="+mn-ea"/>
              </a:rPr>
              <a:t>11</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717039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PlaceHolder 1"/>
          <p:cNvSpPr>
            <a:spLocks noGrp="1" noRot="1" noChangeAspect="1"/>
          </p:cNvSpPr>
          <p:nvPr>
            <p:ph type="sldImg"/>
          </p:nvPr>
        </p:nvSpPr>
        <p:spPr>
          <a:xfrm>
            <a:off x="685800" y="1143000"/>
            <a:ext cx="5486400" cy="3086100"/>
          </a:xfrm>
          <a:prstGeom prst="rect">
            <a:avLst/>
          </a:prstGeom>
          <a:ln w="0">
            <a:noFill/>
          </a:ln>
        </p:spPr>
      </p:sp>
      <p:sp>
        <p:nvSpPr>
          <p:cNvPr id="649"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dirty="0">
              <a:solidFill>
                <a:srgbClr val="000000"/>
              </a:solidFill>
              <a:latin typeface="Arial"/>
            </a:endParaRPr>
          </a:p>
        </p:txBody>
      </p:sp>
      <p:sp>
        <p:nvSpPr>
          <p:cNvPr id="650" name="PlaceHolder 3"/>
          <p:cNvSpPr>
            <a:spLocks noGrp="1"/>
          </p:cNvSpPr>
          <p:nvPr>
            <p:ph type="sldNum" idx="48"/>
          </p:nvPr>
        </p:nvSpPr>
        <p:spPr>
          <a:xfrm>
            <a:off x="3884760" y="8685360"/>
            <a:ext cx="2971440" cy="458280"/>
          </a:xfrm>
          <a:prstGeom prst="rect">
            <a:avLst/>
          </a:prstGeom>
          <a:noFill/>
          <a:ln w="0">
            <a:noFill/>
          </a:ln>
        </p:spPr>
        <p:txBody>
          <a:bodyPr lIns="91440" tIns="45720" rIns="91440" bIns="45720" anchor="b">
            <a:noAutofit/>
          </a:bodyPr>
          <a:lstStyle>
            <a:lvl1pPr indent="0" algn="r" defTabSz="685800">
              <a:lnSpc>
                <a:spcPct val="100000"/>
              </a:lnSpc>
              <a:buNone/>
              <a:defRPr lang="en-US" sz="1200" b="0" strike="noStrike" spc="-1">
                <a:solidFill>
                  <a:schemeClr val="dk1"/>
                </a:solidFill>
                <a:latin typeface="+mn-lt"/>
                <a:ea typeface="+mn-ea"/>
              </a:defRPr>
            </a:lvl1pPr>
          </a:lstStyle>
          <a:p>
            <a:pPr indent="0" algn="r" defTabSz="685800">
              <a:lnSpc>
                <a:spcPct val="100000"/>
              </a:lnSpc>
              <a:buNone/>
            </a:pPr>
            <a:fld id="{B3B42C0E-7FA9-48F4-8D5E-6804047E2877}" type="slidenum">
              <a:rPr lang="en-US" sz="1200" b="0" strike="noStrike" spc="-1">
                <a:solidFill>
                  <a:schemeClr val="dk1"/>
                </a:solidFill>
                <a:latin typeface="+mn-lt"/>
                <a:ea typeface="+mn-ea"/>
              </a:rPr>
              <a:t>12</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2561390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PlaceHolder 1"/>
          <p:cNvSpPr>
            <a:spLocks noGrp="1" noRot="1" noChangeAspect="1"/>
          </p:cNvSpPr>
          <p:nvPr>
            <p:ph type="sldImg"/>
          </p:nvPr>
        </p:nvSpPr>
        <p:spPr>
          <a:xfrm>
            <a:off x="685800" y="1143000"/>
            <a:ext cx="5486400" cy="3086100"/>
          </a:xfrm>
          <a:prstGeom prst="rect">
            <a:avLst/>
          </a:prstGeom>
          <a:ln w="0">
            <a:noFill/>
          </a:ln>
        </p:spPr>
      </p:sp>
      <p:sp>
        <p:nvSpPr>
          <p:cNvPr id="658"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85750" indent="-285750">
              <a:buFontTx/>
              <a:buChar char="-"/>
            </a:pPr>
            <a:r>
              <a:rPr lang="en-US" sz="1800" b="0" strike="noStrike" spc="-1" dirty="0" smtClean="0">
                <a:solidFill>
                  <a:srgbClr val="000000"/>
                </a:solidFill>
                <a:latin typeface="Arial"/>
              </a:rPr>
              <a:t>7 </a:t>
            </a:r>
            <a:r>
              <a:rPr lang="en-US" sz="1800" b="0" strike="noStrike" spc="-1" dirty="0" err="1" smtClean="0">
                <a:solidFill>
                  <a:srgbClr val="000000"/>
                </a:solidFill>
                <a:latin typeface="Arial"/>
              </a:rPr>
              <a:t>tỉnh</a:t>
            </a:r>
            <a:r>
              <a:rPr lang="en-US" sz="1800" b="0" strike="noStrike" spc="-1" baseline="0" dirty="0" smtClean="0">
                <a:solidFill>
                  <a:srgbClr val="000000"/>
                </a:solidFill>
                <a:latin typeface="Arial"/>
              </a:rPr>
              <a:t> vùng </a:t>
            </a:r>
            <a:r>
              <a:rPr lang="en-US" sz="1800" b="0" strike="noStrike" spc="-1" baseline="0" dirty="0" err="1" smtClean="0">
                <a:solidFill>
                  <a:srgbClr val="000000"/>
                </a:solidFill>
                <a:latin typeface="Arial"/>
              </a:rPr>
              <a:t>phủ</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4G</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2G</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gồm</a:t>
            </a:r>
            <a:r>
              <a:rPr lang="en-US" sz="1800" b="0" strike="noStrike" spc="-1" baseline="0" dirty="0" smtClean="0">
                <a:solidFill>
                  <a:srgbClr val="000000"/>
                </a:solidFill>
                <a:latin typeface="Arial"/>
              </a:rPr>
              <a:t>: QTI, DNG, QNI, BDH, PYN, KHA, NTN. Trong </a:t>
            </a:r>
            <a:r>
              <a:rPr lang="en-US" sz="1800" b="0" strike="noStrike" spc="-1" baseline="0" dirty="0" err="1" smtClean="0">
                <a:solidFill>
                  <a:srgbClr val="000000"/>
                </a:solidFill>
                <a:latin typeface="Arial"/>
              </a:rPr>
              <a:t>đó</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có</a:t>
            </a:r>
            <a:r>
              <a:rPr lang="en-US" sz="1800" b="0" strike="noStrike" spc="-1" baseline="0" dirty="0" smtClean="0">
                <a:solidFill>
                  <a:srgbClr val="000000"/>
                </a:solidFill>
                <a:latin typeface="Arial"/>
              </a:rPr>
              <a:t> 3 </a:t>
            </a:r>
            <a:r>
              <a:rPr lang="en-US" sz="1800" b="0" strike="noStrike" spc="-1" baseline="0" dirty="0" err="1" smtClean="0">
                <a:solidFill>
                  <a:srgbClr val="000000"/>
                </a:solidFill>
                <a:latin typeface="Arial"/>
              </a:rPr>
              <a:t>tỉnh</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kém</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nhiều</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là</a:t>
            </a:r>
            <a:r>
              <a:rPr lang="en-US" sz="1800" b="0" strike="noStrike" spc="-1" baseline="0" dirty="0" smtClean="0">
                <a:solidFill>
                  <a:srgbClr val="000000"/>
                </a:solidFill>
                <a:latin typeface="Arial"/>
              </a:rPr>
              <a:t> LDG 7/12, QNM 6/18, DCN 5/8 </a:t>
            </a:r>
            <a:r>
              <a:rPr lang="en-US" sz="1800" b="0" strike="noStrike" spc="-1" baseline="0" dirty="0" err="1" smtClean="0">
                <a:solidFill>
                  <a:srgbClr val="000000"/>
                </a:solidFill>
                <a:latin typeface="Arial"/>
              </a:rPr>
              <a:t>Huyện</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4G</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kém</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2G</a:t>
            </a:r>
            <a:r>
              <a:rPr lang="en-US" sz="1800" b="0" strike="noStrike" spc="-1" baseline="0" dirty="0" smtClean="0">
                <a:solidFill>
                  <a:srgbClr val="000000"/>
                </a:solidFill>
                <a:latin typeface="Arial"/>
              </a:rPr>
              <a:t>.</a:t>
            </a:r>
          </a:p>
          <a:p>
            <a:pPr marL="285750" indent="-285750">
              <a:buFontTx/>
              <a:buChar char="-"/>
            </a:pPr>
            <a:endParaRPr lang="en-US" sz="1800" b="0" strike="noStrike" spc="-1" dirty="0">
              <a:solidFill>
                <a:srgbClr val="000000"/>
              </a:solidFill>
              <a:latin typeface="Arial"/>
            </a:endParaRPr>
          </a:p>
        </p:txBody>
      </p:sp>
      <p:sp>
        <p:nvSpPr>
          <p:cNvPr id="659" name="PlaceHolder 3"/>
          <p:cNvSpPr>
            <a:spLocks noGrp="1"/>
          </p:cNvSpPr>
          <p:nvPr>
            <p:ph type="sldNum" idx="51"/>
          </p:nvPr>
        </p:nvSpPr>
        <p:spPr>
          <a:xfrm>
            <a:off x="3884760" y="8685360"/>
            <a:ext cx="2971440" cy="458280"/>
          </a:xfrm>
          <a:prstGeom prst="rect">
            <a:avLst/>
          </a:prstGeom>
          <a:noFill/>
          <a:ln w="0">
            <a:noFill/>
          </a:ln>
        </p:spPr>
        <p:txBody>
          <a:bodyPr lIns="91440" tIns="45720" rIns="91440" bIns="45720" anchor="b">
            <a:noAutofit/>
          </a:bodyPr>
          <a:lstStyle>
            <a:lvl1pPr indent="0" algn="r" defTabSz="685800">
              <a:lnSpc>
                <a:spcPct val="100000"/>
              </a:lnSpc>
              <a:buNone/>
              <a:defRPr lang="en-US" sz="1200" b="0" strike="noStrike" spc="-1">
                <a:solidFill>
                  <a:schemeClr val="dk1"/>
                </a:solidFill>
                <a:latin typeface="+mn-lt"/>
                <a:ea typeface="+mn-ea"/>
              </a:defRPr>
            </a:lvl1pPr>
          </a:lstStyle>
          <a:p>
            <a:pPr indent="0" algn="r" defTabSz="685800">
              <a:lnSpc>
                <a:spcPct val="100000"/>
              </a:lnSpc>
              <a:buNone/>
            </a:pPr>
            <a:fld id="{CAE4BB29-6124-4EC5-8FD3-377E0B5BB658}" type="slidenum">
              <a:rPr lang="en-US" sz="1200" b="0" strike="noStrike" spc="-1">
                <a:solidFill>
                  <a:schemeClr val="dk1"/>
                </a:solidFill>
                <a:latin typeface="+mn-lt"/>
                <a:ea typeface="+mn-ea"/>
              </a:rPr>
              <a:t>13</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3591761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PlaceHolder 1"/>
          <p:cNvSpPr>
            <a:spLocks noGrp="1" noRot="1" noChangeAspect="1"/>
          </p:cNvSpPr>
          <p:nvPr>
            <p:ph type="sldImg"/>
          </p:nvPr>
        </p:nvSpPr>
        <p:spPr>
          <a:xfrm>
            <a:off x="685800" y="1143000"/>
            <a:ext cx="5486400" cy="3086100"/>
          </a:xfrm>
          <a:prstGeom prst="rect">
            <a:avLst/>
          </a:prstGeom>
          <a:ln w="0">
            <a:noFill/>
          </a:ln>
        </p:spPr>
      </p:sp>
      <p:sp>
        <p:nvSpPr>
          <p:cNvPr id="664"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665" name="PlaceHolder 3"/>
          <p:cNvSpPr>
            <a:spLocks noGrp="1"/>
          </p:cNvSpPr>
          <p:nvPr>
            <p:ph type="sldNum" idx="53"/>
          </p:nvPr>
        </p:nvSpPr>
        <p:spPr>
          <a:xfrm>
            <a:off x="3884760" y="8685360"/>
            <a:ext cx="2971440" cy="458280"/>
          </a:xfrm>
          <a:prstGeom prst="rect">
            <a:avLst/>
          </a:prstGeom>
          <a:noFill/>
          <a:ln w="0">
            <a:noFill/>
          </a:ln>
        </p:spPr>
        <p:txBody>
          <a:bodyPr lIns="91440" tIns="45720" rIns="91440" bIns="45720" anchor="b">
            <a:noAutofit/>
          </a:bodyPr>
          <a:lstStyle>
            <a:lvl1pPr indent="0" algn="r" defTabSz="685800">
              <a:lnSpc>
                <a:spcPct val="100000"/>
              </a:lnSpc>
              <a:buNone/>
              <a:defRPr lang="en-US" sz="1200" b="0" strike="noStrike" spc="-1">
                <a:solidFill>
                  <a:schemeClr val="dk1"/>
                </a:solidFill>
                <a:latin typeface="+mn-lt"/>
                <a:ea typeface="+mn-ea"/>
              </a:defRPr>
            </a:lvl1pPr>
          </a:lstStyle>
          <a:p>
            <a:pPr indent="0" algn="r" defTabSz="685800">
              <a:lnSpc>
                <a:spcPct val="100000"/>
              </a:lnSpc>
              <a:buNone/>
            </a:pPr>
            <a:fld id="{1A281C8C-35F7-4CBF-A1BD-C4D7CBFF973D}" type="slidenum">
              <a:rPr lang="en-US" sz="1200" b="0" strike="noStrike" spc="-1">
                <a:solidFill>
                  <a:schemeClr val="dk1"/>
                </a:solidFill>
                <a:latin typeface="+mn-lt"/>
                <a:ea typeface="+mn-ea"/>
              </a:rPr>
              <a:t>14</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3138295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PlaceHolder 1"/>
          <p:cNvSpPr>
            <a:spLocks noGrp="1" noRot="1" noChangeAspect="1"/>
          </p:cNvSpPr>
          <p:nvPr>
            <p:ph type="sldImg"/>
          </p:nvPr>
        </p:nvSpPr>
        <p:spPr>
          <a:xfrm>
            <a:off x="685800" y="1143000"/>
            <a:ext cx="5486400" cy="3086100"/>
          </a:xfrm>
          <a:prstGeom prst="rect">
            <a:avLst/>
          </a:prstGeom>
          <a:ln w="0">
            <a:noFill/>
          </a:ln>
        </p:spPr>
      </p:sp>
      <p:sp>
        <p:nvSpPr>
          <p:cNvPr id="676"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dirty="0">
              <a:solidFill>
                <a:srgbClr val="000000"/>
              </a:solidFill>
              <a:latin typeface="Arial"/>
            </a:endParaRPr>
          </a:p>
        </p:txBody>
      </p:sp>
      <p:sp>
        <p:nvSpPr>
          <p:cNvPr id="677" name="PlaceHolder 3"/>
          <p:cNvSpPr>
            <a:spLocks noGrp="1"/>
          </p:cNvSpPr>
          <p:nvPr>
            <p:ph type="sldNum" idx="57"/>
          </p:nvPr>
        </p:nvSpPr>
        <p:spPr>
          <a:xfrm>
            <a:off x="3884760" y="8685360"/>
            <a:ext cx="2971440" cy="458280"/>
          </a:xfrm>
          <a:prstGeom prst="rect">
            <a:avLst/>
          </a:prstGeom>
          <a:noFill/>
          <a:ln w="0">
            <a:noFill/>
          </a:ln>
        </p:spPr>
        <p:txBody>
          <a:bodyPr lIns="91440" tIns="45720" rIns="91440" bIns="45720" anchor="b">
            <a:noAutofit/>
          </a:bodyPr>
          <a:lstStyle>
            <a:lvl1pPr indent="0" algn="r" defTabSz="685800">
              <a:lnSpc>
                <a:spcPct val="100000"/>
              </a:lnSpc>
              <a:buNone/>
              <a:defRPr lang="en-US" sz="1200" b="0" strike="noStrike" spc="-1">
                <a:solidFill>
                  <a:schemeClr val="dk1"/>
                </a:solidFill>
                <a:latin typeface="+mn-lt"/>
                <a:ea typeface="+mn-ea"/>
              </a:defRPr>
            </a:lvl1pPr>
          </a:lstStyle>
          <a:p>
            <a:pPr indent="0" algn="r" defTabSz="685800">
              <a:lnSpc>
                <a:spcPct val="100000"/>
              </a:lnSpc>
              <a:buNone/>
            </a:pPr>
            <a:fld id="{A6733544-BD6F-439E-8701-D91D56539D2B}" type="slidenum">
              <a:rPr lang="en-US" sz="1200" b="0" strike="noStrike" spc="-1">
                <a:solidFill>
                  <a:schemeClr val="dk1"/>
                </a:solidFill>
                <a:latin typeface="+mn-lt"/>
                <a:ea typeface="+mn-ea"/>
              </a:rPr>
              <a:t>15</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3460034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PlaceHolder 1"/>
          <p:cNvSpPr>
            <a:spLocks noGrp="1" noRot="1" noChangeAspect="1"/>
          </p:cNvSpPr>
          <p:nvPr>
            <p:ph type="sldImg"/>
          </p:nvPr>
        </p:nvSpPr>
        <p:spPr>
          <a:xfrm>
            <a:off x="685800" y="1143000"/>
            <a:ext cx="5486400" cy="3086100"/>
          </a:xfrm>
          <a:prstGeom prst="rect">
            <a:avLst/>
          </a:prstGeom>
          <a:ln w="0">
            <a:noFill/>
          </a:ln>
        </p:spPr>
      </p:sp>
      <p:sp>
        <p:nvSpPr>
          <p:cNvPr id="679"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342900" indent="-342900">
              <a:buAutoNum type="arabicPeriod"/>
            </a:pPr>
            <a:r>
              <a:rPr lang="en-US" sz="1800" b="0" strike="noStrike" spc="-1" dirty="0" err="1">
                <a:solidFill>
                  <a:srgbClr val="000000"/>
                </a:solidFill>
                <a:latin typeface="Arial"/>
              </a:rPr>
              <a:t>Tỉnh</a:t>
            </a:r>
            <a:r>
              <a:rPr lang="en-US" sz="1800" b="0" strike="noStrike" spc="-1" dirty="0">
                <a:solidFill>
                  <a:srgbClr val="000000"/>
                </a:solidFill>
                <a:latin typeface="Arial"/>
              </a:rPr>
              <a:t> </a:t>
            </a:r>
            <a:r>
              <a:rPr lang="en-US" sz="1800" b="0" strike="noStrike" spc="-1" dirty="0" err="1">
                <a:solidFill>
                  <a:srgbClr val="000000"/>
                </a:solidFill>
                <a:latin typeface="Arial"/>
              </a:rPr>
              <a:t>có</a:t>
            </a:r>
            <a:r>
              <a:rPr lang="en-US" sz="1800" b="0" strike="noStrike" spc="-1" dirty="0">
                <a:solidFill>
                  <a:srgbClr val="000000"/>
                </a:solidFill>
                <a:latin typeface="Arial"/>
              </a:rPr>
              <a:t> </a:t>
            </a:r>
            <a:r>
              <a:rPr lang="en-US" sz="1800" b="0" strike="noStrike" spc="-1" dirty="0" err="1">
                <a:solidFill>
                  <a:srgbClr val="000000"/>
                </a:solidFill>
                <a:latin typeface="Arial"/>
              </a:rPr>
              <a:t>hiệu</a:t>
            </a:r>
            <a:r>
              <a:rPr lang="en-US" sz="1800" b="0" strike="noStrike" spc="-1" dirty="0">
                <a:solidFill>
                  <a:srgbClr val="000000"/>
                </a:solidFill>
                <a:latin typeface="Arial"/>
              </a:rPr>
              <a:t> </a:t>
            </a:r>
            <a:r>
              <a:rPr lang="en-US" sz="1800" b="0" strike="noStrike" spc="-1" dirty="0" err="1">
                <a:solidFill>
                  <a:srgbClr val="000000"/>
                </a:solidFill>
                <a:latin typeface="Arial"/>
              </a:rPr>
              <a:t>suất</a:t>
            </a:r>
            <a:r>
              <a:rPr lang="en-US" sz="1800" b="0" strike="noStrike" spc="-1" dirty="0">
                <a:solidFill>
                  <a:srgbClr val="000000"/>
                </a:solidFill>
                <a:latin typeface="Arial"/>
              </a:rPr>
              <a:t> </a:t>
            </a:r>
            <a:r>
              <a:rPr lang="en-US" sz="1800" b="0" strike="noStrike" spc="-1" dirty="0" err="1">
                <a:solidFill>
                  <a:srgbClr val="000000"/>
                </a:solidFill>
                <a:latin typeface="Arial"/>
              </a:rPr>
              <a:t>sử</a:t>
            </a:r>
            <a:r>
              <a:rPr lang="en-US" sz="1800" b="0" strike="noStrike" spc="-1" dirty="0">
                <a:solidFill>
                  <a:srgbClr val="000000"/>
                </a:solidFill>
                <a:latin typeface="Arial"/>
              </a:rPr>
              <a:t> </a:t>
            </a:r>
            <a:r>
              <a:rPr lang="en-US" sz="1800" b="0" strike="noStrike" spc="-1" dirty="0" err="1">
                <a:solidFill>
                  <a:srgbClr val="000000"/>
                </a:solidFill>
                <a:latin typeface="Arial"/>
              </a:rPr>
              <a:t>dụng</a:t>
            </a:r>
            <a:r>
              <a:rPr lang="en-US" sz="1800" b="0" strike="noStrike" spc="-1" dirty="0">
                <a:solidFill>
                  <a:srgbClr val="000000"/>
                </a:solidFill>
                <a:latin typeface="Arial"/>
              </a:rPr>
              <a:t> </a:t>
            </a:r>
            <a:r>
              <a:rPr lang="en-US" sz="1800" b="0" strike="noStrike" spc="-1" dirty="0" err="1">
                <a:solidFill>
                  <a:srgbClr val="000000"/>
                </a:solidFill>
                <a:latin typeface="Arial"/>
              </a:rPr>
              <a:t>cổng</a:t>
            </a:r>
            <a:r>
              <a:rPr lang="en-US" sz="1800" b="0" strike="noStrike" spc="-1" dirty="0">
                <a:solidFill>
                  <a:srgbClr val="000000"/>
                </a:solidFill>
                <a:latin typeface="Arial"/>
              </a:rPr>
              <a:t> </a:t>
            </a:r>
            <a:r>
              <a:rPr lang="en-US" sz="1800" b="0" strike="noStrike" spc="-1" dirty="0" err="1">
                <a:solidFill>
                  <a:srgbClr val="000000"/>
                </a:solidFill>
                <a:latin typeface="Arial"/>
              </a:rPr>
              <a:t>thấp</a:t>
            </a:r>
            <a:r>
              <a:rPr lang="en-US" sz="1800" b="0" strike="noStrike" spc="-1" dirty="0">
                <a:solidFill>
                  <a:srgbClr val="000000"/>
                </a:solidFill>
                <a:latin typeface="Arial"/>
              </a:rPr>
              <a:t> KHA (45%), </a:t>
            </a:r>
            <a:r>
              <a:rPr lang="en-US" sz="1800" b="0" strike="noStrike" spc="-1" dirty="0" err="1">
                <a:solidFill>
                  <a:srgbClr val="000000"/>
                </a:solidFill>
                <a:latin typeface="Arial"/>
              </a:rPr>
              <a:t>đứng</a:t>
            </a:r>
            <a:r>
              <a:rPr lang="en-US" sz="1800" b="0" strike="noStrike" spc="-1" dirty="0">
                <a:solidFill>
                  <a:srgbClr val="000000"/>
                </a:solidFill>
                <a:latin typeface="Arial"/>
              </a:rPr>
              <a:t> </a:t>
            </a:r>
            <a:r>
              <a:rPr lang="en-US" sz="1800" b="0" strike="noStrike" spc="-1" dirty="0" err="1">
                <a:solidFill>
                  <a:srgbClr val="000000"/>
                </a:solidFill>
                <a:latin typeface="Arial"/>
              </a:rPr>
              <a:t>thứ</a:t>
            </a:r>
            <a:r>
              <a:rPr lang="en-US" sz="1800" b="0" strike="noStrike" spc="-1" dirty="0">
                <a:solidFill>
                  <a:srgbClr val="000000"/>
                </a:solidFill>
                <a:latin typeface="Arial"/>
              </a:rPr>
              <a:t> 63/63 </a:t>
            </a:r>
            <a:r>
              <a:rPr lang="en-US" sz="1800" b="0" strike="noStrike" spc="-1" dirty="0" err="1">
                <a:solidFill>
                  <a:srgbClr val="000000"/>
                </a:solidFill>
                <a:latin typeface="Arial"/>
              </a:rPr>
              <a:t>tỉnh</a:t>
            </a:r>
            <a:r>
              <a:rPr lang="en-US" sz="1800" b="0" strike="noStrike" spc="-1" dirty="0">
                <a:solidFill>
                  <a:srgbClr val="000000"/>
                </a:solidFill>
                <a:latin typeface="Arial"/>
              </a:rPr>
              <a:t> </a:t>
            </a:r>
            <a:r>
              <a:rPr lang="en-US" sz="1800" b="0" strike="noStrike" spc="-1" dirty="0" err="1">
                <a:solidFill>
                  <a:srgbClr val="000000"/>
                </a:solidFill>
                <a:latin typeface="Arial"/>
              </a:rPr>
              <a:t>thành</a:t>
            </a:r>
            <a:r>
              <a:rPr lang="en-US" sz="1800" b="0" strike="noStrike" spc="-1" dirty="0">
                <a:solidFill>
                  <a:srgbClr val="000000"/>
                </a:solidFill>
                <a:latin typeface="Arial"/>
              </a:rPr>
              <a:t>.</a:t>
            </a:r>
          </a:p>
          <a:p>
            <a:pPr marL="342900" indent="-342900">
              <a:buAutoNum type="arabicPeriod"/>
            </a:pPr>
            <a:r>
              <a:rPr lang="en-US" sz="1800" b="0" strike="noStrike" spc="-1" dirty="0" err="1">
                <a:solidFill>
                  <a:srgbClr val="000000"/>
                </a:solidFill>
                <a:latin typeface="Arial"/>
              </a:rPr>
              <a:t>Tỉnh</a:t>
            </a:r>
            <a:r>
              <a:rPr lang="en-US" sz="1800" b="0" strike="noStrike" spc="-1" dirty="0">
                <a:solidFill>
                  <a:srgbClr val="000000"/>
                </a:solidFill>
                <a:latin typeface="Arial"/>
              </a:rPr>
              <a:t> </a:t>
            </a:r>
            <a:r>
              <a:rPr lang="en-US" sz="1800" b="0" strike="noStrike" spc="-1" dirty="0" err="1">
                <a:solidFill>
                  <a:srgbClr val="000000"/>
                </a:solidFill>
                <a:latin typeface="Arial"/>
              </a:rPr>
              <a:t>có</a:t>
            </a:r>
            <a:r>
              <a:rPr lang="en-US" sz="1800" b="0" strike="noStrike" spc="-1" dirty="0">
                <a:solidFill>
                  <a:srgbClr val="000000"/>
                </a:solidFill>
                <a:latin typeface="Arial"/>
              </a:rPr>
              <a:t> </a:t>
            </a:r>
            <a:r>
              <a:rPr lang="en-US" sz="1800" b="0" strike="noStrike" spc="-1" dirty="0" err="1">
                <a:solidFill>
                  <a:srgbClr val="000000"/>
                </a:solidFill>
                <a:latin typeface="Arial"/>
              </a:rPr>
              <a:t>tỷ</a:t>
            </a:r>
            <a:r>
              <a:rPr lang="en-US" sz="1800" b="0" strike="noStrike" spc="-1" dirty="0">
                <a:solidFill>
                  <a:srgbClr val="000000"/>
                </a:solidFill>
                <a:latin typeface="Arial"/>
              </a:rPr>
              <a:t> </a:t>
            </a:r>
            <a:r>
              <a:rPr lang="en-US" sz="1800" b="0" strike="noStrike" spc="-1" dirty="0" err="1">
                <a:solidFill>
                  <a:srgbClr val="000000"/>
                </a:solidFill>
                <a:latin typeface="Arial"/>
              </a:rPr>
              <a:t>lệ</a:t>
            </a:r>
            <a:r>
              <a:rPr lang="en-US" sz="1800" b="0" strike="noStrike" spc="-1" dirty="0">
                <a:solidFill>
                  <a:srgbClr val="000000"/>
                </a:solidFill>
                <a:latin typeface="Arial"/>
              </a:rPr>
              <a:t> </a:t>
            </a:r>
            <a:r>
              <a:rPr lang="en-US" sz="1800" b="0" strike="noStrike" spc="-1" dirty="0" err="1">
                <a:solidFill>
                  <a:srgbClr val="000000"/>
                </a:solidFill>
                <a:latin typeface="Arial"/>
              </a:rPr>
              <a:t>tủ</a:t>
            </a:r>
            <a:r>
              <a:rPr lang="en-US" sz="1800" b="0" strike="noStrike" spc="-1" dirty="0">
                <a:solidFill>
                  <a:srgbClr val="000000"/>
                </a:solidFill>
                <a:latin typeface="Arial"/>
              </a:rPr>
              <a:t> </a:t>
            </a:r>
            <a:r>
              <a:rPr lang="en-US" sz="1800" b="0" strike="noStrike" spc="-1" dirty="0" err="1">
                <a:solidFill>
                  <a:srgbClr val="000000"/>
                </a:solidFill>
                <a:latin typeface="Arial"/>
              </a:rPr>
              <a:t>không</a:t>
            </a:r>
            <a:r>
              <a:rPr lang="en-US" sz="1800" b="0" strike="noStrike" spc="-1" dirty="0">
                <a:solidFill>
                  <a:srgbClr val="000000"/>
                </a:solidFill>
                <a:latin typeface="Arial"/>
              </a:rPr>
              <a:t> </a:t>
            </a:r>
            <a:r>
              <a:rPr lang="en-US" sz="1800" b="0" strike="noStrike" spc="-1" dirty="0" err="1">
                <a:solidFill>
                  <a:srgbClr val="000000"/>
                </a:solidFill>
                <a:latin typeface="Arial"/>
              </a:rPr>
              <a:t>thuê</a:t>
            </a:r>
            <a:r>
              <a:rPr lang="en-US" sz="1800" b="0" strike="noStrike" spc="-1" dirty="0">
                <a:solidFill>
                  <a:srgbClr val="000000"/>
                </a:solidFill>
                <a:latin typeface="Arial"/>
              </a:rPr>
              <a:t> bao </a:t>
            </a:r>
            <a:r>
              <a:rPr lang="en-US" sz="1800" b="0" strike="noStrike" spc="-1" dirty="0" err="1">
                <a:solidFill>
                  <a:srgbClr val="000000"/>
                </a:solidFill>
                <a:latin typeface="Arial"/>
              </a:rPr>
              <a:t>cao</a:t>
            </a:r>
            <a:r>
              <a:rPr lang="en-US" sz="1800" b="0" strike="noStrike" spc="-1" dirty="0">
                <a:solidFill>
                  <a:srgbClr val="000000"/>
                </a:solidFill>
                <a:latin typeface="Arial"/>
              </a:rPr>
              <a:t> </a:t>
            </a:r>
            <a:r>
              <a:rPr lang="en-US" sz="1800" b="0" strike="noStrike" spc="-1" dirty="0" err="1">
                <a:solidFill>
                  <a:srgbClr val="000000"/>
                </a:solidFill>
                <a:latin typeface="Arial"/>
              </a:rPr>
              <a:t>nhất</a:t>
            </a:r>
            <a:r>
              <a:rPr lang="en-US" sz="1800" b="0" strike="noStrike" spc="-1" dirty="0">
                <a:solidFill>
                  <a:srgbClr val="000000"/>
                </a:solidFill>
                <a:latin typeface="Arial"/>
              </a:rPr>
              <a:t> </a:t>
            </a:r>
            <a:r>
              <a:rPr lang="en-US" sz="1800" b="0" strike="noStrike" spc="-1" dirty="0" err="1">
                <a:solidFill>
                  <a:srgbClr val="000000"/>
                </a:solidFill>
                <a:latin typeface="Arial"/>
              </a:rPr>
              <a:t>khu</a:t>
            </a:r>
            <a:r>
              <a:rPr lang="en-US" sz="1800" b="0" strike="noStrike" spc="-1" dirty="0">
                <a:solidFill>
                  <a:srgbClr val="000000"/>
                </a:solidFill>
                <a:latin typeface="Arial"/>
              </a:rPr>
              <a:t> </a:t>
            </a:r>
            <a:r>
              <a:rPr lang="en-US" sz="1800" b="0" strike="noStrike" spc="-1" dirty="0" err="1">
                <a:solidFill>
                  <a:srgbClr val="000000"/>
                </a:solidFill>
                <a:latin typeface="Arial"/>
              </a:rPr>
              <a:t>vực</a:t>
            </a:r>
            <a:r>
              <a:rPr lang="en-US" sz="1800" b="0" strike="noStrike" spc="-1" dirty="0">
                <a:solidFill>
                  <a:srgbClr val="000000"/>
                </a:solidFill>
                <a:latin typeface="Arial"/>
              </a:rPr>
              <a:t> KHA (6.45%) </a:t>
            </a:r>
            <a:r>
              <a:rPr lang="en-US" sz="1800" b="0" strike="noStrike" spc="-1" dirty="0">
                <a:solidFill>
                  <a:srgbClr val="000000"/>
                </a:solidFill>
                <a:latin typeface="Arial"/>
                <a:sym typeface="Wingdings" panose="05000000000000000000" pitchFamily="2" charset="2"/>
              </a:rPr>
              <a:t> </a:t>
            </a:r>
            <a:r>
              <a:rPr lang="en-US" sz="1800" b="0" strike="noStrike" spc="-1" dirty="0" err="1">
                <a:solidFill>
                  <a:srgbClr val="000000"/>
                </a:solidFill>
                <a:latin typeface="Arial"/>
                <a:sym typeface="Wingdings" panose="05000000000000000000" pitchFamily="2" charset="2"/>
              </a:rPr>
              <a:t>Đề</a:t>
            </a:r>
            <a:r>
              <a:rPr lang="en-US" sz="1800" b="0" strike="noStrike" spc="-1" dirty="0">
                <a:solidFill>
                  <a:srgbClr val="000000"/>
                </a:solidFill>
                <a:latin typeface="Arial"/>
                <a:sym typeface="Wingdings" panose="05000000000000000000" pitchFamily="2" charset="2"/>
              </a:rPr>
              <a:t> </a:t>
            </a:r>
            <a:r>
              <a:rPr lang="en-US" sz="1800" b="0" strike="noStrike" spc="-1" dirty="0" err="1">
                <a:solidFill>
                  <a:srgbClr val="000000"/>
                </a:solidFill>
                <a:latin typeface="Arial"/>
                <a:sym typeface="Wingdings" panose="05000000000000000000" pitchFamily="2" charset="2"/>
              </a:rPr>
              <a:t>nghị</a:t>
            </a:r>
            <a:r>
              <a:rPr lang="en-US" sz="1800" b="0" strike="noStrike" spc="-1" dirty="0">
                <a:solidFill>
                  <a:srgbClr val="000000"/>
                </a:solidFill>
                <a:latin typeface="Arial"/>
                <a:sym typeface="Wingdings" panose="05000000000000000000" pitchFamily="2" charset="2"/>
              </a:rPr>
              <a:t> Viettel KHA </a:t>
            </a:r>
            <a:r>
              <a:rPr lang="en-US" sz="1800" b="0" strike="noStrike" spc="-1" dirty="0" err="1">
                <a:solidFill>
                  <a:srgbClr val="000000"/>
                </a:solidFill>
                <a:latin typeface="Arial"/>
                <a:sym typeface="Wingdings" panose="05000000000000000000" pitchFamily="2" charset="2"/>
              </a:rPr>
              <a:t>đẩy</a:t>
            </a:r>
            <a:r>
              <a:rPr lang="en-US" sz="1800" b="0" strike="noStrike" spc="-1" dirty="0">
                <a:solidFill>
                  <a:srgbClr val="000000"/>
                </a:solidFill>
                <a:latin typeface="Arial"/>
                <a:sym typeface="Wingdings" panose="05000000000000000000" pitchFamily="2" charset="2"/>
              </a:rPr>
              <a:t> </a:t>
            </a:r>
            <a:r>
              <a:rPr lang="en-US" sz="1800" b="0" strike="noStrike" spc="-1" dirty="0" err="1">
                <a:solidFill>
                  <a:srgbClr val="000000"/>
                </a:solidFill>
                <a:latin typeface="Arial"/>
                <a:sym typeface="Wingdings" panose="05000000000000000000" pitchFamily="2" charset="2"/>
              </a:rPr>
              <a:t>mạnh</a:t>
            </a:r>
            <a:r>
              <a:rPr lang="en-US" sz="1800" b="0" strike="noStrike" spc="-1" dirty="0">
                <a:solidFill>
                  <a:srgbClr val="000000"/>
                </a:solidFill>
                <a:latin typeface="Arial"/>
                <a:sym typeface="Wingdings" panose="05000000000000000000" pitchFamily="2" charset="2"/>
              </a:rPr>
              <a:t> </a:t>
            </a:r>
            <a:r>
              <a:rPr lang="en-US" sz="1800" b="0" strike="noStrike" spc="-1" dirty="0" err="1">
                <a:solidFill>
                  <a:srgbClr val="000000"/>
                </a:solidFill>
                <a:latin typeface="Arial"/>
                <a:sym typeface="Wingdings" panose="05000000000000000000" pitchFamily="2" charset="2"/>
              </a:rPr>
              <a:t>bán</a:t>
            </a:r>
            <a:r>
              <a:rPr lang="en-US" sz="1800" b="0" strike="noStrike" spc="-1" dirty="0">
                <a:solidFill>
                  <a:srgbClr val="000000"/>
                </a:solidFill>
                <a:latin typeface="Arial"/>
                <a:sym typeface="Wingdings" panose="05000000000000000000" pitchFamily="2" charset="2"/>
              </a:rPr>
              <a:t> </a:t>
            </a:r>
            <a:r>
              <a:rPr lang="en-US" sz="1800" b="0" strike="noStrike" spc="-1" dirty="0" err="1">
                <a:solidFill>
                  <a:srgbClr val="000000"/>
                </a:solidFill>
                <a:latin typeface="Arial"/>
                <a:sym typeface="Wingdings" panose="05000000000000000000" pitchFamily="2" charset="2"/>
              </a:rPr>
              <a:t>hàng</a:t>
            </a:r>
            <a:r>
              <a:rPr lang="en-US" sz="1800" b="0" strike="noStrike" spc="-1" dirty="0">
                <a:solidFill>
                  <a:srgbClr val="000000"/>
                </a:solidFill>
                <a:latin typeface="Arial"/>
                <a:sym typeface="Wingdings" panose="05000000000000000000" pitchFamily="2" charset="2"/>
              </a:rPr>
              <a:t> </a:t>
            </a:r>
            <a:r>
              <a:rPr lang="en-US" sz="1800" b="0" strike="noStrike" spc="-1" dirty="0" err="1">
                <a:solidFill>
                  <a:srgbClr val="000000"/>
                </a:solidFill>
                <a:latin typeface="Arial"/>
                <a:sym typeface="Wingdings" panose="05000000000000000000" pitchFamily="2" charset="2"/>
              </a:rPr>
              <a:t>tại</a:t>
            </a:r>
            <a:r>
              <a:rPr lang="en-US" sz="1800" b="0" strike="noStrike" spc="-1" dirty="0">
                <a:solidFill>
                  <a:srgbClr val="000000"/>
                </a:solidFill>
                <a:latin typeface="Arial"/>
                <a:sym typeface="Wingdings" panose="05000000000000000000" pitchFamily="2" charset="2"/>
              </a:rPr>
              <a:t> </a:t>
            </a:r>
            <a:r>
              <a:rPr lang="en-US" sz="1800" b="0" strike="noStrike" spc="-1" dirty="0" err="1">
                <a:solidFill>
                  <a:srgbClr val="000000"/>
                </a:solidFill>
                <a:latin typeface="Arial"/>
                <a:sym typeface="Wingdings" panose="05000000000000000000" pitchFamily="2" charset="2"/>
              </a:rPr>
              <a:t>các</a:t>
            </a:r>
            <a:r>
              <a:rPr lang="en-US" sz="1800" b="0" strike="noStrike" spc="-1" dirty="0">
                <a:solidFill>
                  <a:srgbClr val="000000"/>
                </a:solidFill>
                <a:latin typeface="Arial"/>
                <a:sym typeface="Wingdings" panose="05000000000000000000" pitchFamily="2" charset="2"/>
              </a:rPr>
              <a:t> </a:t>
            </a:r>
            <a:r>
              <a:rPr lang="en-US" sz="1800" b="0" strike="noStrike" spc="-1" dirty="0" err="1">
                <a:solidFill>
                  <a:srgbClr val="000000"/>
                </a:solidFill>
                <a:latin typeface="Arial"/>
                <a:sym typeface="Wingdings" panose="05000000000000000000" pitchFamily="2" charset="2"/>
              </a:rPr>
              <a:t>địa</a:t>
            </a:r>
            <a:r>
              <a:rPr lang="en-US" sz="1800" b="0" strike="noStrike" spc="-1" dirty="0">
                <a:solidFill>
                  <a:srgbClr val="000000"/>
                </a:solidFill>
                <a:latin typeface="Arial"/>
                <a:sym typeface="Wingdings" panose="05000000000000000000" pitchFamily="2" charset="2"/>
              </a:rPr>
              <a:t> </a:t>
            </a:r>
            <a:r>
              <a:rPr lang="en-US" sz="1800" b="0" strike="noStrike" spc="-1" dirty="0" err="1">
                <a:solidFill>
                  <a:srgbClr val="000000"/>
                </a:solidFill>
                <a:latin typeface="Arial"/>
                <a:sym typeface="Wingdings" panose="05000000000000000000" pitchFamily="2" charset="2"/>
              </a:rPr>
              <a:t>bàn</a:t>
            </a:r>
            <a:r>
              <a:rPr lang="en-US" sz="1800" b="0" strike="noStrike" spc="-1" dirty="0">
                <a:solidFill>
                  <a:srgbClr val="000000"/>
                </a:solidFill>
                <a:latin typeface="Arial"/>
                <a:sym typeface="Wingdings" panose="05000000000000000000" pitchFamily="2" charset="2"/>
              </a:rPr>
              <a:t> </a:t>
            </a:r>
            <a:r>
              <a:rPr lang="en-US" sz="1800" b="0" strike="noStrike" spc="-1" dirty="0" err="1">
                <a:solidFill>
                  <a:srgbClr val="000000"/>
                </a:solidFill>
                <a:latin typeface="Arial"/>
                <a:sym typeface="Wingdings" panose="05000000000000000000" pitchFamily="2" charset="2"/>
              </a:rPr>
              <a:t>này</a:t>
            </a:r>
            <a:r>
              <a:rPr lang="en-US" sz="1800" b="0" strike="noStrike" spc="-1" dirty="0">
                <a:solidFill>
                  <a:srgbClr val="000000"/>
                </a:solidFill>
                <a:latin typeface="Arial"/>
                <a:sym typeface="Wingdings" panose="05000000000000000000" pitchFamily="2" charset="2"/>
              </a:rPr>
              <a:t>.</a:t>
            </a:r>
            <a:endParaRPr lang="en-US" sz="1800" b="0" strike="noStrike" spc="-1" dirty="0">
              <a:solidFill>
                <a:srgbClr val="000000"/>
              </a:solidFill>
              <a:latin typeface="Arial"/>
            </a:endParaRPr>
          </a:p>
          <a:p>
            <a:pPr marL="342900" indent="-342900">
              <a:buAutoNum type="arabicPeriod"/>
            </a:pPr>
            <a:r>
              <a:rPr lang="en-US" sz="1800" b="0" strike="noStrike" spc="-1" dirty="0" err="1">
                <a:solidFill>
                  <a:srgbClr val="000000"/>
                </a:solidFill>
                <a:latin typeface="Arial"/>
              </a:rPr>
              <a:t>Tỉnh</a:t>
            </a:r>
            <a:r>
              <a:rPr lang="en-US" sz="1800" b="0" strike="noStrike" spc="-1" dirty="0">
                <a:solidFill>
                  <a:srgbClr val="000000"/>
                </a:solidFill>
                <a:latin typeface="Arial"/>
              </a:rPr>
              <a:t> </a:t>
            </a:r>
            <a:r>
              <a:rPr lang="en-US" sz="1800" b="0" strike="noStrike" spc="-1" dirty="0" err="1">
                <a:solidFill>
                  <a:srgbClr val="000000"/>
                </a:solidFill>
                <a:latin typeface="Arial"/>
              </a:rPr>
              <a:t>có</a:t>
            </a:r>
            <a:r>
              <a:rPr lang="en-US" sz="1800" b="0" strike="noStrike" spc="-1" dirty="0">
                <a:solidFill>
                  <a:srgbClr val="000000"/>
                </a:solidFill>
                <a:latin typeface="Arial"/>
              </a:rPr>
              <a:t> </a:t>
            </a:r>
            <a:r>
              <a:rPr lang="en-US" sz="1800" b="0" strike="noStrike" spc="-1" dirty="0" err="1">
                <a:solidFill>
                  <a:srgbClr val="000000"/>
                </a:solidFill>
                <a:latin typeface="Arial"/>
              </a:rPr>
              <a:t>tỷ</a:t>
            </a:r>
            <a:r>
              <a:rPr lang="en-US" sz="1800" b="0" strike="noStrike" spc="-1" dirty="0">
                <a:solidFill>
                  <a:srgbClr val="000000"/>
                </a:solidFill>
                <a:latin typeface="Arial"/>
              </a:rPr>
              <a:t> </a:t>
            </a:r>
            <a:r>
              <a:rPr lang="en-US" sz="1800" b="0" strike="noStrike" spc="-1" dirty="0" err="1">
                <a:solidFill>
                  <a:srgbClr val="000000"/>
                </a:solidFill>
                <a:latin typeface="Arial"/>
              </a:rPr>
              <a:t>lệ</a:t>
            </a:r>
            <a:r>
              <a:rPr lang="en-US" sz="1800" b="0" strike="noStrike" spc="-1" dirty="0">
                <a:solidFill>
                  <a:srgbClr val="000000"/>
                </a:solidFill>
                <a:latin typeface="Arial"/>
              </a:rPr>
              <a:t> </a:t>
            </a:r>
            <a:r>
              <a:rPr lang="en-US" sz="1800" b="0" strike="noStrike" spc="-1" dirty="0" err="1">
                <a:solidFill>
                  <a:srgbClr val="000000"/>
                </a:solidFill>
                <a:latin typeface="Arial"/>
              </a:rPr>
              <a:t>tủ</a:t>
            </a:r>
            <a:r>
              <a:rPr lang="en-US" sz="1800" b="0" strike="noStrike" spc="-1" dirty="0">
                <a:solidFill>
                  <a:srgbClr val="000000"/>
                </a:solidFill>
                <a:latin typeface="Arial"/>
              </a:rPr>
              <a:t> </a:t>
            </a:r>
            <a:r>
              <a:rPr lang="en-US" sz="1800" b="0" strike="noStrike" spc="-1" dirty="0" err="1">
                <a:solidFill>
                  <a:srgbClr val="000000"/>
                </a:solidFill>
                <a:latin typeface="Arial"/>
              </a:rPr>
              <a:t>ít</a:t>
            </a:r>
            <a:r>
              <a:rPr lang="en-US" sz="1800" b="0" strike="noStrike" spc="-1" dirty="0">
                <a:solidFill>
                  <a:srgbClr val="000000"/>
                </a:solidFill>
                <a:latin typeface="Arial"/>
              </a:rPr>
              <a:t> </a:t>
            </a:r>
            <a:r>
              <a:rPr lang="en-US" sz="1800" b="0" strike="noStrike" spc="-1" dirty="0" err="1">
                <a:solidFill>
                  <a:srgbClr val="000000"/>
                </a:solidFill>
                <a:latin typeface="Arial"/>
              </a:rPr>
              <a:t>thuê</a:t>
            </a:r>
            <a:r>
              <a:rPr lang="en-US" sz="1800" b="0" strike="noStrike" spc="-1" dirty="0">
                <a:solidFill>
                  <a:srgbClr val="000000"/>
                </a:solidFill>
                <a:latin typeface="Arial"/>
              </a:rPr>
              <a:t> bao (1-2 </a:t>
            </a:r>
            <a:r>
              <a:rPr lang="en-US" sz="1800" b="0" strike="noStrike" spc="-1" dirty="0" err="1">
                <a:solidFill>
                  <a:srgbClr val="000000"/>
                </a:solidFill>
                <a:latin typeface="Arial"/>
              </a:rPr>
              <a:t>thuê</a:t>
            </a:r>
            <a:r>
              <a:rPr lang="en-US" sz="1800" b="0" strike="noStrike" spc="-1" dirty="0">
                <a:solidFill>
                  <a:srgbClr val="000000"/>
                </a:solidFill>
                <a:latin typeface="Arial"/>
              </a:rPr>
              <a:t> bao) KTM (21%)</a:t>
            </a:r>
          </a:p>
          <a:p>
            <a:pPr marL="342900" indent="-342900">
              <a:buAutoNum type="arabicPeriod"/>
            </a:pPr>
            <a:r>
              <a:rPr lang="en-US" sz="1800" b="0" strike="noStrike" spc="-1" dirty="0" err="1">
                <a:solidFill>
                  <a:srgbClr val="000000"/>
                </a:solidFill>
                <a:latin typeface="Arial"/>
              </a:rPr>
              <a:t>Tỉnh</a:t>
            </a:r>
            <a:r>
              <a:rPr lang="en-US" sz="1800" b="0" strike="noStrike" spc="-1" dirty="0">
                <a:solidFill>
                  <a:srgbClr val="000000"/>
                </a:solidFill>
                <a:latin typeface="Arial"/>
              </a:rPr>
              <a:t> </a:t>
            </a:r>
            <a:r>
              <a:rPr lang="en-US" sz="1800" b="0" strike="noStrike" spc="-1" dirty="0" err="1">
                <a:solidFill>
                  <a:srgbClr val="000000"/>
                </a:solidFill>
                <a:latin typeface="Arial"/>
              </a:rPr>
              <a:t>có</a:t>
            </a:r>
            <a:r>
              <a:rPr lang="en-US" sz="1800" b="0" strike="noStrike" spc="-1" dirty="0">
                <a:solidFill>
                  <a:srgbClr val="000000"/>
                </a:solidFill>
                <a:latin typeface="Arial"/>
              </a:rPr>
              <a:t> </a:t>
            </a:r>
            <a:r>
              <a:rPr lang="en-US" sz="1800" b="0" strike="noStrike" spc="-1" dirty="0" err="1">
                <a:solidFill>
                  <a:srgbClr val="000000"/>
                </a:solidFill>
                <a:latin typeface="Arial"/>
              </a:rPr>
              <a:t>tỷ</a:t>
            </a:r>
            <a:r>
              <a:rPr lang="en-US" sz="1800" b="0" strike="noStrike" spc="-1" dirty="0">
                <a:solidFill>
                  <a:srgbClr val="000000"/>
                </a:solidFill>
                <a:latin typeface="Arial"/>
              </a:rPr>
              <a:t> </a:t>
            </a:r>
            <a:r>
              <a:rPr lang="en-US" sz="1800" b="0" strike="noStrike" spc="-1" dirty="0" err="1">
                <a:solidFill>
                  <a:srgbClr val="000000"/>
                </a:solidFill>
                <a:latin typeface="Arial"/>
              </a:rPr>
              <a:t>lệ</a:t>
            </a:r>
            <a:r>
              <a:rPr lang="en-US" sz="1800" b="0" strike="noStrike" spc="-1" dirty="0">
                <a:solidFill>
                  <a:srgbClr val="000000"/>
                </a:solidFill>
                <a:latin typeface="Arial"/>
              </a:rPr>
              <a:t> </a:t>
            </a:r>
            <a:r>
              <a:rPr lang="en-US" sz="1800" b="0" strike="noStrike" spc="-1" dirty="0" err="1">
                <a:solidFill>
                  <a:srgbClr val="000000"/>
                </a:solidFill>
                <a:latin typeface="Arial"/>
              </a:rPr>
              <a:t>phủ</a:t>
            </a:r>
            <a:r>
              <a:rPr lang="en-US" sz="1800" b="0" strike="noStrike" spc="-1" dirty="0">
                <a:solidFill>
                  <a:srgbClr val="000000"/>
                </a:solidFill>
                <a:latin typeface="Arial"/>
              </a:rPr>
              <a:t> </a:t>
            </a:r>
            <a:r>
              <a:rPr lang="en-US" sz="1800" b="0" strike="noStrike" spc="-1" dirty="0" err="1">
                <a:solidFill>
                  <a:srgbClr val="000000"/>
                </a:solidFill>
                <a:latin typeface="Arial"/>
              </a:rPr>
              <a:t>dân</a:t>
            </a:r>
            <a:r>
              <a:rPr lang="en-US" sz="1800" b="0" strike="noStrike" spc="-1" dirty="0">
                <a:solidFill>
                  <a:srgbClr val="000000"/>
                </a:solidFill>
                <a:latin typeface="Arial"/>
              </a:rPr>
              <a:t> </a:t>
            </a:r>
            <a:r>
              <a:rPr lang="en-US" sz="1800" b="0" strike="noStrike" spc="-1" dirty="0" err="1">
                <a:solidFill>
                  <a:srgbClr val="000000"/>
                </a:solidFill>
                <a:latin typeface="Arial"/>
              </a:rPr>
              <a:t>thấp</a:t>
            </a:r>
            <a:r>
              <a:rPr lang="en-US" sz="1800" b="0" strike="noStrike" spc="-1" dirty="0">
                <a:solidFill>
                  <a:srgbClr val="000000"/>
                </a:solidFill>
                <a:latin typeface="Arial"/>
              </a:rPr>
              <a:t> DCN (73%) </a:t>
            </a:r>
            <a:r>
              <a:rPr lang="en-US" sz="1800" b="0" strike="noStrike" spc="-1" dirty="0" err="1">
                <a:solidFill>
                  <a:srgbClr val="000000"/>
                </a:solidFill>
                <a:latin typeface="Arial"/>
              </a:rPr>
              <a:t>thấp</a:t>
            </a:r>
            <a:r>
              <a:rPr lang="en-US" sz="1800" b="0" strike="noStrike" spc="-1" dirty="0">
                <a:solidFill>
                  <a:srgbClr val="000000"/>
                </a:solidFill>
                <a:latin typeface="Arial"/>
              </a:rPr>
              <a:t> </a:t>
            </a:r>
            <a:r>
              <a:rPr lang="en-US" sz="1800" b="0" strike="noStrike" spc="-1" dirty="0" err="1">
                <a:solidFill>
                  <a:srgbClr val="000000"/>
                </a:solidFill>
                <a:latin typeface="Arial"/>
              </a:rPr>
              <a:t>hơn</a:t>
            </a:r>
            <a:r>
              <a:rPr lang="en-US" sz="1800" b="0" strike="noStrike" spc="-1" dirty="0">
                <a:solidFill>
                  <a:srgbClr val="000000"/>
                </a:solidFill>
                <a:latin typeface="Arial"/>
              </a:rPr>
              <a:t> </a:t>
            </a:r>
            <a:r>
              <a:rPr lang="en-US" sz="1800" b="0" strike="noStrike" spc="-1" dirty="0" err="1">
                <a:solidFill>
                  <a:srgbClr val="000000"/>
                </a:solidFill>
                <a:latin typeface="Arial"/>
              </a:rPr>
              <a:t>mức</a:t>
            </a:r>
            <a:r>
              <a:rPr lang="en-US" sz="1800" b="0" strike="noStrike" spc="-1" dirty="0">
                <a:solidFill>
                  <a:srgbClr val="000000"/>
                </a:solidFill>
                <a:latin typeface="Arial"/>
              </a:rPr>
              <a:t> </a:t>
            </a:r>
            <a:r>
              <a:rPr lang="en-US" sz="1800" b="0" strike="noStrike" spc="-1" dirty="0" err="1">
                <a:solidFill>
                  <a:srgbClr val="000000"/>
                </a:solidFill>
                <a:latin typeface="Arial"/>
              </a:rPr>
              <a:t>bình</a:t>
            </a:r>
            <a:r>
              <a:rPr lang="en-US" sz="1800" b="0" strike="noStrike" spc="-1" dirty="0">
                <a:solidFill>
                  <a:srgbClr val="000000"/>
                </a:solidFill>
                <a:latin typeface="Arial"/>
              </a:rPr>
              <a:t> </a:t>
            </a:r>
            <a:r>
              <a:rPr lang="en-US" sz="1800" b="0" strike="noStrike" spc="-1" dirty="0" err="1">
                <a:solidFill>
                  <a:srgbClr val="000000"/>
                </a:solidFill>
                <a:latin typeface="Arial"/>
              </a:rPr>
              <a:t>quân</a:t>
            </a:r>
            <a:r>
              <a:rPr lang="en-US" sz="1800" b="0" strike="noStrike" spc="-1" dirty="0">
                <a:solidFill>
                  <a:srgbClr val="000000"/>
                </a:solidFill>
                <a:latin typeface="Arial"/>
              </a:rPr>
              <a:t> </a:t>
            </a:r>
            <a:r>
              <a:rPr lang="en-US" sz="1800" b="0" strike="noStrike" spc="-1" dirty="0" err="1">
                <a:solidFill>
                  <a:srgbClr val="000000"/>
                </a:solidFill>
                <a:latin typeface="Arial"/>
              </a:rPr>
              <a:t>của</a:t>
            </a:r>
            <a:r>
              <a:rPr lang="en-US" sz="1800" b="0" strike="noStrike" spc="-1" dirty="0">
                <a:solidFill>
                  <a:srgbClr val="000000"/>
                </a:solidFill>
                <a:latin typeface="Arial"/>
              </a:rPr>
              <a:t> </a:t>
            </a:r>
            <a:r>
              <a:rPr lang="en-US" sz="1800" b="0" strike="noStrike" spc="-1" dirty="0" err="1">
                <a:solidFill>
                  <a:srgbClr val="000000"/>
                </a:solidFill>
                <a:latin typeface="Arial"/>
              </a:rPr>
              <a:t>toàn</a:t>
            </a:r>
            <a:r>
              <a:rPr lang="en-US" sz="1800" b="0" strike="noStrike" spc="-1" dirty="0">
                <a:solidFill>
                  <a:srgbClr val="000000"/>
                </a:solidFill>
                <a:latin typeface="Arial"/>
              </a:rPr>
              <a:t> </a:t>
            </a:r>
            <a:r>
              <a:rPr lang="en-US" sz="1800" b="0" strike="noStrike" spc="-1" dirty="0" err="1">
                <a:solidFill>
                  <a:srgbClr val="000000"/>
                </a:solidFill>
                <a:latin typeface="Arial"/>
              </a:rPr>
              <a:t>quốc</a:t>
            </a:r>
            <a:r>
              <a:rPr lang="en-US" sz="1800" b="0" strike="noStrike" spc="-1" dirty="0">
                <a:solidFill>
                  <a:srgbClr val="000000"/>
                </a:solidFill>
                <a:latin typeface="Arial"/>
              </a:rPr>
              <a:t> 92</a:t>
            </a:r>
            <a:r>
              <a:rPr lang="en-US" sz="1800" b="0" strike="noStrike" spc="-1" dirty="0" smtClean="0">
                <a:solidFill>
                  <a:srgbClr val="000000"/>
                </a:solidFill>
                <a:latin typeface="Arial"/>
              </a:rPr>
              <a:t>%</a:t>
            </a:r>
            <a:r>
              <a:rPr lang="en-US" sz="1800" b="0" strike="noStrike" spc="-1" dirty="0" smtClean="0">
                <a:solidFill>
                  <a:srgbClr val="000000"/>
                </a:solidFill>
                <a:latin typeface="Arial"/>
                <a:sym typeface="Wingdings" panose="05000000000000000000" pitchFamily="2" charset="2"/>
              </a:rPr>
              <a:t></a:t>
            </a:r>
            <a:r>
              <a:rPr lang="en-US" sz="1800" b="0" strike="noStrike" spc="-1" dirty="0" err="1" smtClean="0">
                <a:solidFill>
                  <a:srgbClr val="000000"/>
                </a:solidFill>
                <a:latin typeface="Arial"/>
                <a:sym typeface="Wingdings" panose="05000000000000000000" pitchFamily="2" charset="2"/>
              </a:rPr>
              <a:t>đề</a:t>
            </a:r>
            <a:r>
              <a:rPr lang="en-US" sz="1800" b="0" strike="noStrike" spc="-1" baseline="0" dirty="0" smtClean="0">
                <a:solidFill>
                  <a:srgbClr val="000000"/>
                </a:solidFill>
                <a:latin typeface="Arial"/>
                <a:sym typeface="Wingdings" panose="05000000000000000000" pitchFamily="2" charset="2"/>
              </a:rPr>
              <a:t> </a:t>
            </a:r>
            <a:r>
              <a:rPr lang="en-US" sz="1800" b="0" strike="noStrike" spc="-1" baseline="0" dirty="0" err="1" smtClean="0">
                <a:solidFill>
                  <a:srgbClr val="000000"/>
                </a:solidFill>
                <a:latin typeface="Arial"/>
                <a:sym typeface="Wingdings" panose="05000000000000000000" pitchFamily="2" charset="2"/>
              </a:rPr>
              <a:t>nghị</a:t>
            </a:r>
            <a:r>
              <a:rPr lang="en-US" sz="1800" b="0" strike="noStrike" spc="-1" baseline="0" dirty="0" smtClean="0">
                <a:solidFill>
                  <a:srgbClr val="000000"/>
                </a:solidFill>
                <a:latin typeface="Arial"/>
                <a:sym typeface="Wingdings" panose="05000000000000000000" pitchFamily="2" charset="2"/>
              </a:rPr>
              <a:t> </a:t>
            </a:r>
            <a:r>
              <a:rPr lang="en-US" sz="1800" b="0" strike="noStrike" spc="-1" baseline="0" dirty="0" err="1" smtClean="0">
                <a:solidFill>
                  <a:srgbClr val="000000"/>
                </a:solidFill>
                <a:latin typeface="Arial"/>
                <a:sym typeface="Wingdings" panose="05000000000000000000" pitchFamily="2" charset="2"/>
              </a:rPr>
              <a:t>Viettel</a:t>
            </a:r>
            <a:r>
              <a:rPr lang="en-US" sz="1800" b="0" strike="noStrike" spc="-1" baseline="0" dirty="0" smtClean="0">
                <a:solidFill>
                  <a:srgbClr val="000000"/>
                </a:solidFill>
                <a:latin typeface="Arial"/>
                <a:sym typeface="Wingdings" panose="05000000000000000000" pitchFamily="2" charset="2"/>
              </a:rPr>
              <a:t> </a:t>
            </a:r>
            <a:r>
              <a:rPr lang="en-US" sz="1800" b="0" strike="noStrike" spc="-1" baseline="0" dirty="0" err="1" smtClean="0">
                <a:solidFill>
                  <a:srgbClr val="000000"/>
                </a:solidFill>
                <a:latin typeface="Arial"/>
                <a:sym typeface="Wingdings" panose="05000000000000000000" pitchFamily="2" charset="2"/>
              </a:rPr>
              <a:t>tỉnh</a:t>
            </a:r>
            <a:r>
              <a:rPr lang="en-US" sz="1800" b="0" strike="noStrike" spc="-1" baseline="0" dirty="0" smtClean="0">
                <a:solidFill>
                  <a:srgbClr val="000000"/>
                </a:solidFill>
                <a:latin typeface="Arial"/>
                <a:sym typeface="Wingdings" panose="05000000000000000000" pitchFamily="2" charset="2"/>
              </a:rPr>
              <a:t> </a:t>
            </a:r>
            <a:r>
              <a:rPr lang="en-US" sz="1800" b="0" strike="noStrike" spc="-1" baseline="0" dirty="0" err="1" smtClean="0">
                <a:solidFill>
                  <a:srgbClr val="000000"/>
                </a:solidFill>
                <a:latin typeface="Arial"/>
                <a:sym typeface="Wingdings" panose="05000000000000000000" pitchFamily="2" charset="2"/>
              </a:rPr>
              <a:t>rà</a:t>
            </a:r>
            <a:r>
              <a:rPr lang="en-US" sz="1800" b="0" strike="noStrike" spc="-1" baseline="0" dirty="0" smtClean="0">
                <a:solidFill>
                  <a:srgbClr val="000000"/>
                </a:solidFill>
                <a:latin typeface="Arial"/>
                <a:sym typeface="Wingdings" panose="05000000000000000000" pitchFamily="2" charset="2"/>
              </a:rPr>
              <a:t> </a:t>
            </a:r>
            <a:r>
              <a:rPr lang="en-US" sz="1800" b="0" strike="noStrike" spc="-1" baseline="0" dirty="0" err="1" smtClean="0">
                <a:solidFill>
                  <a:srgbClr val="000000"/>
                </a:solidFill>
                <a:latin typeface="Arial"/>
                <a:sym typeface="Wingdings" panose="05000000000000000000" pitchFamily="2" charset="2"/>
              </a:rPr>
              <a:t>soát</a:t>
            </a:r>
            <a:r>
              <a:rPr lang="en-US" sz="1800" b="0" strike="noStrike" spc="-1" baseline="0" dirty="0" smtClean="0">
                <a:solidFill>
                  <a:srgbClr val="000000"/>
                </a:solidFill>
                <a:latin typeface="Arial"/>
                <a:sym typeface="Wingdings" panose="05000000000000000000" pitchFamily="2" charset="2"/>
              </a:rPr>
              <a:t> </a:t>
            </a:r>
            <a:r>
              <a:rPr lang="en-US" sz="1800" b="0" strike="noStrike" spc="-1" baseline="0" dirty="0" err="1" smtClean="0">
                <a:solidFill>
                  <a:srgbClr val="000000"/>
                </a:solidFill>
                <a:latin typeface="Arial"/>
                <a:sym typeface="Wingdings" panose="05000000000000000000" pitchFamily="2" charset="2"/>
              </a:rPr>
              <a:t>và</a:t>
            </a:r>
            <a:r>
              <a:rPr lang="en-US" sz="1800" b="0" strike="noStrike" spc="-1" baseline="0" dirty="0" smtClean="0">
                <a:solidFill>
                  <a:srgbClr val="000000"/>
                </a:solidFill>
                <a:latin typeface="Arial"/>
                <a:sym typeface="Wingdings" panose="05000000000000000000" pitchFamily="2" charset="2"/>
              </a:rPr>
              <a:t> </a:t>
            </a:r>
            <a:r>
              <a:rPr lang="en-US" sz="1800" b="0" strike="noStrike" spc="-1" baseline="0" dirty="0" err="1" smtClean="0">
                <a:solidFill>
                  <a:srgbClr val="000000"/>
                </a:solidFill>
                <a:latin typeface="Arial"/>
                <a:sym typeface="Wingdings" panose="05000000000000000000" pitchFamily="2" charset="2"/>
              </a:rPr>
              <a:t>bổ</a:t>
            </a:r>
            <a:r>
              <a:rPr lang="en-US" sz="1800" b="0" strike="noStrike" spc="-1" baseline="0" dirty="0" smtClean="0">
                <a:solidFill>
                  <a:srgbClr val="000000"/>
                </a:solidFill>
                <a:latin typeface="Arial"/>
                <a:sym typeface="Wingdings" panose="05000000000000000000" pitchFamily="2" charset="2"/>
              </a:rPr>
              <a:t> sung </a:t>
            </a:r>
            <a:r>
              <a:rPr lang="en-US" sz="1800" b="0" strike="noStrike" spc="-1" baseline="0" dirty="0" err="1" smtClean="0">
                <a:solidFill>
                  <a:srgbClr val="000000"/>
                </a:solidFill>
                <a:latin typeface="Arial"/>
                <a:sym typeface="Wingdings" panose="05000000000000000000" pitchFamily="2" charset="2"/>
              </a:rPr>
              <a:t>thêm</a:t>
            </a:r>
            <a:r>
              <a:rPr lang="en-US" sz="1800" b="0" strike="noStrike" spc="-1" baseline="0" dirty="0" smtClean="0">
                <a:solidFill>
                  <a:srgbClr val="000000"/>
                </a:solidFill>
                <a:latin typeface="Arial"/>
                <a:sym typeface="Wingdings" panose="05000000000000000000" pitchFamily="2" charset="2"/>
              </a:rPr>
              <a:t> </a:t>
            </a:r>
            <a:r>
              <a:rPr lang="en-US" sz="1800" b="0" strike="noStrike" spc="-1" baseline="0" dirty="0" err="1" smtClean="0">
                <a:solidFill>
                  <a:srgbClr val="000000"/>
                </a:solidFill>
                <a:latin typeface="Arial"/>
                <a:sym typeface="Wingdings" panose="05000000000000000000" pitchFamily="2" charset="2"/>
              </a:rPr>
              <a:t>trong</a:t>
            </a:r>
            <a:r>
              <a:rPr lang="en-US" sz="1800" b="0" strike="noStrike" spc="-1" baseline="0" dirty="0" smtClean="0">
                <a:solidFill>
                  <a:srgbClr val="000000"/>
                </a:solidFill>
                <a:latin typeface="Arial"/>
                <a:sym typeface="Wingdings" panose="05000000000000000000" pitchFamily="2" charset="2"/>
              </a:rPr>
              <a:t> QHĐC 2026 </a:t>
            </a:r>
            <a:r>
              <a:rPr lang="en-US" sz="1800" b="0" strike="noStrike" spc="-1" baseline="0" dirty="0" err="1" smtClean="0">
                <a:solidFill>
                  <a:srgbClr val="000000"/>
                </a:solidFill>
                <a:latin typeface="Arial"/>
                <a:sym typeface="Wingdings" panose="05000000000000000000" pitchFamily="2" charset="2"/>
              </a:rPr>
              <a:t>hoặc</a:t>
            </a:r>
            <a:r>
              <a:rPr lang="en-US" sz="1800" b="0" strike="noStrike" spc="-1" baseline="0" dirty="0" smtClean="0">
                <a:solidFill>
                  <a:srgbClr val="000000"/>
                </a:solidFill>
                <a:latin typeface="Arial"/>
                <a:sym typeface="Wingdings" panose="05000000000000000000" pitchFamily="2" charset="2"/>
              </a:rPr>
              <a:t> </a:t>
            </a:r>
            <a:r>
              <a:rPr lang="en-US" sz="1800" b="0" strike="noStrike" spc="-1" baseline="0" dirty="0" err="1" smtClean="0">
                <a:solidFill>
                  <a:srgbClr val="000000"/>
                </a:solidFill>
                <a:latin typeface="Arial"/>
                <a:sym typeface="Wingdings" panose="05000000000000000000" pitchFamily="2" charset="2"/>
              </a:rPr>
              <a:t>làm</a:t>
            </a:r>
            <a:r>
              <a:rPr lang="en-US" sz="1800" b="0" strike="noStrike" spc="-1" baseline="0" dirty="0" smtClean="0">
                <a:solidFill>
                  <a:srgbClr val="000000"/>
                </a:solidFill>
                <a:latin typeface="Arial"/>
                <a:sym typeface="Wingdings" panose="05000000000000000000" pitchFamily="2" charset="2"/>
              </a:rPr>
              <a:t> </a:t>
            </a:r>
            <a:r>
              <a:rPr lang="en-US" sz="1800" b="0" strike="noStrike" spc="-1" baseline="0" dirty="0" err="1" smtClean="0">
                <a:solidFill>
                  <a:srgbClr val="000000"/>
                </a:solidFill>
                <a:latin typeface="Arial"/>
                <a:sym typeface="Wingdings" panose="05000000000000000000" pitchFamily="2" charset="2"/>
              </a:rPr>
              <a:t>theo</a:t>
            </a:r>
            <a:r>
              <a:rPr lang="en-US" sz="1800" b="0" strike="noStrike" spc="-1" baseline="0" dirty="0" smtClean="0">
                <a:solidFill>
                  <a:srgbClr val="000000"/>
                </a:solidFill>
                <a:latin typeface="Arial"/>
                <a:sym typeface="Wingdings" panose="05000000000000000000" pitchFamily="2" charset="2"/>
              </a:rPr>
              <a:t> </a:t>
            </a:r>
            <a:r>
              <a:rPr lang="en-US" sz="1800" b="0" strike="noStrike" spc="-1" baseline="0" dirty="0" err="1" smtClean="0">
                <a:solidFill>
                  <a:srgbClr val="000000"/>
                </a:solidFill>
                <a:latin typeface="Arial"/>
                <a:sym typeface="Wingdings" panose="05000000000000000000" pitchFamily="2" charset="2"/>
              </a:rPr>
              <a:t>nguồn</a:t>
            </a:r>
            <a:r>
              <a:rPr lang="en-US" sz="1800" b="0" strike="noStrike" spc="-1" baseline="0" dirty="0" smtClean="0">
                <a:solidFill>
                  <a:srgbClr val="000000"/>
                </a:solidFill>
                <a:latin typeface="Arial"/>
                <a:sym typeface="Wingdings" panose="05000000000000000000" pitchFamily="2" charset="2"/>
              </a:rPr>
              <a:t> chi </a:t>
            </a:r>
            <a:r>
              <a:rPr lang="en-US" sz="1800" b="0" strike="noStrike" spc="-1" baseline="0" dirty="0" err="1" smtClean="0">
                <a:solidFill>
                  <a:srgbClr val="000000"/>
                </a:solidFill>
                <a:latin typeface="Arial"/>
                <a:sym typeface="Wingdings" panose="05000000000000000000" pitchFamily="2" charset="2"/>
              </a:rPr>
              <a:t>phí</a:t>
            </a:r>
            <a:r>
              <a:rPr lang="en-US" sz="1800" b="0" strike="noStrike" spc="-1" baseline="0" dirty="0" smtClean="0">
                <a:solidFill>
                  <a:srgbClr val="000000"/>
                </a:solidFill>
                <a:latin typeface="Arial"/>
                <a:sym typeface="Wingdings" panose="05000000000000000000" pitchFamily="2" charset="2"/>
              </a:rPr>
              <a:t> </a:t>
            </a:r>
            <a:r>
              <a:rPr lang="en-US" sz="1800" b="0" strike="noStrike" spc="-1" baseline="0" dirty="0" err="1" smtClean="0">
                <a:solidFill>
                  <a:srgbClr val="000000"/>
                </a:solidFill>
                <a:latin typeface="Arial"/>
                <a:sym typeface="Wingdings" panose="05000000000000000000" pitchFamily="2" charset="2"/>
              </a:rPr>
              <a:t>quý</a:t>
            </a:r>
            <a:r>
              <a:rPr lang="en-US" sz="1800" b="0" strike="noStrike" spc="-1" baseline="0" dirty="0" smtClean="0">
                <a:solidFill>
                  <a:srgbClr val="000000"/>
                </a:solidFill>
                <a:latin typeface="Arial"/>
                <a:sym typeface="Wingdings" panose="05000000000000000000" pitchFamily="2" charset="2"/>
              </a:rPr>
              <a:t> 4/2025</a:t>
            </a:r>
            <a:endParaRPr lang="en-US" sz="1800" b="0" strike="noStrike" spc="-1" dirty="0">
              <a:solidFill>
                <a:srgbClr val="000000"/>
              </a:solidFill>
              <a:latin typeface="Arial"/>
            </a:endParaRPr>
          </a:p>
        </p:txBody>
      </p:sp>
      <p:sp>
        <p:nvSpPr>
          <p:cNvPr id="680" name="PlaceHolder 3"/>
          <p:cNvSpPr>
            <a:spLocks noGrp="1"/>
          </p:cNvSpPr>
          <p:nvPr>
            <p:ph type="sldNum" idx="58"/>
          </p:nvPr>
        </p:nvSpPr>
        <p:spPr>
          <a:xfrm>
            <a:off x="3884760" y="8685360"/>
            <a:ext cx="2971440" cy="458280"/>
          </a:xfrm>
          <a:prstGeom prst="rect">
            <a:avLst/>
          </a:prstGeom>
          <a:noFill/>
          <a:ln w="0">
            <a:noFill/>
          </a:ln>
        </p:spPr>
        <p:txBody>
          <a:bodyPr lIns="91440" tIns="45720" rIns="91440" bIns="45720" anchor="b">
            <a:noAutofit/>
          </a:bodyPr>
          <a:lstStyle>
            <a:lvl1pPr indent="0" algn="r" defTabSz="685800">
              <a:lnSpc>
                <a:spcPct val="100000"/>
              </a:lnSpc>
              <a:buNone/>
              <a:defRPr lang="en-US" sz="1200" b="0" strike="noStrike" spc="-1">
                <a:solidFill>
                  <a:schemeClr val="dk1"/>
                </a:solidFill>
                <a:latin typeface="+mn-lt"/>
                <a:ea typeface="+mn-ea"/>
              </a:defRPr>
            </a:lvl1pPr>
          </a:lstStyle>
          <a:p>
            <a:pPr indent="0" algn="r" defTabSz="685800">
              <a:lnSpc>
                <a:spcPct val="100000"/>
              </a:lnSpc>
              <a:buNone/>
            </a:pPr>
            <a:fld id="{B3E60513-5A1B-45FC-8652-E5E140D51286}" type="slidenum">
              <a:rPr lang="en-US" sz="1200" b="0" strike="noStrike" spc="-1">
                <a:solidFill>
                  <a:schemeClr val="dk1"/>
                </a:solidFill>
                <a:latin typeface="+mn-lt"/>
                <a:ea typeface="+mn-ea"/>
              </a:rPr>
              <a:t>16</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2656365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PlaceHolder 1"/>
          <p:cNvSpPr>
            <a:spLocks noGrp="1" noRot="1" noChangeAspect="1"/>
          </p:cNvSpPr>
          <p:nvPr>
            <p:ph type="sldImg"/>
          </p:nvPr>
        </p:nvSpPr>
        <p:spPr>
          <a:xfrm>
            <a:off x="685800" y="1143000"/>
            <a:ext cx="5486400" cy="3086100"/>
          </a:xfrm>
          <a:prstGeom prst="rect">
            <a:avLst/>
          </a:prstGeom>
          <a:ln w="0">
            <a:noFill/>
          </a:ln>
        </p:spPr>
      </p:sp>
      <p:sp>
        <p:nvSpPr>
          <p:cNvPr id="68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686" name="PlaceHolder 3"/>
          <p:cNvSpPr>
            <a:spLocks noGrp="1"/>
          </p:cNvSpPr>
          <p:nvPr>
            <p:ph type="sldNum" idx="60"/>
          </p:nvPr>
        </p:nvSpPr>
        <p:spPr>
          <a:xfrm>
            <a:off x="3884760" y="8685360"/>
            <a:ext cx="2971440" cy="458280"/>
          </a:xfrm>
          <a:prstGeom prst="rect">
            <a:avLst/>
          </a:prstGeom>
          <a:noFill/>
          <a:ln w="0">
            <a:noFill/>
          </a:ln>
        </p:spPr>
        <p:txBody>
          <a:bodyPr lIns="91440" tIns="45720" rIns="91440" bIns="45720" anchor="b">
            <a:noAutofit/>
          </a:bodyPr>
          <a:lstStyle>
            <a:lvl1pPr indent="0" algn="r" defTabSz="685800">
              <a:lnSpc>
                <a:spcPct val="100000"/>
              </a:lnSpc>
              <a:buNone/>
              <a:defRPr lang="en-US" sz="1200" b="0" strike="noStrike" spc="-1">
                <a:solidFill>
                  <a:schemeClr val="dk1"/>
                </a:solidFill>
                <a:latin typeface="+mn-lt"/>
                <a:ea typeface="+mn-ea"/>
              </a:defRPr>
            </a:lvl1pPr>
          </a:lstStyle>
          <a:p>
            <a:pPr indent="0" algn="r" defTabSz="685800">
              <a:lnSpc>
                <a:spcPct val="100000"/>
              </a:lnSpc>
              <a:buNone/>
            </a:pPr>
            <a:fld id="{BC13DF2A-B361-42BF-8BD2-960A359E8385}" type="slidenum">
              <a:rPr lang="en-US" sz="1200" b="0" strike="noStrike" spc="-1">
                <a:solidFill>
                  <a:schemeClr val="dk1"/>
                </a:solidFill>
                <a:latin typeface="+mn-lt"/>
                <a:ea typeface="+mn-ea"/>
              </a:rPr>
              <a:t>17</a:t>
            </a:fld>
            <a:endParaRPr lang="en-US" sz="1200" b="0" strike="noStrike" spc="-1">
              <a:solidFill>
                <a:srgbClr val="000000"/>
              </a:solidFill>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PlaceHolder 1"/>
          <p:cNvSpPr>
            <a:spLocks noGrp="1" noRot="1" noChangeAspect="1"/>
          </p:cNvSpPr>
          <p:nvPr>
            <p:ph type="sldImg"/>
          </p:nvPr>
        </p:nvSpPr>
        <p:spPr>
          <a:xfrm>
            <a:off x="685800" y="1143000"/>
            <a:ext cx="5486400" cy="3086100"/>
          </a:xfrm>
          <a:prstGeom prst="rect">
            <a:avLst/>
          </a:prstGeom>
          <a:ln w="0">
            <a:noFill/>
          </a:ln>
        </p:spPr>
      </p:sp>
      <p:sp>
        <p:nvSpPr>
          <p:cNvPr id="68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686" name="PlaceHolder 3"/>
          <p:cNvSpPr>
            <a:spLocks noGrp="1"/>
          </p:cNvSpPr>
          <p:nvPr>
            <p:ph type="sldNum" idx="60"/>
          </p:nvPr>
        </p:nvSpPr>
        <p:spPr>
          <a:xfrm>
            <a:off x="3884760" y="8685360"/>
            <a:ext cx="2971440" cy="458280"/>
          </a:xfrm>
          <a:prstGeom prst="rect">
            <a:avLst/>
          </a:prstGeom>
          <a:noFill/>
          <a:ln w="0">
            <a:noFill/>
          </a:ln>
        </p:spPr>
        <p:txBody>
          <a:bodyPr lIns="91440" tIns="45720" rIns="91440" bIns="45720" anchor="b">
            <a:noAutofit/>
          </a:bodyPr>
          <a:lstStyle>
            <a:lvl1pPr indent="0" algn="r" defTabSz="685800">
              <a:lnSpc>
                <a:spcPct val="100000"/>
              </a:lnSpc>
              <a:buNone/>
              <a:defRPr lang="en-US" sz="1200" b="0" strike="noStrike" spc="-1">
                <a:solidFill>
                  <a:schemeClr val="dk1"/>
                </a:solidFill>
                <a:latin typeface="+mn-lt"/>
                <a:ea typeface="+mn-ea"/>
              </a:defRPr>
            </a:lvl1pPr>
          </a:lstStyle>
          <a:p>
            <a:pPr indent="0" algn="r" defTabSz="685800">
              <a:lnSpc>
                <a:spcPct val="100000"/>
              </a:lnSpc>
              <a:buNone/>
            </a:pPr>
            <a:fld id="{BC13DF2A-B361-42BF-8BD2-960A359E8385}" type="slidenum">
              <a:rPr lang="en-US" sz="1200" b="0" strike="noStrike" spc="-1">
                <a:solidFill>
                  <a:schemeClr val="dk1"/>
                </a:solidFill>
                <a:latin typeface="+mn-lt"/>
                <a:ea typeface="+mn-ea"/>
              </a:rPr>
              <a:t>18</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3734080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nl-NL" sz="1200" b="1" kern="1200" dirty="0" smtClean="0">
                <a:solidFill>
                  <a:schemeClr val="tx1"/>
                </a:solidFill>
                <a:effectLst/>
                <a:latin typeface="+mn-lt"/>
                <a:ea typeface="+mn-ea"/>
                <a:cs typeface="+mn-cs"/>
              </a:rPr>
              <a:t>- Cell*h (tổng):</a:t>
            </a:r>
            <a:r>
              <a:rPr lang="nl-NL" sz="1200" b="1" i="1" kern="1200" dirty="0" smtClean="0">
                <a:solidFill>
                  <a:schemeClr val="tx1"/>
                </a:solidFill>
                <a:effectLst/>
                <a:latin typeface="+mn-lt"/>
                <a:ea typeface="+mn-ea"/>
                <a:cs typeface="+mn-cs"/>
              </a:rPr>
              <a:t> </a:t>
            </a:r>
            <a:r>
              <a:rPr lang="nl-NL" sz="1200" kern="1200" dirty="0" smtClean="0">
                <a:solidFill>
                  <a:schemeClr val="tx1"/>
                </a:solidFill>
                <a:effectLst/>
                <a:latin typeface="+mn-lt"/>
                <a:ea typeface="+mn-ea"/>
                <a:cs typeface="+mn-cs"/>
              </a:rPr>
              <a:t>Trung bình 6 tháng đầu năm 2025 là </a:t>
            </a:r>
            <a:r>
              <a:rPr lang="nl-NL" sz="1200" b="1" kern="1200" dirty="0" smtClean="0">
                <a:solidFill>
                  <a:schemeClr val="tx1"/>
                </a:solidFill>
                <a:effectLst/>
                <a:latin typeface="+mn-lt"/>
                <a:ea typeface="+mn-ea"/>
                <a:cs typeface="+mn-cs"/>
              </a:rPr>
              <a:t>237.2</a:t>
            </a:r>
            <a:r>
              <a:rPr lang="nl-NL" sz="1200" kern="1200" dirty="0" smtClean="0">
                <a:solidFill>
                  <a:schemeClr val="tx1"/>
                </a:solidFill>
                <a:effectLst/>
                <a:latin typeface="+mn-lt"/>
                <a:ea typeface="+mn-ea"/>
                <a:cs typeface="+mn-cs"/>
              </a:rPr>
              <a:t> </a:t>
            </a:r>
            <a:r>
              <a:rPr lang="nl-NL" sz="1200" b="1" kern="1200" dirty="0" smtClean="0">
                <a:solidFill>
                  <a:schemeClr val="tx1"/>
                </a:solidFill>
                <a:effectLst/>
                <a:latin typeface="+mn-lt"/>
                <a:ea typeface="+mn-ea"/>
                <a:cs typeface="+mn-cs"/>
              </a:rPr>
              <a:t>cell*h/ngày</a:t>
            </a:r>
            <a:r>
              <a:rPr lang="nl-NL" sz="1200" kern="1200" dirty="0" smtClean="0">
                <a:solidFill>
                  <a:schemeClr val="tx1"/>
                </a:solidFill>
                <a:effectLst/>
                <a:latin typeface="+mn-lt"/>
                <a:ea typeface="+mn-ea"/>
                <a:cs typeface="+mn-cs"/>
              </a:rPr>
              <a:t>, </a:t>
            </a:r>
            <a:r>
              <a:rPr lang="nl-NL" sz="1200" b="1" u="sng" kern="1200" dirty="0" smtClean="0">
                <a:solidFill>
                  <a:schemeClr val="tx1"/>
                </a:solidFill>
                <a:effectLst/>
                <a:latin typeface="+mn-lt"/>
                <a:ea typeface="+mn-ea"/>
                <a:cs typeface="+mn-cs"/>
              </a:rPr>
              <a:t>tốt hơn</a:t>
            </a:r>
            <a:r>
              <a:rPr lang="nl-NL" sz="1200" b="1" kern="1200" dirty="0" smtClean="0">
                <a:solidFill>
                  <a:schemeClr val="tx1"/>
                </a:solidFill>
                <a:effectLst/>
                <a:latin typeface="+mn-lt"/>
                <a:ea typeface="+mn-ea"/>
                <a:cs typeface="+mn-cs"/>
              </a:rPr>
              <a:t> target 28%</a:t>
            </a:r>
            <a:r>
              <a:rPr lang="nl-NL" sz="1200" kern="1200" dirty="0" smtClean="0">
                <a:solidFill>
                  <a:schemeClr val="tx1"/>
                </a:solidFill>
                <a:effectLst/>
                <a:latin typeface="+mn-lt"/>
                <a:ea typeface="+mn-ea"/>
                <a:cs typeface="+mn-cs"/>
              </a:rPr>
              <a:t> (329.65 cell*h/ngày) c</a:t>
            </a:r>
            <a:r>
              <a:rPr lang="nl-NL" sz="1200" b="1" u="sng" kern="1200" dirty="0" smtClean="0">
                <a:solidFill>
                  <a:schemeClr val="tx1"/>
                </a:solidFill>
                <a:effectLst/>
                <a:latin typeface="+mn-lt"/>
                <a:ea typeface="+mn-ea"/>
                <a:cs typeface="+mn-cs"/>
              </a:rPr>
              <a:t>ải thiện hơn</a:t>
            </a:r>
            <a:r>
              <a:rPr lang="nl-NL" sz="1200" b="1" kern="1200" dirty="0" smtClean="0">
                <a:solidFill>
                  <a:schemeClr val="tx1"/>
                </a:solidFill>
                <a:effectLst/>
                <a:latin typeface="+mn-lt"/>
                <a:ea typeface="+mn-ea"/>
                <a:cs typeface="+mn-cs"/>
              </a:rPr>
              <a:t> 7.63% </a:t>
            </a:r>
            <a:r>
              <a:rPr lang="nl-NL" sz="1200" kern="1200" dirty="0" smtClean="0">
                <a:solidFill>
                  <a:schemeClr val="tx1"/>
                </a:solidFill>
                <a:effectLst/>
                <a:latin typeface="+mn-lt"/>
                <a:ea typeface="+mn-ea"/>
                <a:cs typeface="+mn-cs"/>
              </a:rPr>
              <a:t>so với 6 tháng cuối năm 2024 và cải thiện hơn so với cùng kỳ năm </a:t>
            </a:r>
            <a:r>
              <a:rPr lang="nl-NL" sz="1200" b="1" kern="1200" dirty="0" smtClean="0">
                <a:solidFill>
                  <a:schemeClr val="tx1"/>
                </a:solidFill>
                <a:effectLst/>
                <a:latin typeface="+mn-lt"/>
                <a:ea typeface="+mn-ea"/>
                <a:cs typeface="+mn-cs"/>
              </a:rPr>
              <a:t>2024 là 7,63% </a:t>
            </a:r>
            <a:r>
              <a:rPr lang="nl-NL" sz="1200" kern="1200" dirty="0" smtClean="0">
                <a:solidFill>
                  <a:schemeClr val="tx1"/>
                </a:solidFill>
                <a:effectLst/>
                <a:latin typeface="+mn-lt"/>
                <a:ea typeface="+mn-ea"/>
                <a:cs typeface="+mn-cs"/>
              </a:rPr>
              <a:t>(239.6 cell*h/ngày). Nguyên nhân GĐTT trong 6 tháng đầu năm 2025 do: </a:t>
            </a:r>
            <a:r>
              <a:rPr lang="en-US" sz="1200" b="1" kern="1200" dirty="0" err="1" smtClean="0">
                <a:solidFill>
                  <a:schemeClr val="tx1"/>
                </a:solidFill>
                <a:effectLst/>
                <a:latin typeface="+mn-lt"/>
                <a:ea typeface="+mn-ea"/>
                <a:cs typeface="+mn-cs"/>
              </a:rPr>
              <a:t>Nguồn</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19%, </a:t>
            </a:r>
            <a:r>
              <a:rPr lang="en-US" sz="1200" b="1" kern="1200" dirty="0" err="1" smtClean="0">
                <a:solidFill>
                  <a:schemeClr val="tx1"/>
                </a:solidFill>
                <a:effectLst/>
                <a:latin typeface="+mn-lt"/>
                <a:ea typeface="+mn-ea"/>
                <a:cs typeface="+mn-cs"/>
              </a:rPr>
              <a:t>thiết</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bị</a:t>
            </a:r>
            <a:r>
              <a:rPr lang="en-US" sz="1200" b="1" kern="1200" dirty="0" smtClean="0">
                <a:solidFill>
                  <a:schemeClr val="tx1"/>
                </a:solidFill>
                <a:effectLst/>
                <a:latin typeface="+mn-lt"/>
                <a:ea typeface="+mn-ea"/>
                <a:cs typeface="+mn-cs"/>
              </a:rPr>
              <a:t> di </a:t>
            </a:r>
            <a:r>
              <a:rPr lang="en-US" sz="1200" b="1"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32%, </a:t>
            </a:r>
            <a:r>
              <a:rPr lang="en-US" sz="1200" b="1" kern="1200" dirty="0" err="1" smtClean="0">
                <a:solidFill>
                  <a:schemeClr val="tx1"/>
                </a:solidFill>
                <a:effectLst/>
                <a:latin typeface="+mn-lt"/>
                <a:ea typeface="+mn-ea"/>
                <a:cs typeface="+mn-cs"/>
              </a:rPr>
              <a:t>truyền</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dẫn</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19%, </a:t>
            </a:r>
            <a:r>
              <a:rPr lang="en-US" sz="1200" b="1" kern="1200" dirty="0" smtClean="0">
                <a:solidFill>
                  <a:schemeClr val="tx1"/>
                </a:solidFill>
                <a:effectLst/>
                <a:latin typeface="+mn-lt"/>
                <a:ea typeface="+mn-ea"/>
                <a:cs typeface="+mn-cs"/>
              </a:rPr>
              <a:t>VHKT</a:t>
            </a:r>
            <a:r>
              <a:rPr lang="en-US" sz="1200" kern="1200" dirty="0" smtClean="0">
                <a:solidFill>
                  <a:schemeClr val="tx1"/>
                </a:solidFill>
                <a:effectLst/>
                <a:latin typeface="+mn-lt"/>
                <a:ea typeface="+mn-ea"/>
                <a:cs typeface="+mn-cs"/>
              </a:rPr>
              <a:t>: 12%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tác</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18%</a:t>
            </a:r>
            <a:r>
              <a:rPr lang="nl-NL" sz="1200" i="1" kern="1200" dirty="0" smtClean="0">
                <a:solidFill>
                  <a:schemeClr val="tx1"/>
                </a:solidFill>
                <a:effectLst/>
                <a:latin typeface="+mn-lt"/>
                <a:ea typeface="+mn-ea"/>
                <a:cs typeface="+mn-cs"/>
              </a:rPr>
              <a:t>.</a:t>
            </a:r>
            <a:r>
              <a:rPr lang="nl-NL" sz="1200" kern="1200" dirty="0" smtClean="0">
                <a:solidFill>
                  <a:schemeClr val="tx1"/>
                </a:solidFill>
                <a:effectLst/>
                <a:latin typeface="+mn-lt"/>
                <a:ea typeface="+mn-ea"/>
                <a:cs typeface="+mn-cs"/>
              </a:rPr>
              <a:t> </a:t>
            </a:r>
          </a:p>
          <a:p>
            <a:pPr lvl="0"/>
            <a:endParaRPr lang="nl-NL" sz="10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b="1" kern="1200" dirty="0" smtClean="0">
                <a:solidFill>
                  <a:schemeClr val="tx1"/>
                </a:solidFill>
                <a:effectLst/>
                <a:latin typeface="+mn-lt"/>
                <a:ea typeface="+mn-ea"/>
                <a:cs typeface="+mn-cs"/>
              </a:rPr>
              <a:t>- Cell/1000</a:t>
            </a:r>
            <a:r>
              <a:rPr lang="nl-NL" sz="1200" b="1" kern="1200" baseline="0" dirty="0" smtClean="0">
                <a:solidFill>
                  <a:schemeClr val="tx1"/>
                </a:solidFill>
                <a:effectLst/>
                <a:latin typeface="+mn-lt"/>
                <a:ea typeface="+mn-ea"/>
                <a:cs typeface="+mn-cs"/>
              </a:rPr>
              <a:t> cell: </a:t>
            </a:r>
            <a:r>
              <a:rPr lang="nl-NL" sz="1200" kern="1200" dirty="0" smtClean="0">
                <a:solidFill>
                  <a:schemeClr val="tx1"/>
                </a:solidFill>
                <a:effectLst/>
                <a:latin typeface="+mn-lt"/>
                <a:ea typeface="+mn-ea"/>
                <a:cs typeface="+mn-cs"/>
              </a:rPr>
              <a:t>Trung bình 6 tháng đầu năm 2025 là </a:t>
            </a:r>
            <a:r>
              <a:rPr lang="nl-NL" sz="1200" b="1" kern="1200" dirty="0" smtClean="0">
                <a:solidFill>
                  <a:schemeClr val="tx1"/>
                </a:solidFill>
                <a:effectLst/>
                <a:latin typeface="+mn-lt"/>
                <a:ea typeface="+mn-ea"/>
                <a:cs typeface="+mn-cs"/>
              </a:rPr>
              <a:t>3,03</a:t>
            </a:r>
            <a:r>
              <a:rPr lang="nl-NL" sz="1200" kern="1200" dirty="0" smtClean="0">
                <a:solidFill>
                  <a:schemeClr val="tx1"/>
                </a:solidFill>
                <a:effectLst/>
                <a:latin typeface="+mn-lt"/>
                <a:ea typeface="+mn-ea"/>
                <a:cs typeface="+mn-cs"/>
              </a:rPr>
              <a:t> </a:t>
            </a:r>
            <a:r>
              <a:rPr lang="nl-NL" sz="1200" b="1" kern="1200" dirty="0" smtClean="0">
                <a:solidFill>
                  <a:schemeClr val="tx1"/>
                </a:solidFill>
                <a:effectLst/>
                <a:latin typeface="+mn-lt"/>
                <a:ea typeface="+mn-ea"/>
                <a:cs typeface="+mn-cs"/>
              </a:rPr>
              <a:t>cell/1000 cell</a:t>
            </a:r>
            <a:r>
              <a:rPr lang="nl-NL" sz="1200" kern="1200" dirty="0" smtClean="0">
                <a:solidFill>
                  <a:schemeClr val="tx1"/>
                </a:solidFill>
                <a:effectLst/>
                <a:latin typeface="+mn-lt"/>
                <a:ea typeface="+mn-ea"/>
                <a:cs typeface="+mn-cs"/>
              </a:rPr>
              <a:t>, </a:t>
            </a:r>
            <a:r>
              <a:rPr lang="nl-NL" sz="1200" b="1" u="sng" kern="1200" dirty="0" smtClean="0">
                <a:solidFill>
                  <a:schemeClr val="tx1"/>
                </a:solidFill>
                <a:effectLst/>
                <a:latin typeface="+mn-lt"/>
                <a:ea typeface="+mn-ea"/>
                <a:cs typeface="+mn-cs"/>
              </a:rPr>
              <a:t>tốt hơn</a:t>
            </a:r>
            <a:r>
              <a:rPr lang="nl-NL" sz="1200" b="1" kern="1200" dirty="0" smtClean="0">
                <a:solidFill>
                  <a:schemeClr val="tx1"/>
                </a:solidFill>
                <a:effectLst/>
                <a:latin typeface="+mn-lt"/>
                <a:ea typeface="+mn-ea"/>
                <a:cs typeface="+mn-cs"/>
              </a:rPr>
              <a:t> target 28%</a:t>
            </a:r>
            <a:r>
              <a:rPr lang="nl-NL" sz="1200" kern="1200" dirty="0" smtClean="0">
                <a:solidFill>
                  <a:schemeClr val="tx1"/>
                </a:solidFill>
                <a:effectLst/>
                <a:latin typeface="+mn-lt"/>
                <a:ea typeface="+mn-ea"/>
                <a:cs typeface="+mn-cs"/>
              </a:rPr>
              <a:t> (4,22 cell*h/ngày) c</a:t>
            </a:r>
            <a:r>
              <a:rPr lang="nl-NL" sz="1200" b="1" u="sng" kern="1200" dirty="0" smtClean="0">
                <a:solidFill>
                  <a:schemeClr val="tx1"/>
                </a:solidFill>
                <a:effectLst/>
                <a:latin typeface="+mn-lt"/>
                <a:ea typeface="+mn-ea"/>
                <a:cs typeface="+mn-cs"/>
              </a:rPr>
              <a:t>ải thiện hơn</a:t>
            </a:r>
            <a:r>
              <a:rPr lang="nl-NL" sz="1200" b="1" kern="1200" dirty="0" smtClean="0">
                <a:solidFill>
                  <a:schemeClr val="tx1"/>
                </a:solidFill>
                <a:effectLst/>
                <a:latin typeface="+mn-lt"/>
                <a:ea typeface="+mn-ea"/>
                <a:cs typeface="+mn-cs"/>
              </a:rPr>
              <a:t> 20% </a:t>
            </a:r>
            <a:r>
              <a:rPr lang="nl-NL" sz="1200" kern="1200" dirty="0" smtClean="0">
                <a:solidFill>
                  <a:schemeClr val="tx1"/>
                </a:solidFill>
                <a:effectLst/>
                <a:latin typeface="+mn-lt"/>
                <a:ea typeface="+mn-ea"/>
                <a:cs typeface="+mn-cs"/>
              </a:rPr>
              <a:t>so với 6 tháng cuối năm 2024 (3,8</a:t>
            </a:r>
            <a:r>
              <a:rPr lang="nl-NL" sz="1200" kern="1200" baseline="0" dirty="0" smtClean="0">
                <a:solidFill>
                  <a:schemeClr val="tx1"/>
                </a:solidFill>
                <a:effectLst/>
                <a:latin typeface="+mn-lt"/>
                <a:ea typeface="+mn-ea"/>
                <a:cs typeface="+mn-cs"/>
              </a:rPr>
              <a:t> cell/1000cell)</a:t>
            </a:r>
            <a:r>
              <a:rPr lang="nl-NL" sz="1200" kern="1200" dirty="0" smtClean="0">
                <a:solidFill>
                  <a:schemeClr val="tx1"/>
                </a:solidFill>
                <a:effectLst/>
                <a:latin typeface="+mn-lt"/>
                <a:ea typeface="+mn-ea"/>
                <a:cs typeface="+mn-cs"/>
              </a:rPr>
              <a:t>  và cải thiện hơn so với cùng kỳ năm </a:t>
            </a:r>
            <a:r>
              <a:rPr lang="nl-NL" sz="1200" b="1" kern="1200" dirty="0" smtClean="0">
                <a:solidFill>
                  <a:schemeClr val="tx1"/>
                </a:solidFill>
                <a:effectLst/>
                <a:latin typeface="+mn-lt"/>
                <a:ea typeface="+mn-ea"/>
                <a:cs typeface="+mn-cs"/>
              </a:rPr>
              <a:t>2024 là 27% </a:t>
            </a:r>
            <a:r>
              <a:rPr lang="nl-NL" sz="1200" kern="1200" dirty="0" smtClean="0">
                <a:solidFill>
                  <a:schemeClr val="tx1"/>
                </a:solidFill>
                <a:effectLst/>
                <a:latin typeface="+mn-lt"/>
                <a:ea typeface="+mn-ea"/>
                <a:cs typeface="+mn-cs"/>
              </a:rPr>
              <a:t>(4,18 cell/1000cell). Nguyên nhân GĐTT trong 6 tháng đầu năm 2025 do: </a:t>
            </a:r>
            <a:r>
              <a:rPr lang="en-US" sz="1200" b="1" kern="1200" dirty="0" err="1" smtClean="0">
                <a:solidFill>
                  <a:schemeClr val="tx1"/>
                </a:solidFill>
                <a:effectLst/>
                <a:latin typeface="+mn-lt"/>
                <a:ea typeface="+mn-ea"/>
                <a:cs typeface="+mn-cs"/>
              </a:rPr>
              <a:t>Nguồn</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19%, </a:t>
            </a:r>
            <a:r>
              <a:rPr lang="en-US" sz="1200" b="1" kern="1200" dirty="0" err="1" smtClean="0">
                <a:solidFill>
                  <a:schemeClr val="tx1"/>
                </a:solidFill>
                <a:effectLst/>
                <a:latin typeface="+mn-lt"/>
                <a:ea typeface="+mn-ea"/>
                <a:cs typeface="+mn-cs"/>
              </a:rPr>
              <a:t>thiết</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bị</a:t>
            </a:r>
            <a:r>
              <a:rPr lang="en-US" sz="1200" b="1" kern="1200" dirty="0" smtClean="0">
                <a:solidFill>
                  <a:schemeClr val="tx1"/>
                </a:solidFill>
                <a:effectLst/>
                <a:latin typeface="+mn-lt"/>
                <a:ea typeface="+mn-ea"/>
                <a:cs typeface="+mn-cs"/>
              </a:rPr>
              <a:t> di </a:t>
            </a:r>
            <a:r>
              <a:rPr lang="en-US" sz="1200" b="1"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32%, </a:t>
            </a:r>
            <a:r>
              <a:rPr lang="en-US" sz="1200" b="1" kern="1200" dirty="0" err="1" smtClean="0">
                <a:solidFill>
                  <a:schemeClr val="tx1"/>
                </a:solidFill>
                <a:effectLst/>
                <a:latin typeface="+mn-lt"/>
                <a:ea typeface="+mn-ea"/>
                <a:cs typeface="+mn-cs"/>
              </a:rPr>
              <a:t>truyền</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dẫn</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19%, </a:t>
            </a:r>
            <a:r>
              <a:rPr lang="en-US" sz="1200" b="1" kern="1200" dirty="0" smtClean="0">
                <a:solidFill>
                  <a:schemeClr val="tx1"/>
                </a:solidFill>
                <a:effectLst/>
                <a:latin typeface="+mn-lt"/>
                <a:ea typeface="+mn-ea"/>
                <a:cs typeface="+mn-cs"/>
              </a:rPr>
              <a:t>VHKT</a:t>
            </a:r>
            <a:r>
              <a:rPr lang="en-US" sz="1200" kern="1200" dirty="0" smtClean="0">
                <a:solidFill>
                  <a:schemeClr val="tx1"/>
                </a:solidFill>
                <a:effectLst/>
                <a:latin typeface="+mn-lt"/>
                <a:ea typeface="+mn-ea"/>
                <a:cs typeface="+mn-cs"/>
              </a:rPr>
              <a:t>: 12%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tác</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18%</a:t>
            </a:r>
            <a:r>
              <a:rPr lang="nl-NL" sz="1200" i="1" kern="1200" dirty="0" smtClean="0">
                <a:solidFill>
                  <a:schemeClr val="tx1"/>
                </a:solidFill>
                <a:effectLst/>
                <a:latin typeface="+mn-lt"/>
                <a:ea typeface="+mn-ea"/>
                <a:cs typeface="+mn-cs"/>
              </a:rPr>
              <a:t>.</a:t>
            </a:r>
            <a:r>
              <a:rPr lang="nl-NL" sz="1200" kern="1200" dirty="0" smtClean="0">
                <a:solidFill>
                  <a:schemeClr val="tx1"/>
                </a:solidFill>
                <a:effectLst/>
                <a:latin typeface="+mn-lt"/>
                <a:ea typeface="+mn-ea"/>
                <a:cs typeface="+mn-cs"/>
              </a:rPr>
              <a:t> </a:t>
            </a:r>
          </a:p>
          <a:p>
            <a:pPr lvl="0"/>
            <a:endParaRPr lang="en-US" sz="1200" kern="1200" dirty="0" smtClean="0">
              <a:solidFill>
                <a:schemeClr val="tx1"/>
              </a:solidFill>
              <a:effectLst/>
              <a:latin typeface="+mn-lt"/>
              <a:ea typeface="+mn-ea"/>
              <a:cs typeface="+mn-cs"/>
            </a:endParaRPr>
          </a:p>
          <a:p>
            <a:pPr lvl="0"/>
            <a:r>
              <a:rPr lang="nl-NL" sz="1200" b="1" kern="1200" dirty="0" smtClean="0">
                <a:solidFill>
                  <a:schemeClr val="tx1"/>
                </a:solidFill>
                <a:effectLst/>
                <a:latin typeface="+mn-lt"/>
                <a:ea typeface="+mn-ea"/>
                <a:cs typeface="+mn-cs"/>
              </a:rPr>
              <a:t>Xét về mức tỉnh</a:t>
            </a:r>
            <a:r>
              <a:rPr lang="nl-NL" sz="1200" kern="1200" dirty="0" smtClean="0">
                <a:solidFill>
                  <a:schemeClr val="tx1"/>
                </a:solidFill>
                <a:effectLst/>
                <a:latin typeface="+mn-lt"/>
                <a:ea typeface="+mn-ea"/>
                <a:cs typeface="+mn-cs"/>
              </a:rPr>
              <a:t>: 15/15 tỉnh đều đạt target</a:t>
            </a:r>
            <a:endParaRPr lang="en-US" sz="1200" kern="1200" dirty="0" smtClean="0">
              <a:solidFill>
                <a:schemeClr val="tx1"/>
              </a:solidFill>
              <a:effectLst/>
              <a:latin typeface="+mn-lt"/>
              <a:ea typeface="+mn-ea"/>
              <a:cs typeface="+mn-cs"/>
            </a:endParaRPr>
          </a:p>
          <a:p>
            <a:pPr lvl="0"/>
            <a:r>
              <a:rPr lang="nl-NL" sz="1200" b="1" kern="1200" dirty="0" smtClean="0">
                <a:solidFill>
                  <a:schemeClr val="tx1"/>
                </a:solidFill>
                <a:effectLst/>
                <a:latin typeface="+mn-lt"/>
                <a:ea typeface="+mn-ea"/>
                <a:cs typeface="+mn-cs"/>
              </a:rPr>
              <a:t>Tỉnh tốt</a:t>
            </a:r>
            <a:r>
              <a:rPr lang="nl-NL" sz="1200" kern="1200" dirty="0" smtClean="0">
                <a:solidFill>
                  <a:schemeClr val="tx1"/>
                </a:solidFill>
                <a:effectLst/>
                <a:latin typeface="+mn-lt"/>
                <a:ea typeface="+mn-ea"/>
                <a:cs typeface="+mn-cs"/>
              </a:rPr>
              <a:t>: QTI, HUE, BĐH. </a:t>
            </a:r>
            <a:r>
              <a:rPr lang="nl-NL" sz="1200" b="1" kern="1200" dirty="0" smtClean="0">
                <a:solidFill>
                  <a:schemeClr val="tx1"/>
                </a:solidFill>
                <a:effectLst/>
                <a:latin typeface="+mn-lt"/>
                <a:ea typeface="+mn-ea"/>
                <a:cs typeface="+mn-cs"/>
              </a:rPr>
              <a:t>Tỉnh tồi</a:t>
            </a:r>
            <a:r>
              <a:rPr lang="nl-NL" sz="1200" kern="1200" dirty="0" smtClean="0">
                <a:solidFill>
                  <a:schemeClr val="tx1"/>
                </a:solidFill>
                <a:effectLst/>
                <a:latin typeface="+mn-lt"/>
                <a:ea typeface="+mn-ea"/>
                <a:cs typeface="+mn-cs"/>
              </a:rPr>
              <a:t>: Không có</a:t>
            </a:r>
          </a:p>
          <a:p>
            <a:pPr lvl="0"/>
            <a:r>
              <a:rPr lang="nl-NL" sz="1200" b="1" kern="1200" dirty="0" smtClean="0">
                <a:solidFill>
                  <a:schemeClr val="tx1"/>
                </a:solidFill>
                <a:effectLst/>
                <a:latin typeface="+mn-lt"/>
                <a:ea typeface="+mn-ea"/>
                <a:cs typeface="+mn-cs"/>
              </a:rPr>
              <a:t>GĐTT dịch vụ 5G: </a:t>
            </a:r>
            <a:r>
              <a:rPr lang="nl-NL" sz="1200" kern="1200" dirty="0" smtClean="0">
                <a:solidFill>
                  <a:schemeClr val="tx1"/>
                </a:solidFill>
                <a:effectLst/>
                <a:latin typeface="+mn-lt"/>
                <a:ea typeface="+mn-ea"/>
                <a:cs typeface="+mn-cs"/>
              </a:rPr>
              <a:t>Trung bình 6 tháng đầu năm 2025 là </a:t>
            </a:r>
            <a:r>
              <a:rPr lang="nl-NL" sz="1200" b="1" kern="1200" dirty="0" smtClean="0">
                <a:solidFill>
                  <a:schemeClr val="tx1"/>
                </a:solidFill>
                <a:effectLst/>
                <a:latin typeface="+mn-lt"/>
                <a:ea typeface="+mn-ea"/>
                <a:cs typeface="+mn-cs"/>
              </a:rPr>
              <a:t>124</a:t>
            </a:r>
            <a:r>
              <a:rPr lang="nl-NL" sz="1200" kern="1200" dirty="0" smtClean="0">
                <a:solidFill>
                  <a:schemeClr val="tx1"/>
                </a:solidFill>
                <a:effectLst/>
                <a:latin typeface="+mn-lt"/>
                <a:ea typeface="+mn-ea"/>
                <a:cs typeface="+mn-cs"/>
              </a:rPr>
              <a:t> </a:t>
            </a:r>
            <a:r>
              <a:rPr lang="nl-NL" sz="1200" b="1" kern="1200" dirty="0" smtClean="0">
                <a:solidFill>
                  <a:schemeClr val="tx1"/>
                </a:solidFill>
                <a:effectLst/>
                <a:latin typeface="+mn-lt"/>
                <a:ea typeface="+mn-ea"/>
                <a:cs typeface="+mn-cs"/>
              </a:rPr>
              <a:t>cell*h/ngày</a:t>
            </a:r>
            <a:r>
              <a:rPr lang="nl-NL" sz="1200" kern="1200" dirty="0" smtClean="0">
                <a:solidFill>
                  <a:schemeClr val="tx1"/>
                </a:solidFill>
                <a:effectLst/>
                <a:latin typeface="+mn-lt"/>
                <a:ea typeface="+mn-ea"/>
                <a:cs typeface="+mn-cs"/>
              </a:rPr>
              <a:t>, </a:t>
            </a:r>
            <a:r>
              <a:rPr lang="nl-NL" sz="1200" b="1" u="sng" kern="1200" dirty="0" smtClean="0">
                <a:solidFill>
                  <a:schemeClr val="tx1"/>
                </a:solidFill>
                <a:effectLst/>
                <a:latin typeface="+mn-lt"/>
                <a:ea typeface="+mn-ea"/>
                <a:cs typeface="+mn-cs"/>
              </a:rPr>
              <a:t>tốt hơn</a:t>
            </a:r>
            <a:r>
              <a:rPr lang="nl-NL" sz="1200" b="1" kern="1200" dirty="0" smtClean="0">
                <a:solidFill>
                  <a:schemeClr val="tx1"/>
                </a:solidFill>
                <a:effectLst/>
                <a:latin typeface="+mn-lt"/>
                <a:ea typeface="+mn-ea"/>
                <a:cs typeface="+mn-cs"/>
              </a:rPr>
              <a:t> target 55%</a:t>
            </a:r>
            <a:r>
              <a:rPr lang="nl-NL" sz="1200" kern="1200" dirty="0" smtClean="0">
                <a:solidFill>
                  <a:schemeClr val="tx1"/>
                </a:solidFill>
                <a:effectLst/>
                <a:latin typeface="+mn-lt"/>
                <a:ea typeface="+mn-ea"/>
                <a:cs typeface="+mn-cs"/>
              </a:rPr>
              <a:t> (278.32 cell*h/ngày). </a:t>
            </a:r>
            <a:r>
              <a:rPr lang="en-US" sz="1200" kern="1200" dirty="0" err="1" smtClean="0">
                <a:solidFill>
                  <a:schemeClr val="tx1"/>
                </a:solidFill>
                <a:effectLst/>
                <a:latin typeface="+mn-lt"/>
                <a:ea typeface="+mn-ea"/>
                <a:cs typeface="+mn-cs"/>
              </a:rPr>
              <a:t>Nguyên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GĐTT 5G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6 </a:t>
            </a:r>
            <a:r>
              <a:rPr lang="en-US" sz="1200" kern="1200" dirty="0" err="1" smtClean="0">
                <a:solidFill>
                  <a:schemeClr val="tx1"/>
                </a:solidFill>
                <a:effectLst/>
                <a:latin typeface="+mn-lt"/>
                <a:ea typeface="+mn-ea"/>
                <a:cs typeface="+mn-cs"/>
              </a:rPr>
              <a:t>tháng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2025 do</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Mất</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điện</a:t>
            </a:r>
            <a:r>
              <a:rPr lang="en-US" sz="1200" b="1" kern="1200" dirty="0" smtClean="0">
                <a:solidFill>
                  <a:schemeClr val="tx1"/>
                </a:solidFill>
                <a:effectLst/>
                <a:latin typeface="+mn-lt"/>
                <a:ea typeface="+mn-ea"/>
                <a:cs typeface="+mn-cs"/>
              </a:rPr>
              <a:t> AC smart CB </a:t>
            </a:r>
            <a:r>
              <a:rPr lang="en-US" sz="1200" b="1" kern="1200" dirty="0" err="1" smtClean="0">
                <a:solidFill>
                  <a:schemeClr val="tx1"/>
                </a:solidFill>
                <a:effectLst/>
                <a:latin typeface="+mn-lt"/>
                <a:ea typeface="+mn-ea"/>
                <a:cs typeface="+mn-cs"/>
              </a:rPr>
              <a:t>tắt</a:t>
            </a:r>
            <a:r>
              <a:rPr lang="en-US" sz="1200" b="1" kern="1200" dirty="0" smtClean="0">
                <a:solidFill>
                  <a:schemeClr val="tx1"/>
                </a:solidFill>
                <a:effectLst/>
                <a:latin typeface="+mn-lt"/>
                <a:ea typeface="+mn-ea"/>
                <a:cs typeface="+mn-cs"/>
              </a:rPr>
              <a:t> 5G: 97.5%, do </a:t>
            </a:r>
            <a:r>
              <a:rPr lang="en-US" sz="1200" b="1" kern="1200" dirty="0" err="1" smtClean="0">
                <a:solidFill>
                  <a:schemeClr val="tx1"/>
                </a:solidFill>
                <a:effectLst/>
                <a:latin typeface="+mn-lt"/>
                <a:ea typeface="+mn-ea"/>
                <a:cs typeface="+mn-cs"/>
              </a:rPr>
              <a:t>tác</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động</a:t>
            </a:r>
            <a:r>
              <a:rPr lang="en-US" sz="1200" b="1" kern="1200" dirty="0" smtClean="0">
                <a:solidFill>
                  <a:schemeClr val="tx1"/>
                </a:solidFill>
                <a:effectLst/>
                <a:latin typeface="+mn-lt"/>
                <a:ea typeface="+mn-ea"/>
                <a:cs typeface="+mn-cs"/>
              </a:rPr>
              <a:t>: 0.5%, do </a:t>
            </a:r>
            <a:r>
              <a:rPr lang="en-US" sz="1200" b="1" kern="1200" dirty="0" err="1" smtClean="0">
                <a:solidFill>
                  <a:schemeClr val="tx1"/>
                </a:solidFill>
                <a:effectLst/>
                <a:latin typeface="+mn-lt"/>
                <a:ea typeface="+mn-ea"/>
                <a:cs typeface="+mn-cs"/>
              </a:rPr>
              <a:t>lỗi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thiết</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bị</a:t>
            </a:r>
            <a:r>
              <a:rPr lang="en-US" sz="1200" b="1" kern="1200" dirty="0" smtClean="0">
                <a:solidFill>
                  <a:schemeClr val="tx1"/>
                </a:solidFill>
                <a:effectLst/>
                <a:latin typeface="+mn-lt"/>
                <a:ea typeface="+mn-ea"/>
                <a:cs typeface="+mn-cs"/>
              </a:rPr>
              <a:t>: 1.0%, </a:t>
            </a:r>
            <a:r>
              <a:rPr lang="en-US" sz="1200" b="1" kern="1200" dirty="0" err="1" smtClean="0">
                <a:solidFill>
                  <a:schemeClr val="tx1"/>
                </a:solidFill>
                <a:effectLst/>
                <a:latin typeface="+mn-lt"/>
                <a:ea typeface="+mn-ea"/>
                <a:cs typeface="+mn-cs"/>
              </a:rPr>
              <a:t>truyền</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dẫn</a:t>
            </a:r>
            <a:r>
              <a:rPr lang="en-US" sz="1200" b="1" kern="1200" dirty="0" smtClean="0">
                <a:solidFill>
                  <a:schemeClr val="tx1"/>
                </a:solidFill>
                <a:effectLst/>
                <a:latin typeface="+mn-lt"/>
                <a:ea typeface="+mn-ea"/>
                <a:cs typeface="+mn-cs"/>
              </a:rPr>
              <a:t>: 1.0%.</a:t>
            </a:r>
            <a:endParaRPr lang="en-US" sz="1200" kern="1200" dirty="0" smtClean="0">
              <a:solidFill>
                <a:schemeClr val="tx1"/>
              </a:solidFill>
              <a:effectLst/>
              <a:latin typeface="+mn-lt"/>
              <a:ea typeface="+mn-ea"/>
              <a:cs typeface="+mn-cs"/>
            </a:endParaRPr>
          </a:p>
          <a:p>
            <a:pPr lvl="0"/>
            <a:r>
              <a:rPr lang="nl-NL" sz="1200" b="1" kern="1200" dirty="0" smtClean="0">
                <a:solidFill>
                  <a:schemeClr val="tx1"/>
                </a:solidFill>
                <a:effectLst/>
                <a:latin typeface="+mn-lt"/>
                <a:ea typeface="+mn-ea"/>
                <a:cs typeface="+mn-cs"/>
              </a:rPr>
              <a:t>Cell*h RRU kéo dài và small cell</a:t>
            </a:r>
            <a:r>
              <a:rPr lang="nl-NL"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nl-NL" sz="1200" b="1" kern="1200" dirty="0" smtClean="0">
                <a:solidFill>
                  <a:schemeClr val="tx1"/>
                </a:solidFill>
                <a:effectLst/>
                <a:latin typeface="+mn-lt"/>
                <a:ea typeface="+mn-ea"/>
                <a:cs typeface="+mn-cs"/>
              </a:rPr>
              <a:t>	+ Xét theo cell tuyệt đối</a:t>
            </a:r>
            <a:r>
              <a:rPr lang="nl-NL" sz="1200" kern="1200" dirty="0" smtClean="0">
                <a:solidFill>
                  <a:schemeClr val="tx1"/>
                </a:solidFill>
                <a:effectLst/>
                <a:latin typeface="+mn-lt"/>
                <a:ea typeface="+mn-ea"/>
                <a:cs typeface="+mn-cs"/>
              </a:rPr>
              <a:t>: Trung bình 6 tháng đầu năm 2025 đạt 826.44 cell*h/ngày (</a:t>
            </a:r>
            <a:r>
              <a:rPr lang="nl-NL" sz="1200" i="1" kern="1200" dirty="0" smtClean="0">
                <a:solidFill>
                  <a:schemeClr val="tx1"/>
                </a:solidFill>
                <a:effectLst/>
                <a:latin typeface="+mn-lt"/>
                <a:ea typeface="+mn-ea"/>
                <a:cs typeface="+mn-cs"/>
              </a:rPr>
              <a:t>trong đó RRU kéo dài là 768.24 cell*h/ngày và small cell là 58.2 cell*h/ngày</a:t>
            </a:r>
            <a:r>
              <a:rPr lang="nl-NL" sz="1200" kern="1200" dirty="0" smtClean="0">
                <a:solidFill>
                  <a:schemeClr val="tx1"/>
                </a:solidFill>
                <a:effectLst/>
                <a:latin typeface="+mn-lt"/>
                <a:ea typeface="+mn-ea"/>
                <a:cs typeface="+mn-cs"/>
              </a:rPr>
              <a:t>), </a:t>
            </a:r>
            <a:r>
              <a:rPr lang="nl-NL" sz="1200" b="1" kern="1200" dirty="0" smtClean="0">
                <a:solidFill>
                  <a:schemeClr val="tx1"/>
                </a:solidFill>
                <a:effectLst/>
                <a:latin typeface="+mn-lt"/>
                <a:ea typeface="+mn-ea"/>
                <a:cs typeface="+mn-cs"/>
              </a:rPr>
              <a:t>tốt hơn target 41%</a:t>
            </a:r>
            <a:r>
              <a:rPr lang="nl-NL" sz="1200" kern="1200" dirty="0" smtClean="0">
                <a:solidFill>
                  <a:schemeClr val="tx1"/>
                </a:solidFill>
                <a:effectLst/>
                <a:latin typeface="+mn-lt"/>
                <a:ea typeface="+mn-ea"/>
                <a:cs typeface="+mn-cs"/>
              </a:rPr>
              <a:t> </a:t>
            </a:r>
            <a:r>
              <a:rPr lang="nl-NL" sz="1200" i="1" kern="1200" dirty="0" smtClean="0">
                <a:solidFill>
                  <a:schemeClr val="tx1"/>
                </a:solidFill>
                <a:effectLst/>
                <a:latin typeface="+mn-lt"/>
                <a:ea typeface="+mn-ea"/>
                <a:cs typeface="+mn-cs"/>
              </a:rPr>
              <a:t>(1401.77 cell*h/ngày)</a:t>
            </a:r>
            <a:r>
              <a:rPr lang="nl-NL" sz="1200" kern="1200" dirty="0" smtClean="0">
                <a:solidFill>
                  <a:schemeClr val="tx1"/>
                </a:solidFill>
                <a:effectLst/>
                <a:latin typeface="+mn-lt"/>
                <a:ea typeface="+mn-ea"/>
                <a:cs typeface="+mn-cs"/>
              </a:rPr>
              <a:t>; </a:t>
            </a:r>
            <a:r>
              <a:rPr lang="nl-NL" sz="1200" b="1" kern="1200" dirty="0" smtClean="0">
                <a:solidFill>
                  <a:schemeClr val="tx1"/>
                </a:solidFill>
                <a:effectLst/>
                <a:latin typeface="+mn-lt"/>
                <a:ea typeface="+mn-ea"/>
                <a:cs typeface="+mn-cs"/>
              </a:rPr>
              <a:t>tồi hơn</a:t>
            </a:r>
            <a:r>
              <a:rPr lang="nl-NL" sz="1200" kern="1200" dirty="0" smtClean="0">
                <a:solidFill>
                  <a:schemeClr val="tx1"/>
                </a:solidFill>
                <a:effectLst/>
                <a:latin typeface="+mn-lt"/>
                <a:ea typeface="+mn-ea"/>
                <a:cs typeface="+mn-cs"/>
              </a:rPr>
              <a:t> so với 6 tháng cuối năm 2024 là 11.61% và </a:t>
            </a:r>
            <a:r>
              <a:rPr lang="nl-NL" sz="1200" b="1" kern="1200" dirty="0" smtClean="0">
                <a:solidFill>
                  <a:schemeClr val="tx1"/>
                </a:solidFill>
                <a:effectLst/>
                <a:latin typeface="+mn-lt"/>
                <a:ea typeface="+mn-ea"/>
                <a:cs typeface="+mn-cs"/>
              </a:rPr>
              <a:t>tồi hơn</a:t>
            </a:r>
            <a:r>
              <a:rPr lang="nl-NL" sz="1200" kern="1200" dirty="0" smtClean="0">
                <a:solidFill>
                  <a:schemeClr val="tx1"/>
                </a:solidFill>
                <a:effectLst/>
                <a:latin typeface="+mn-lt"/>
                <a:ea typeface="+mn-ea"/>
                <a:cs typeface="+mn-cs"/>
              </a:rPr>
              <a:t> cùng kỳ năm 2024 là 29.14%. </a:t>
            </a:r>
            <a:endParaRPr lang="en-US" sz="1200" kern="1200" dirty="0" smtClean="0">
              <a:solidFill>
                <a:schemeClr val="tx1"/>
              </a:solidFill>
              <a:effectLst/>
              <a:latin typeface="+mn-lt"/>
              <a:ea typeface="+mn-ea"/>
              <a:cs typeface="+mn-cs"/>
            </a:endParaRPr>
          </a:p>
          <a:p>
            <a:r>
              <a:rPr lang="nl-NL" sz="1200" kern="1200" dirty="0" smtClean="0">
                <a:solidFill>
                  <a:schemeClr val="tx1"/>
                </a:solidFill>
                <a:effectLst/>
                <a:latin typeface="+mn-lt"/>
                <a:ea typeface="+mn-ea"/>
                <a:cs typeface="+mn-cs"/>
              </a:rPr>
              <a:t>	+ </a:t>
            </a:r>
            <a:r>
              <a:rPr lang="nl-NL" sz="1200" b="1" kern="1200" dirty="0" smtClean="0">
                <a:solidFill>
                  <a:schemeClr val="tx1"/>
                </a:solidFill>
                <a:effectLst/>
                <a:latin typeface="+mn-lt"/>
                <a:ea typeface="+mn-ea"/>
                <a:cs typeface="+mn-cs"/>
              </a:rPr>
              <a:t>Xét về mức cell*h/1000 cell</a:t>
            </a:r>
            <a:r>
              <a:rPr lang="nl-NL" sz="1200" kern="1200" dirty="0" smtClean="0">
                <a:solidFill>
                  <a:schemeClr val="tx1"/>
                </a:solidFill>
                <a:effectLst/>
                <a:latin typeface="+mn-lt"/>
                <a:ea typeface="+mn-ea"/>
                <a:cs typeface="+mn-cs"/>
              </a:rPr>
              <a:t>: Trung bình 56.59 cell*h/1000 cell, tốt hơn target 41%, cải thiện hơn so với 6 tháng cuối năm 2024 là 14% (6 tháng cuối năm: 66.10 cell*h/1000 cell) và cải thiện hơn cùng kỳ năm trước 17% (cùng kỳ năm 2024: 67.84 cell*h/1000 cell).</a:t>
            </a:r>
            <a:endParaRPr lang="en-US" sz="1200" kern="1200" dirty="0" smtClean="0">
              <a:solidFill>
                <a:schemeClr val="tx1"/>
              </a:solidFill>
              <a:effectLst/>
              <a:latin typeface="+mn-lt"/>
              <a:ea typeface="+mn-ea"/>
              <a:cs typeface="+mn-cs"/>
            </a:endParaRPr>
          </a:p>
          <a:p>
            <a:r>
              <a:rPr lang="nl-NL" sz="1200" kern="1200" dirty="0" smtClean="0">
                <a:solidFill>
                  <a:schemeClr val="tx1"/>
                </a:solidFill>
                <a:effectLst/>
                <a:latin typeface="+mn-lt"/>
                <a:ea typeface="+mn-ea"/>
                <a:cs typeface="+mn-cs"/>
              </a:rPr>
              <a:t>	+ </a:t>
            </a:r>
            <a:r>
              <a:rPr lang="nl-NL" sz="1200" b="1" kern="1200" dirty="0" smtClean="0">
                <a:solidFill>
                  <a:schemeClr val="tx1"/>
                </a:solidFill>
                <a:effectLst/>
                <a:latin typeface="+mn-lt"/>
                <a:ea typeface="+mn-ea"/>
                <a:cs typeface="+mn-cs"/>
              </a:rPr>
              <a:t>Nguyên nhân GĐTT của RRU</a:t>
            </a:r>
            <a:r>
              <a:rPr lang="nl-NL" sz="1200" kern="1200" dirty="0" smtClean="0">
                <a:solidFill>
                  <a:schemeClr val="tx1"/>
                </a:solidFill>
                <a:effectLst/>
                <a:latin typeface="+mn-lt"/>
                <a:ea typeface="+mn-ea"/>
                <a:cs typeface="+mn-cs"/>
              </a:rPr>
              <a:t>: </a:t>
            </a:r>
            <a:r>
              <a:rPr lang="nl-NL" sz="1200" i="1" kern="1200" dirty="0" smtClean="0">
                <a:solidFill>
                  <a:schemeClr val="tx1"/>
                </a:solidFill>
                <a:effectLst/>
                <a:latin typeface="+mn-lt"/>
                <a:ea typeface="+mn-ea"/>
                <a:cs typeface="+mn-cs"/>
              </a:rPr>
              <a:t>Nguyên nhân GĐTT RRU kéo dài và small cell trong 6 tháng đầu năm 2025 do: </a:t>
            </a:r>
            <a:r>
              <a:rPr lang="nl-NL" sz="1200" b="1" i="1" kern="1200" dirty="0" smtClean="0">
                <a:solidFill>
                  <a:schemeClr val="tx1"/>
                </a:solidFill>
                <a:effectLst/>
                <a:latin typeface="+mn-lt"/>
                <a:ea typeface="+mn-ea"/>
                <a:cs typeface="+mn-cs"/>
              </a:rPr>
              <a:t>Mất điện</a:t>
            </a:r>
            <a:r>
              <a:rPr lang="nl-NL" sz="1200" i="1" kern="1200" dirty="0" smtClean="0">
                <a:solidFill>
                  <a:schemeClr val="tx1"/>
                </a:solidFill>
                <a:effectLst/>
                <a:latin typeface="+mn-lt"/>
                <a:ea typeface="+mn-ea"/>
                <a:cs typeface="+mn-cs"/>
              </a:rPr>
              <a:t> chiếm 92%, </a:t>
            </a:r>
            <a:r>
              <a:rPr lang="nl-NL" sz="1200" b="1" i="1" kern="1200" dirty="0" smtClean="0">
                <a:solidFill>
                  <a:schemeClr val="tx1"/>
                </a:solidFill>
                <a:effectLst/>
                <a:latin typeface="+mn-lt"/>
                <a:ea typeface="+mn-ea"/>
                <a:cs typeface="+mn-cs"/>
              </a:rPr>
              <a:t>truyền dẫn 4.0%, thiết bị di động: 2.5%, tác động: 1.5%.</a:t>
            </a:r>
            <a:endParaRPr lang="en-US" sz="1200"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endParaRPr lang="en-US"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F655460-E34F-4034-B0ED-7A243E339A6A}"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997547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4688B0D-1E6C-7B4E-BA67-CB2D79616380}"/>
              </a:ext>
            </a:extLst>
          </p:cNvPr>
          <p:cNvSpPr>
            <a:spLocks noGrp="1" noChangeArrowheads="1"/>
          </p:cNvSpPr>
          <p:nvPr>
            <p:ph type="sldNum"/>
          </p:nvPr>
        </p:nvSpPr>
        <p:spPr>
          <a:ln/>
        </p:spPr>
        <p:txBody>
          <a:bodyPr/>
          <a:lstStyle/>
          <a:p>
            <a:fld id="{3290B138-C5B9-B941-8E5B-F3B7DFE1F663}" type="slidenum">
              <a:rPr lang="en-US" altLang="en-US"/>
              <a:pPr/>
              <a:t>2</a:t>
            </a:fld>
            <a:endParaRPr lang="en-US" altLang="en-US"/>
          </a:p>
        </p:txBody>
      </p:sp>
      <p:sp>
        <p:nvSpPr>
          <p:cNvPr id="20481" name="Text Box 1">
            <a:extLst>
              <a:ext uri="{FF2B5EF4-FFF2-40B4-BE49-F238E27FC236}">
                <a16:creationId xmlns:a16="http://schemas.microsoft.com/office/drawing/2014/main" id="{92E34CD8-F151-7949-BE25-29AC860195D9}"/>
              </a:ext>
            </a:extLst>
          </p:cNvPr>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482" name="Text Box 2">
            <a:extLst>
              <a:ext uri="{FF2B5EF4-FFF2-40B4-BE49-F238E27FC236}">
                <a16:creationId xmlns:a16="http://schemas.microsoft.com/office/drawing/2014/main" id="{1BD1F0FE-7C13-B442-B410-8579B22A3FB5}"/>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033567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kern="1200" dirty="0">
                <a:solidFill>
                  <a:schemeClr val="tx1"/>
                </a:solidFill>
                <a:effectLst/>
                <a:latin typeface="+mn-lt"/>
                <a:ea typeface="+mn-ea"/>
                <a:cs typeface="+mn-cs"/>
              </a:rPr>
              <a:t>Sự cố truyền dẫn: </a:t>
            </a:r>
            <a:r>
              <a:rPr lang="nl-NL" sz="1200" kern="1200" dirty="0">
                <a:solidFill>
                  <a:schemeClr val="tx1"/>
                </a:solidFill>
                <a:effectLst/>
                <a:latin typeface="+mn-lt"/>
                <a:ea typeface="+mn-ea"/>
                <a:cs typeface="+mn-cs"/>
              </a:rPr>
              <a:t>Trung bình 6 tháng đầu năm</a:t>
            </a:r>
            <a:r>
              <a:rPr lang="de-DE" sz="1200" b="1" kern="1200" dirty="0">
                <a:solidFill>
                  <a:schemeClr val="tx1"/>
                </a:solidFill>
                <a:effectLst/>
                <a:latin typeface="+mn-lt"/>
                <a:ea typeface="+mn-ea"/>
                <a:cs typeface="+mn-cs"/>
              </a:rPr>
              <a:t> 2025 đạt 4.38 </a:t>
            </a:r>
            <a:r>
              <a:rPr lang="nl-NL" sz="1200" kern="1200" dirty="0">
                <a:solidFill>
                  <a:schemeClr val="tx1"/>
                </a:solidFill>
                <a:effectLst/>
                <a:latin typeface="+mn-lt"/>
                <a:ea typeface="+mn-ea"/>
                <a:cs typeface="+mn-cs"/>
              </a:rPr>
              <a:t>sự cố/1000 km (tương ứng với 310 sc/tháng), tốt hơn target 14.1% </a:t>
            </a:r>
            <a:r>
              <a:rPr lang="nl-NL" sz="1200" i="1" kern="1200" dirty="0">
                <a:solidFill>
                  <a:schemeClr val="tx1"/>
                </a:solidFill>
                <a:effectLst/>
                <a:latin typeface="+mn-lt"/>
                <a:ea typeface="+mn-ea"/>
                <a:cs typeface="+mn-cs"/>
              </a:rPr>
              <a:t>(5.10 sự cố/1000 km);</a:t>
            </a:r>
            <a:r>
              <a:rPr lang="nl-NL" sz="1200" kern="1200" dirty="0">
                <a:solidFill>
                  <a:schemeClr val="tx1"/>
                </a:solidFill>
                <a:effectLst/>
                <a:latin typeface="+mn-lt"/>
                <a:ea typeface="+mn-ea"/>
                <a:cs typeface="+mn-cs"/>
              </a:rPr>
              <a:t> cải thiện hơn so cùng kỳ năm 2024 là 18.44% (5.37 sự cố/1000 km) và cải thiện hơn 21.36% so với 6 tháng cuối năm 2024. </a:t>
            </a:r>
            <a:r>
              <a:rPr lang="nl-NL" sz="1200" i="1" kern="1200" dirty="0">
                <a:solidFill>
                  <a:schemeClr val="tx1"/>
                </a:solidFill>
                <a:effectLst/>
                <a:latin typeface="+mn-lt"/>
                <a:ea typeface="+mn-ea"/>
                <a:cs typeface="+mn-cs"/>
              </a:rPr>
              <a:t>Nguyên</a:t>
            </a:r>
            <a:r>
              <a:rPr lang="it-IT" sz="1200" i="1" kern="1200" dirty="0">
                <a:solidFill>
                  <a:schemeClr val="tx1"/>
                </a:solidFill>
                <a:effectLst/>
                <a:latin typeface="+mn-lt"/>
                <a:ea typeface="+mn-ea"/>
                <a:cs typeface="+mn-cs"/>
              </a:rPr>
              <a:t> nhân: </a:t>
            </a:r>
            <a:r>
              <a:rPr lang="it-IT" sz="1200" b="1" i="1" kern="1200" dirty="0">
                <a:solidFill>
                  <a:schemeClr val="tx1"/>
                </a:solidFill>
                <a:effectLst/>
                <a:latin typeface="+mn-lt"/>
                <a:ea typeface="+mn-ea"/>
                <a:cs typeface="+mn-cs"/>
              </a:rPr>
              <a:t>Sóc cắn</a:t>
            </a:r>
            <a:r>
              <a:rPr lang="it-IT" sz="1200" i="1" kern="1200" dirty="0">
                <a:solidFill>
                  <a:schemeClr val="tx1"/>
                </a:solidFill>
                <a:effectLst/>
                <a:latin typeface="+mn-lt"/>
                <a:ea typeface="+mn-ea"/>
                <a:cs typeface="+mn-cs"/>
              </a:rPr>
              <a:t>:20%, </a:t>
            </a:r>
            <a:r>
              <a:rPr lang="it-IT" sz="1200" b="1" i="1" kern="1200" dirty="0">
                <a:solidFill>
                  <a:schemeClr val="tx1"/>
                </a:solidFill>
                <a:effectLst/>
                <a:latin typeface="+mn-lt"/>
                <a:ea typeface="+mn-ea"/>
                <a:cs typeface="+mn-cs"/>
              </a:rPr>
              <a:t>đối tác tác động:</a:t>
            </a:r>
            <a:r>
              <a:rPr lang="it-IT" sz="1200" i="1" kern="1200" dirty="0">
                <a:solidFill>
                  <a:schemeClr val="tx1"/>
                </a:solidFill>
                <a:effectLst/>
                <a:latin typeface="+mn-lt"/>
                <a:ea typeface="+mn-ea"/>
                <a:cs typeface="+mn-cs"/>
              </a:rPr>
              <a:t> 16%, </a:t>
            </a:r>
            <a:r>
              <a:rPr lang="it-IT" sz="1200" b="1" i="1" kern="1200" dirty="0">
                <a:solidFill>
                  <a:schemeClr val="tx1"/>
                </a:solidFill>
                <a:effectLst/>
                <a:latin typeface="+mn-lt"/>
                <a:ea typeface="+mn-ea"/>
                <a:cs typeface="+mn-cs"/>
              </a:rPr>
              <a:t>đứt ngậm</a:t>
            </a:r>
            <a:r>
              <a:rPr lang="it-IT" sz="1200" i="1" kern="1200" dirty="0">
                <a:solidFill>
                  <a:schemeClr val="tx1"/>
                </a:solidFill>
                <a:effectLst/>
                <a:latin typeface="+mn-lt"/>
                <a:ea typeface="+mn-ea"/>
                <a:cs typeface="+mn-cs"/>
              </a:rPr>
              <a:t>: 16%, </a:t>
            </a:r>
            <a:r>
              <a:rPr lang="it-IT" sz="1200" b="1" i="1" kern="1200" dirty="0">
                <a:solidFill>
                  <a:schemeClr val="tx1"/>
                </a:solidFill>
                <a:effectLst/>
                <a:latin typeface="+mn-lt"/>
                <a:ea typeface="+mn-ea"/>
                <a:cs typeface="+mn-cs"/>
              </a:rPr>
              <a:t>chập điện cháy cáp:</a:t>
            </a:r>
            <a:r>
              <a:rPr lang="it-IT" sz="1200" i="1" kern="1200" dirty="0">
                <a:solidFill>
                  <a:schemeClr val="tx1"/>
                </a:solidFill>
                <a:effectLst/>
                <a:latin typeface="+mn-lt"/>
                <a:ea typeface="+mn-ea"/>
                <a:cs typeface="+mn-cs"/>
              </a:rPr>
              <a:t> 15%, </a:t>
            </a:r>
            <a:r>
              <a:rPr lang="it-IT" sz="1200" b="1" i="1" kern="1200" dirty="0">
                <a:solidFill>
                  <a:schemeClr val="tx1"/>
                </a:solidFill>
                <a:effectLst/>
                <a:latin typeface="+mn-lt"/>
                <a:ea typeface="+mn-ea"/>
                <a:cs typeface="+mn-cs"/>
              </a:rPr>
              <a:t>xe kéo đứt cáp:</a:t>
            </a:r>
            <a:r>
              <a:rPr lang="it-IT" sz="1200" i="1" kern="1200" dirty="0">
                <a:solidFill>
                  <a:schemeClr val="tx1"/>
                </a:solidFill>
                <a:effectLst/>
                <a:latin typeface="+mn-lt"/>
                <a:ea typeface="+mn-ea"/>
                <a:cs typeface="+mn-cs"/>
              </a:rPr>
              <a:t> 11%.</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b="1" kern="1200" dirty="0">
                <a:solidFill>
                  <a:schemeClr val="tx1"/>
                </a:solidFill>
                <a:effectLst/>
                <a:latin typeface="+mn-lt"/>
                <a:ea typeface="+mn-ea"/>
                <a:cs typeface="+mn-cs"/>
              </a:rPr>
              <a:t>Đánh giá tỉnh tốt, tỉnh tồi:</a:t>
            </a:r>
            <a:endParaRPr lang="en-US" sz="1200" kern="1200" dirty="0">
              <a:solidFill>
                <a:schemeClr val="tx1"/>
              </a:solidFill>
              <a:effectLst/>
              <a:latin typeface="+mn-lt"/>
              <a:ea typeface="+mn-ea"/>
              <a:cs typeface="+mn-cs"/>
            </a:endParaRPr>
          </a:p>
          <a:p>
            <a:pPr lvl="0"/>
            <a:r>
              <a:rPr lang="nl-NL" sz="1200" b="1" kern="1200" dirty="0">
                <a:solidFill>
                  <a:schemeClr val="tx1"/>
                </a:solidFill>
                <a:effectLst/>
                <a:latin typeface="+mn-lt"/>
                <a:ea typeface="+mn-ea"/>
                <a:cs typeface="+mn-cs"/>
              </a:rPr>
              <a:t>Tỉnh tốt: NTN </a:t>
            </a:r>
            <a:r>
              <a:rPr lang="nl-NL" sz="1200" i="1" kern="1200" dirty="0">
                <a:solidFill>
                  <a:schemeClr val="tx1"/>
                </a:solidFill>
                <a:effectLst/>
                <a:latin typeface="+mn-lt"/>
                <a:ea typeface="+mn-ea"/>
                <a:cs typeface="+mn-cs"/>
              </a:rPr>
              <a:t>(6.0/12.0sc/tháng, tốt hơn target 50%), </a:t>
            </a:r>
            <a:r>
              <a:rPr lang="nl-NL" sz="1200" b="1" kern="1200" dirty="0">
                <a:solidFill>
                  <a:schemeClr val="tx1"/>
                </a:solidFill>
                <a:effectLst/>
                <a:latin typeface="+mn-lt"/>
                <a:ea typeface="+mn-ea"/>
                <a:cs typeface="+mn-cs"/>
              </a:rPr>
              <a:t>QNI </a:t>
            </a:r>
            <a:r>
              <a:rPr lang="nl-NL" sz="1200" i="1" kern="1200" dirty="0">
                <a:solidFill>
                  <a:schemeClr val="tx1"/>
                </a:solidFill>
                <a:effectLst/>
                <a:latin typeface="+mn-lt"/>
                <a:ea typeface="+mn-ea"/>
                <a:cs typeface="+mn-cs"/>
              </a:rPr>
              <a:t>(14.0/22.0 sc/tháng, tốt hơn target 37.4%),</a:t>
            </a:r>
            <a:r>
              <a:rPr lang="nl-NL" sz="1200" b="1" kern="1200" dirty="0">
                <a:solidFill>
                  <a:schemeClr val="tx1"/>
                </a:solidFill>
                <a:effectLst/>
                <a:latin typeface="+mn-lt"/>
                <a:ea typeface="+mn-ea"/>
                <a:cs typeface="+mn-cs"/>
              </a:rPr>
              <a:t> ĐNG </a:t>
            </a:r>
            <a:r>
              <a:rPr lang="nl-NL" sz="1200" i="1" kern="1200" dirty="0">
                <a:solidFill>
                  <a:schemeClr val="tx1"/>
                </a:solidFill>
                <a:effectLst/>
                <a:latin typeface="+mn-lt"/>
                <a:ea typeface="+mn-ea"/>
                <a:cs typeface="+mn-cs"/>
              </a:rPr>
              <a:t>(9.0/14.0 sc/tháng, tốt hơn target 33.3%).</a:t>
            </a:r>
            <a:endParaRPr lang="en-US" sz="1200" kern="1200" dirty="0">
              <a:solidFill>
                <a:schemeClr val="tx1"/>
              </a:solidFill>
              <a:effectLst/>
              <a:latin typeface="+mn-lt"/>
              <a:ea typeface="+mn-ea"/>
              <a:cs typeface="+mn-cs"/>
            </a:endParaRPr>
          </a:p>
          <a:p>
            <a:pPr lvl="0"/>
            <a:r>
              <a:rPr lang="nl-NL" sz="1200" b="1" kern="1200" dirty="0">
                <a:solidFill>
                  <a:schemeClr val="tx1"/>
                </a:solidFill>
                <a:effectLst/>
                <a:latin typeface="+mn-lt"/>
                <a:ea typeface="+mn-ea"/>
                <a:cs typeface="+mn-cs"/>
              </a:rPr>
              <a:t>Tỉnh tồi: ĐCN </a:t>
            </a:r>
            <a:r>
              <a:rPr lang="nl-NL" sz="1200" i="1" kern="1200" dirty="0">
                <a:solidFill>
                  <a:schemeClr val="tx1"/>
                </a:solidFill>
                <a:effectLst/>
                <a:latin typeface="+mn-lt"/>
                <a:ea typeface="+mn-ea"/>
                <a:cs typeface="+mn-cs"/>
              </a:rPr>
              <a:t>(32.0/30.0 sự cố, tồi hơn target 7.2%),</a:t>
            </a:r>
            <a:r>
              <a:rPr lang="nl-NL" sz="1200" b="1" kern="1200" dirty="0">
                <a:solidFill>
                  <a:schemeClr val="tx1"/>
                </a:solidFill>
                <a:effectLst/>
                <a:latin typeface="+mn-lt"/>
                <a:ea typeface="+mn-ea"/>
                <a:cs typeface="+mn-cs"/>
              </a:rPr>
              <a:t> ĐLK </a:t>
            </a:r>
            <a:r>
              <a:rPr lang="nl-NL" sz="1200" i="1" kern="1200" dirty="0">
                <a:solidFill>
                  <a:schemeClr val="tx1"/>
                </a:solidFill>
                <a:effectLst/>
                <a:latin typeface="+mn-lt"/>
                <a:ea typeface="+mn-ea"/>
                <a:cs typeface="+mn-cs"/>
              </a:rPr>
              <a:t>(32.0/31.0 sự cố, tồi hơn taregt 5.4%).</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b="1" kern="1200" dirty="0">
                <a:solidFill>
                  <a:schemeClr val="tx1"/>
                </a:solidFill>
                <a:effectLst/>
                <a:latin typeface="+mn-lt"/>
                <a:ea typeface="+mn-ea"/>
                <a:cs typeface="+mn-cs"/>
              </a:rPr>
              <a:t>+ VT ĐCN: </a:t>
            </a:r>
            <a:r>
              <a:rPr lang="nl-NL" sz="1200" kern="1200" dirty="0">
                <a:solidFill>
                  <a:schemeClr val="tx1"/>
                </a:solidFill>
                <a:effectLst/>
                <a:latin typeface="+mn-lt"/>
                <a:ea typeface="+mn-ea"/>
                <a:cs typeface="+mn-cs"/>
              </a:rPr>
              <a:t>Trong 6 tháng đầu năm 2025 VT ĐCN trung bình xảy ra 32.0 sự cố/tháng, tồi hơn target 7.24%, tồi hơn cùng kỳ năm trước 7% (cùng kỳ 30.0sc) và cải thiện hơn so với 6 tháng cuối năm 2024 là 10%. Nguyên nhân sự cố tại VT ĐCN do: </a:t>
            </a:r>
            <a:r>
              <a:rPr lang="nl-NL" sz="1200" b="1" kern="1200" dirty="0">
                <a:solidFill>
                  <a:schemeClr val="tx1"/>
                </a:solidFill>
                <a:effectLst/>
                <a:latin typeface="+mn-lt"/>
                <a:ea typeface="+mn-ea"/>
                <a:cs typeface="+mn-cs"/>
              </a:rPr>
              <a:t>Sóc cắn</a:t>
            </a:r>
            <a:r>
              <a:rPr lang="nl-NL" sz="1200" kern="1200" dirty="0">
                <a:solidFill>
                  <a:schemeClr val="tx1"/>
                </a:solidFill>
                <a:effectLst/>
                <a:latin typeface="+mn-lt"/>
                <a:ea typeface="+mn-ea"/>
                <a:cs typeface="+mn-cs"/>
              </a:rPr>
              <a:t> (53sc, chiếm 27%), </a:t>
            </a:r>
            <a:r>
              <a:rPr lang="nl-NL" sz="1200" b="1" kern="1200" dirty="0">
                <a:solidFill>
                  <a:schemeClr val="tx1"/>
                </a:solidFill>
                <a:effectLst/>
                <a:latin typeface="+mn-lt"/>
                <a:ea typeface="+mn-ea"/>
                <a:cs typeface="+mn-cs"/>
              </a:rPr>
              <a:t>đứt ngâm</a:t>
            </a:r>
            <a:r>
              <a:rPr lang="nl-NL" sz="1200" kern="1200" dirty="0">
                <a:solidFill>
                  <a:schemeClr val="tx1"/>
                </a:solidFill>
                <a:effectLst/>
                <a:latin typeface="+mn-lt"/>
                <a:ea typeface="+mn-ea"/>
                <a:cs typeface="+mn-cs"/>
              </a:rPr>
              <a:t>: (41sc, chiếm 21%), </a:t>
            </a:r>
            <a:r>
              <a:rPr lang="nl-NL" sz="1200" b="1" kern="1200" dirty="0">
                <a:solidFill>
                  <a:schemeClr val="tx1"/>
                </a:solidFill>
                <a:effectLst/>
                <a:latin typeface="+mn-lt"/>
                <a:ea typeface="+mn-ea"/>
                <a:cs typeface="+mn-cs"/>
              </a:rPr>
              <a:t>lỗi PC, ODF</a:t>
            </a:r>
            <a:r>
              <a:rPr lang="nl-NL" sz="1200" kern="1200" dirty="0">
                <a:solidFill>
                  <a:schemeClr val="tx1"/>
                </a:solidFill>
                <a:effectLst/>
                <a:latin typeface="+mn-lt"/>
                <a:ea typeface="+mn-ea"/>
                <a:cs typeface="+mn-cs"/>
              </a:rPr>
              <a:t> (26 sự cố, chiếm 13%), </a:t>
            </a:r>
            <a:r>
              <a:rPr lang="nl-NL" sz="1200" b="1" kern="1200" dirty="0">
                <a:solidFill>
                  <a:schemeClr val="tx1"/>
                </a:solidFill>
                <a:effectLst/>
                <a:latin typeface="+mn-lt"/>
                <a:ea typeface="+mn-ea"/>
                <a:cs typeface="+mn-cs"/>
              </a:rPr>
              <a:t>chập điện cháy cáp </a:t>
            </a:r>
            <a:r>
              <a:rPr lang="nl-NL" sz="1200" kern="1200" dirty="0">
                <a:solidFill>
                  <a:schemeClr val="tx1"/>
                </a:solidFill>
                <a:effectLst/>
                <a:latin typeface="+mn-lt"/>
                <a:ea typeface="+mn-ea"/>
                <a:cs typeface="+mn-cs"/>
              </a:rPr>
              <a:t>(21sc, chiếm 11%).</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 </a:t>
            </a:r>
            <a:r>
              <a:rPr lang="nl-NL" sz="1200" b="1" kern="1200" dirty="0">
                <a:solidFill>
                  <a:schemeClr val="tx1"/>
                </a:solidFill>
                <a:effectLst/>
                <a:latin typeface="+mn-lt"/>
                <a:ea typeface="+mn-ea"/>
                <a:cs typeface="+mn-cs"/>
              </a:rPr>
              <a:t>VT ĐLK: </a:t>
            </a:r>
            <a:r>
              <a:rPr lang="nl-NL" sz="1200" kern="1200" dirty="0">
                <a:solidFill>
                  <a:schemeClr val="tx1"/>
                </a:solidFill>
                <a:effectLst/>
                <a:latin typeface="+mn-lt"/>
                <a:ea typeface="+mn-ea"/>
                <a:cs typeface="+mn-cs"/>
              </a:rPr>
              <a:t>Trong 6 tháng đầu năm 2025 VT ĐLK xảy ra 31 sự cố/tháng, tồi hơn target 5.4%, </a:t>
            </a:r>
            <a:r>
              <a:rPr lang="nl-NL" sz="1200" b="1" kern="1200" dirty="0">
                <a:solidFill>
                  <a:schemeClr val="tx1"/>
                </a:solidFill>
                <a:effectLst/>
                <a:latin typeface="+mn-lt"/>
                <a:ea typeface="+mn-ea"/>
                <a:cs typeface="+mn-cs"/>
              </a:rPr>
              <a:t>cải thiện hơn 14%</a:t>
            </a:r>
            <a:r>
              <a:rPr lang="nl-NL" sz="1200" kern="1200" dirty="0">
                <a:solidFill>
                  <a:schemeClr val="tx1"/>
                </a:solidFill>
                <a:effectLst/>
                <a:latin typeface="+mn-lt"/>
                <a:ea typeface="+mn-ea"/>
                <a:cs typeface="+mn-cs"/>
              </a:rPr>
              <a:t> so với cùng kỳ năm trước, </a:t>
            </a:r>
            <a:r>
              <a:rPr lang="nl-NL" sz="1200" b="1" kern="1200" dirty="0">
                <a:solidFill>
                  <a:schemeClr val="tx1"/>
                </a:solidFill>
                <a:effectLst/>
                <a:latin typeface="+mn-lt"/>
                <a:ea typeface="+mn-ea"/>
                <a:cs typeface="+mn-cs"/>
              </a:rPr>
              <a:t>tồi hơn 4%</a:t>
            </a:r>
            <a:r>
              <a:rPr lang="nl-NL" sz="1200" kern="1200" dirty="0">
                <a:solidFill>
                  <a:schemeClr val="tx1"/>
                </a:solidFill>
                <a:effectLst/>
                <a:latin typeface="+mn-lt"/>
                <a:ea typeface="+mn-ea"/>
                <a:cs typeface="+mn-cs"/>
              </a:rPr>
              <a:t> so với trung bình 6 tháng cuối năm 2025. Nguyên nhân sự cố tại VT ĐLK do: </a:t>
            </a:r>
            <a:r>
              <a:rPr lang="nl-NL" sz="1200" b="1" kern="1200" dirty="0">
                <a:solidFill>
                  <a:schemeClr val="tx1"/>
                </a:solidFill>
                <a:effectLst/>
                <a:latin typeface="+mn-lt"/>
                <a:ea typeface="+mn-ea"/>
                <a:cs typeface="+mn-cs"/>
              </a:rPr>
              <a:t>Chập điện cháy cáp</a:t>
            </a:r>
            <a:r>
              <a:rPr lang="nl-NL" sz="1200" kern="1200" dirty="0">
                <a:solidFill>
                  <a:schemeClr val="tx1"/>
                </a:solidFill>
                <a:effectLst/>
                <a:latin typeface="+mn-lt"/>
                <a:ea typeface="+mn-ea"/>
                <a:cs typeface="+mn-cs"/>
              </a:rPr>
              <a:t>: (72sc, chiếm 37%), </a:t>
            </a:r>
            <a:r>
              <a:rPr lang="nl-NL" sz="1200" b="1" kern="1200" dirty="0">
                <a:solidFill>
                  <a:schemeClr val="tx1"/>
                </a:solidFill>
                <a:effectLst/>
                <a:latin typeface="+mn-lt"/>
                <a:ea typeface="+mn-ea"/>
                <a:cs typeface="+mn-cs"/>
              </a:rPr>
              <a:t>Sóc cắn</a:t>
            </a:r>
            <a:r>
              <a:rPr lang="nl-NL" sz="1200" kern="1200" dirty="0">
                <a:solidFill>
                  <a:schemeClr val="tx1"/>
                </a:solidFill>
                <a:effectLst/>
                <a:latin typeface="+mn-lt"/>
                <a:ea typeface="+mn-ea"/>
                <a:cs typeface="+mn-cs"/>
              </a:rPr>
              <a:t> (54sc, chiếm 28%), </a:t>
            </a:r>
            <a:r>
              <a:rPr lang="nl-NL" sz="1200" b="1" kern="1200" dirty="0">
                <a:solidFill>
                  <a:schemeClr val="tx1"/>
                </a:solidFill>
                <a:effectLst/>
                <a:latin typeface="+mn-lt"/>
                <a:ea typeface="+mn-ea"/>
                <a:cs typeface="+mn-cs"/>
              </a:rPr>
              <a:t>lỗi PC, ODF</a:t>
            </a:r>
            <a:r>
              <a:rPr lang="nl-NL" sz="1200" kern="1200" dirty="0">
                <a:solidFill>
                  <a:schemeClr val="tx1"/>
                </a:solidFill>
                <a:effectLst/>
                <a:latin typeface="+mn-lt"/>
                <a:ea typeface="+mn-ea"/>
                <a:cs typeface="+mn-cs"/>
              </a:rPr>
              <a:t> (34sc, chiếm 18%).</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endParaRPr lang="en-US"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F655460-E34F-4034-B0ED-7A243E339A6A}"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4218221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de-DE" sz="1200" b="1" u="sng" kern="1200" dirty="0">
                <a:solidFill>
                  <a:schemeClr val="tx1"/>
                </a:solidFill>
                <a:effectLst/>
                <a:latin typeface="+mn-lt"/>
                <a:ea typeface="+mn-ea"/>
                <a:cs typeface="+mn-cs"/>
              </a:rPr>
              <a:t>Dịch vụ Internet:</a:t>
            </a:r>
            <a:r>
              <a:rPr lang="de-DE" sz="1200" b="1" kern="1200" dirty="0">
                <a:solidFill>
                  <a:schemeClr val="tx1"/>
                </a:solidFill>
                <a:effectLst/>
                <a:latin typeface="+mn-lt"/>
                <a:ea typeface="+mn-ea"/>
                <a:cs typeface="+mn-cs"/>
              </a:rPr>
              <a:t> </a:t>
            </a:r>
            <a:r>
              <a:rPr lang="nl-NL" sz="1200" b="1" kern="1200" dirty="0">
                <a:solidFill>
                  <a:schemeClr val="tx1"/>
                </a:solidFill>
                <a:effectLst/>
                <a:latin typeface="+mn-lt"/>
                <a:ea typeface="+mn-ea"/>
                <a:cs typeface="+mn-cs"/>
              </a:rPr>
              <a:t>40.92 Ksub*min, tốt hơn </a:t>
            </a:r>
            <a:r>
              <a:rPr lang="nl-NL" sz="1200" kern="1200" dirty="0">
                <a:solidFill>
                  <a:schemeClr val="tx1"/>
                </a:solidFill>
                <a:effectLst/>
                <a:latin typeface="+mn-lt"/>
                <a:ea typeface="+mn-ea"/>
                <a:cs typeface="+mn-cs"/>
              </a:rPr>
              <a:t>target 39.6% (67.76 Ksub*min); </a:t>
            </a:r>
            <a:r>
              <a:rPr lang="nl-NL" sz="1200" b="1" kern="1200" dirty="0">
                <a:solidFill>
                  <a:schemeClr val="tx1"/>
                </a:solidFill>
                <a:effectLst/>
                <a:latin typeface="+mn-lt"/>
                <a:ea typeface="+mn-ea"/>
                <a:cs typeface="+mn-cs"/>
              </a:rPr>
              <a:t>cải thiện hơn 12.95% so với</a:t>
            </a:r>
            <a:r>
              <a:rPr lang="nl-NL" sz="1200" kern="1200" dirty="0">
                <a:solidFill>
                  <a:schemeClr val="tx1"/>
                </a:solidFill>
                <a:effectLst/>
                <a:latin typeface="+mn-lt"/>
                <a:ea typeface="+mn-ea"/>
                <a:cs typeface="+mn-cs"/>
              </a:rPr>
              <a:t> cùng kỳ năm 2024 (cùng kỳ năm 2024: 47.01 Ksub), cải thiện 0.41% so với trung bình 6 tháng cuối năm 2024. </a:t>
            </a:r>
            <a:r>
              <a:rPr lang="nl-NL" sz="1200" i="1" kern="1200" dirty="0">
                <a:solidFill>
                  <a:schemeClr val="tx1"/>
                </a:solidFill>
                <a:effectLst/>
                <a:latin typeface="+mn-lt"/>
                <a:ea typeface="+mn-ea"/>
                <a:cs typeface="+mn-cs"/>
              </a:rPr>
              <a:t>Nguyên nhân gây Ksub*min dịch vụ internet trong 6 tháng là do: </a:t>
            </a:r>
            <a:r>
              <a:rPr lang="nl-NL" sz="1200" b="1" i="1" kern="1200" dirty="0">
                <a:solidFill>
                  <a:schemeClr val="tx1"/>
                </a:solidFill>
                <a:effectLst/>
                <a:latin typeface="+mn-lt"/>
                <a:ea typeface="+mn-ea"/>
                <a:cs typeface="+mn-cs"/>
              </a:rPr>
              <a:t>Chập điện cháy cáp</a:t>
            </a:r>
            <a:r>
              <a:rPr lang="nl-NL" sz="1200" i="1" kern="1200" dirty="0">
                <a:solidFill>
                  <a:schemeClr val="tx1"/>
                </a:solidFill>
                <a:effectLst/>
                <a:latin typeface="+mn-lt"/>
                <a:ea typeface="+mn-ea"/>
                <a:cs typeface="+mn-cs"/>
              </a:rPr>
              <a:t>: 56%, </a:t>
            </a:r>
            <a:r>
              <a:rPr lang="nl-NL" sz="1200" b="1" i="1" kern="1200" dirty="0">
                <a:solidFill>
                  <a:schemeClr val="tx1"/>
                </a:solidFill>
                <a:effectLst/>
                <a:latin typeface="+mn-lt"/>
                <a:ea typeface="+mn-ea"/>
                <a:cs typeface="+mn-cs"/>
              </a:rPr>
              <a:t>Xe kéo đứt cáp</a:t>
            </a:r>
            <a:r>
              <a:rPr lang="nl-NL" sz="1200" i="1" kern="1200" dirty="0">
                <a:solidFill>
                  <a:schemeClr val="tx1"/>
                </a:solidFill>
                <a:effectLst/>
                <a:latin typeface="+mn-lt"/>
                <a:ea typeface="+mn-ea"/>
                <a:cs typeface="+mn-cs"/>
              </a:rPr>
              <a:t>: 11%, </a:t>
            </a:r>
            <a:r>
              <a:rPr lang="nl-NL" sz="1200" b="1" i="1" kern="1200" dirty="0">
                <a:solidFill>
                  <a:schemeClr val="tx1"/>
                </a:solidFill>
                <a:effectLst/>
                <a:latin typeface="+mn-lt"/>
                <a:ea typeface="+mn-ea"/>
                <a:cs typeface="+mn-cs"/>
              </a:rPr>
              <a:t>dân, đối tác tác động</a:t>
            </a:r>
            <a:r>
              <a:rPr lang="nl-NL" sz="1200" i="1" kern="1200" dirty="0">
                <a:solidFill>
                  <a:schemeClr val="tx1"/>
                </a:solidFill>
                <a:effectLst/>
                <a:latin typeface="+mn-lt"/>
                <a:ea typeface="+mn-ea"/>
                <a:cs typeface="+mn-cs"/>
              </a:rPr>
              <a:t>: 6%, </a:t>
            </a:r>
            <a:r>
              <a:rPr lang="nl-NL" sz="1200" b="1" i="1" kern="1200" dirty="0">
                <a:solidFill>
                  <a:schemeClr val="tx1"/>
                </a:solidFill>
                <a:effectLst/>
                <a:latin typeface="+mn-lt"/>
                <a:ea typeface="+mn-ea"/>
                <a:cs typeface="+mn-cs"/>
              </a:rPr>
              <a:t>mất điện</a:t>
            </a:r>
            <a:r>
              <a:rPr lang="nl-NL" sz="1200" i="1" kern="1200" dirty="0">
                <a:solidFill>
                  <a:schemeClr val="tx1"/>
                </a:solidFill>
                <a:effectLst/>
                <a:latin typeface="+mn-lt"/>
                <a:ea typeface="+mn-ea"/>
                <a:cs typeface="+mn-cs"/>
              </a:rPr>
              <a:t>: 5%.</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u="sng" kern="1200" dirty="0">
                <a:solidFill>
                  <a:schemeClr val="tx1"/>
                </a:solidFill>
                <a:effectLst/>
                <a:latin typeface="+mn-lt"/>
                <a:ea typeface="+mn-ea"/>
                <a:cs typeface="+mn-cs"/>
              </a:rPr>
              <a:t>Truyền hình:</a:t>
            </a:r>
            <a:r>
              <a:rPr lang="de-DE" sz="1200" b="1" kern="1200" dirty="0">
                <a:solidFill>
                  <a:schemeClr val="tx1"/>
                </a:solidFill>
                <a:effectLst/>
                <a:latin typeface="+mn-lt"/>
                <a:ea typeface="+mn-ea"/>
                <a:cs typeface="+mn-cs"/>
              </a:rPr>
              <a:t> 51.54 Ksub*min, tốt hơn </a:t>
            </a:r>
            <a:r>
              <a:rPr lang="de-DE" sz="1200" kern="1200" dirty="0">
                <a:solidFill>
                  <a:schemeClr val="tx1"/>
                </a:solidFill>
                <a:effectLst/>
                <a:latin typeface="+mn-lt"/>
                <a:ea typeface="+mn-ea"/>
                <a:cs typeface="+mn-cs"/>
              </a:rPr>
              <a:t>target 24% (67.9 Ksub*min);</a:t>
            </a:r>
            <a:r>
              <a:rPr lang="de-DE" sz="1200" b="1" kern="1200" dirty="0">
                <a:solidFill>
                  <a:schemeClr val="tx1"/>
                </a:solidFill>
                <a:effectLst/>
                <a:latin typeface="+mn-lt"/>
                <a:ea typeface="+mn-ea"/>
                <a:cs typeface="+mn-cs"/>
              </a:rPr>
              <a:t> cải thiện hơn 12.42% so với</a:t>
            </a:r>
            <a:r>
              <a:rPr lang="de-DE" sz="1200" kern="1200" dirty="0">
                <a:solidFill>
                  <a:schemeClr val="tx1"/>
                </a:solidFill>
                <a:effectLst/>
                <a:latin typeface="+mn-lt"/>
                <a:ea typeface="+mn-ea"/>
                <a:cs typeface="+mn-cs"/>
              </a:rPr>
              <a:t> cùng kỳ năm 2024 (cùng kỳ năm 2024: 58.85 Ksub), </a:t>
            </a:r>
            <a:r>
              <a:rPr lang="de-DE" sz="1200" b="1" kern="1200" dirty="0">
                <a:solidFill>
                  <a:schemeClr val="tx1"/>
                </a:solidFill>
                <a:effectLst/>
                <a:latin typeface="+mn-lt"/>
                <a:ea typeface="+mn-ea"/>
                <a:cs typeface="+mn-cs"/>
              </a:rPr>
              <a:t>cải thiện hơn</a:t>
            </a:r>
            <a:r>
              <a:rPr lang="de-DE" sz="1200" kern="1200" dirty="0">
                <a:solidFill>
                  <a:schemeClr val="tx1"/>
                </a:solidFill>
                <a:effectLst/>
                <a:latin typeface="+mn-lt"/>
                <a:ea typeface="+mn-ea"/>
                <a:cs typeface="+mn-cs"/>
              </a:rPr>
              <a:t> hơn so với trung bình 6 tháng cuối năm 2024 là 1.26% (6 tháng cuối năm 2024: 52.2 Ksub). Nguyên nhân gây Ksub*min truyền hình trong 6 tháng là do: </a:t>
            </a:r>
            <a:r>
              <a:rPr lang="de-DE" sz="1200" b="1" kern="1200" dirty="0">
                <a:solidFill>
                  <a:schemeClr val="tx1"/>
                </a:solidFill>
                <a:effectLst/>
                <a:latin typeface="+mn-lt"/>
                <a:ea typeface="+mn-ea"/>
                <a:cs typeface="+mn-cs"/>
              </a:rPr>
              <a:t>Chập điện cháy cáp</a:t>
            </a:r>
            <a:r>
              <a:rPr lang="de-DE" sz="1200" kern="1200" dirty="0">
                <a:solidFill>
                  <a:schemeClr val="tx1"/>
                </a:solidFill>
                <a:effectLst/>
                <a:latin typeface="+mn-lt"/>
                <a:ea typeface="+mn-ea"/>
                <a:cs typeface="+mn-cs"/>
              </a:rPr>
              <a:t>: 54%, </a:t>
            </a:r>
            <a:r>
              <a:rPr lang="de-DE" sz="1200" b="1" kern="1200" dirty="0">
                <a:solidFill>
                  <a:schemeClr val="tx1"/>
                </a:solidFill>
                <a:effectLst/>
                <a:latin typeface="+mn-lt"/>
                <a:ea typeface="+mn-ea"/>
                <a:cs typeface="+mn-cs"/>
              </a:rPr>
              <a:t>xe kéo đứt cáp:</a:t>
            </a:r>
            <a:r>
              <a:rPr lang="de-DE" sz="1200" kern="1200" dirty="0">
                <a:solidFill>
                  <a:schemeClr val="tx1"/>
                </a:solidFill>
                <a:effectLst/>
                <a:latin typeface="+mn-lt"/>
                <a:ea typeface="+mn-ea"/>
                <a:cs typeface="+mn-cs"/>
              </a:rPr>
              <a:t> 10%, </a:t>
            </a:r>
            <a:r>
              <a:rPr lang="de-DE" sz="1200" b="1" kern="1200" dirty="0">
                <a:solidFill>
                  <a:schemeClr val="tx1"/>
                </a:solidFill>
                <a:effectLst/>
                <a:latin typeface="+mn-lt"/>
                <a:ea typeface="+mn-ea"/>
                <a:cs typeface="+mn-cs"/>
              </a:rPr>
              <a:t>mất điện</a:t>
            </a:r>
            <a:r>
              <a:rPr lang="de-DE" sz="1200" kern="1200" dirty="0">
                <a:solidFill>
                  <a:schemeClr val="tx1"/>
                </a:solidFill>
                <a:effectLst/>
                <a:latin typeface="+mn-lt"/>
                <a:ea typeface="+mn-ea"/>
                <a:cs typeface="+mn-cs"/>
              </a:rPr>
              <a:t>: 7%, </a:t>
            </a:r>
            <a:r>
              <a:rPr lang="de-DE" sz="1200" b="1" kern="1200" dirty="0">
                <a:solidFill>
                  <a:schemeClr val="tx1"/>
                </a:solidFill>
                <a:effectLst/>
                <a:latin typeface="+mn-lt"/>
                <a:ea typeface="+mn-ea"/>
                <a:cs typeface="+mn-cs"/>
              </a:rPr>
              <a:t>sóc cắn</a:t>
            </a:r>
            <a:r>
              <a:rPr lang="de-DE" sz="1200" kern="1200" dirty="0">
                <a:solidFill>
                  <a:schemeClr val="tx1"/>
                </a:solidFill>
                <a:effectLst/>
                <a:latin typeface="+mn-lt"/>
                <a:ea typeface="+mn-ea"/>
                <a:cs typeface="+mn-cs"/>
              </a:rPr>
              <a:t>: 6% và </a:t>
            </a:r>
            <a:r>
              <a:rPr lang="de-DE" sz="1200" b="1" kern="1200" dirty="0">
                <a:solidFill>
                  <a:schemeClr val="tx1"/>
                </a:solidFill>
                <a:effectLst/>
                <a:latin typeface="+mn-lt"/>
                <a:ea typeface="+mn-ea"/>
                <a:cs typeface="+mn-cs"/>
              </a:rPr>
              <a:t>đứt cáp TD</a:t>
            </a:r>
            <a:r>
              <a:rPr lang="de-DE" sz="1200" kern="1200" dirty="0">
                <a:solidFill>
                  <a:schemeClr val="tx1"/>
                </a:solidFill>
                <a:effectLst/>
                <a:latin typeface="+mn-lt"/>
                <a:ea typeface="+mn-ea"/>
                <a:cs typeface="+mn-cs"/>
              </a:rPr>
              <a:t>: 6%.</a:t>
            </a:r>
            <a:endParaRPr lang="en-US" sz="1200" kern="1200" dirty="0">
              <a:solidFill>
                <a:schemeClr val="tx1"/>
              </a:solidFill>
              <a:effectLst/>
              <a:latin typeface="+mn-lt"/>
              <a:ea typeface="+mn-ea"/>
              <a:cs typeface="+mn-cs"/>
            </a:endParaRPr>
          </a:p>
          <a:p>
            <a:endParaRPr lang="en-US"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F655460-E34F-4034-B0ED-7A243E339A6A}"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759132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de-DE" sz="1200" b="1" kern="1200" dirty="0">
                <a:solidFill>
                  <a:schemeClr val="tx1"/>
                </a:solidFill>
                <a:effectLst/>
                <a:latin typeface="+mn-lt"/>
                <a:ea typeface="+mn-ea"/>
                <a:cs typeface="+mn-cs"/>
              </a:rPr>
              <a:t>Củng cố, bảo dưỡng lớn tại các trạm Trường Sa và các trạm biển đảo.</a:t>
            </a:r>
            <a:endParaRPr lang="en-US" sz="1200" kern="1200" dirty="0">
              <a:solidFill>
                <a:schemeClr val="tx1"/>
              </a:solidFill>
              <a:effectLst/>
              <a:latin typeface="+mn-lt"/>
              <a:ea typeface="+mn-ea"/>
              <a:cs typeface="+mn-cs"/>
            </a:endParaRPr>
          </a:p>
          <a:p>
            <a:pPr lvl="1"/>
            <a:r>
              <a:rPr lang="de-DE" sz="1200" b="1" kern="1200" dirty="0">
                <a:solidFill>
                  <a:schemeClr val="tx1"/>
                </a:solidFill>
                <a:effectLst/>
                <a:latin typeface="+mn-lt"/>
                <a:ea typeface="+mn-ea"/>
                <a:cs typeface="+mn-cs"/>
              </a:rPr>
              <a:t>Kế hoạch củng cố, bảo dưỡng lớn tại các trạm Trường Sa</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6 </a:t>
            </a:r>
            <a:r>
              <a:rPr lang="en-US" sz="1200" kern="1200" dirty="0" err="1">
                <a:solidFill>
                  <a:schemeClr val="tx1"/>
                </a:solidFill>
                <a:effectLst/>
                <a:latin typeface="+mn-lt"/>
                <a:ea typeface="+mn-ea"/>
                <a:cs typeface="+mn-cs"/>
              </a:rPr>
              <a:t>tháng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2025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xong</a:t>
            </a:r>
            <a:r>
              <a:rPr lang="en-US" sz="1200" kern="1200" dirty="0">
                <a:solidFill>
                  <a:schemeClr val="tx1"/>
                </a:solidFill>
                <a:effectLst/>
                <a:latin typeface="+mn-lt"/>
                <a:ea typeface="+mn-ea"/>
                <a:cs typeface="+mn-cs"/>
              </a:rPr>
              <a:t> KH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Sa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2025. </a:t>
            </a:r>
          </a:p>
          <a:p>
            <a:pPr lvl="0"/>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VTTB,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sẵn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tháng</a:t>
            </a:r>
            <a:r>
              <a:rPr lang="en-US" sz="1200" kern="1200" dirty="0">
                <a:solidFill>
                  <a:schemeClr val="tx1"/>
                </a:solidFill>
                <a:effectLst/>
                <a:latin typeface="+mn-lt"/>
                <a:ea typeface="+mn-ea"/>
                <a:cs typeface="+mn-cs"/>
              </a:rPr>
              <a:t> 5/2025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Sa.</a:t>
            </a:r>
          </a:p>
          <a:p>
            <a:pPr lvl="0"/>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tháng</a:t>
            </a:r>
            <a:r>
              <a:rPr lang="en-US" sz="1200" kern="1200" dirty="0">
                <a:solidFill>
                  <a:schemeClr val="tx1"/>
                </a:solidFill>
                <a:effectLst/>
                <a:latin typeface="+mn-lt"/>
                <a:ea typeface="+mn-ea"/>
                <a:cs typeface="+mn-cs"/>
              </a:rPr>
              <a:t> 6/2025 </a:t>
            </a:r>
            <a:r>
              <a:rPr lang="en-US" sz="1200" kern="1200" dirty="0" err="1">
                <a:solidFill>
                  <a:schemeClr val="tx1"/>
                </a:solidFill>
                <a:effectLst/>
                <a:latin typeface="+mn-lt"/>
                <a:ea typeface="+mn-ea"/>
                <a:cs typeface="+mn-cs"/>
              </a:rPr>
              <a:t>đoàn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6/21 </a:t>
            </a:r>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hoạch</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3 </a:t>
            </a:r>
            <a:r>
              <a:rPr lang="en-US" sz="1200" kern="1200" dirty="0" err="1">
                <a:solidFill>
                  <a:schemeClr val="tx1"/>
                </a:solidFill>
                <a:effectLst/>
                <a:latin typeface="+mn-lt"/>
                <a:ea typeface="+mn-ea"/>
                <a:cs typeface="+mn-cs"/>
              </a:rPr>
              <a:t>đoàn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dưỡng</a:t>
            </a:r>
            <a:r>
              <a:rPr lang="en-US" sz="1200" kern="1200" dirty="0">
                <a:solidFill>
                  <a:schemeClr val="tx1"/>
                </a:solidFill>
                <a:effectLst/>
                <a:latin typeface="+mn-lt"/>
                <a:ea typeface="+mn-ea"/>
                <a:cs typeface="+mn-cs"/>
              </a:rPr>
              <a:t> 3 </a:t>
            </a:r>
            <a:r>
              <a:rPr lang="en-US" sz="1200" kern="1200" dirty="0" err="1">
                <a:solidFill>
                  <a:schemeClr val="tx1"/>
                </a:solidFill>
                <a:effectLst/>
                <a:latin typeface="+mn-lt"/>
                <a:ea typeface="+mn-ea"/>
                <a:cs typeface="+mn-cs"/>
              </a:rPr>
              <a:t>cột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đứng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3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Sa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Sa </a:t>
            </a:r>
            <a:r>
              <a:rPr lang="en-US" sz="1200" kern="1200" dirty="0" err="1">
                <a:solidFill>
                  <a:schemeClr val="tx1"/>
                </a:solidFill>
                <a:effectLst/>
                <a:latin typeface="+mn-lt"/>
                <a:ea typeface="+mn-ea"/>
                <a:cs typeface="+mn-cs"/>
              </a:rPr>
              <a:t>Đông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Phan </a:t>
            </a:r>
            <a:r>
              <a:rPr lang="en-US" sz="1200" kern="1200" dirty="0" err="1">
                <a:solidFill>
                  <a:schemeClr val="tx1"/>
                </a:solidFill>
                <a:effectLst/>
                <a:latin typeface="+mn-lt"/>
                <a:ea typeface="+mn-ea"/>
                <a:cs typeface="+mn-cs"/>
              </a:rPr>
              <a:t>Vinh</a:t>
            </a:r>
            <a:r>
              <a:rPr lang="en-US" sz="1200" kern="1200" dirty="0">
                <a:solidFill>
                  <a:schemeClr val="tx1"/>
                </a:solidFill>
                <a:effectLst/>
                <a:latin typeface="+mn-lt"/>
                <a:ea typeface="+mn-ea"/>
                <a:cs typeface="+mn-cs"/>
              </a:rPr>
              <a:t>). </a:t>
            </a:r>
          </a:p>
          <a:p>
            <a:pPr lvl="1"/>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Kế</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hoạch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củng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cố</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bảo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dưỡng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các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trạm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biển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đảo</a:t>
            </a:r>
            <a:r>
              <a:rPr lang="en-US"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6 </a:t>
            </a:r>
            <a:r>
              <a:rPr lang="en-US" sz="1200" kern="1200" dirty="0" err="1">
                <a:solidFill>
                  <a:schemeClr val="tx1"/>
                </a:solidFill>
                <a:effectLst/>
                <a:latin typeface="+mn-lt"/>
                <a:ea typeface="+mn-ea"/>
                <a:cs typeface="+mn-cs"/>
              </a:rPr>
              <a:t>tháng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2025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6219/KH-KTKV2thực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07/12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05/12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a:t>
            </a:r>
          </a:p>
          <a:p>
            <a:pPr lvl="0"/>
            <a:r>
              <a:rPr lang="en-US" sz="1200" b="1" kern="1200" dirty="0" err="1">
                <a:solidFill>
                  <a:schemeClr val="tx1"/>
                </a:solidFill>
                <a:effectLst/>
                <a:latin typeface="+mn-lt"/>
                <a:ea typeface="+mn-ea"/>
                <a:cs typeface="+mn-cs"/>
              </a:rPr>
              <a:t>Có</a:t>
            </a:r>
            <a:r>
              <a:rPr lang="en-US" sz="1200" b="1" kern="1200" dirty="0">
                <a:solidFill>
                  <a:schemeClr val="tx1"/>
                </a:solidFill>
                <a:effectLst/>
                <a:latin typeface="+mn-lt"/>
                <a:ea typeface="+mn-ea"/>
                <a:cs typeface="+mn-cs"/>
              </a:rPr>
              <a:t> 03 </a:t>
            </a:r>
            <a:r>
              <a:rPr lang="en-US" sz="1200" b="1" kern="1200" dirty="0" err="1">
                <a:solidFill>
                  <a:schemeClr val="tx1"/>
                </a:solidFill>
                <a:effectLst/>
                <a:latin typeface="+mn-lt"/>
                <a:ea typeface="+mn-ea"/>
                <a:cs typeface="+mn-cs"/>
              </a:rPr>
              <a:t>đầu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việc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có</a:t>
            </a:r>
            <a:r>
              <a:rPr lang="en-US" sz="1200" b="1" kern="1200" dirty="0">
                <a:solidFill>
                  <a:schemeClr val="tx1"/>
                </a:solidFill>
                <a:effectLst/>
                <a:latin typeface="+mn-lt"/>
                <a:ea typeface="+mn-ea"/>
                <a:cs typeface="+mn-cs"/>
              </a:rPr>
              <a:t> deadline 30/6/2025, </a:t>
            </a:r>
            <a:r>
              <a:rPr lang="en-US" sz="1200" b="1" kern="1200" dirty="0" err="1">
                <a:solidFill>
                  <a:schemeClr val="tx1"/>
                </a:solidFill>
                <a:effectLst/>
                <a:latin typeface="+mn-lt"/>
                <a:ea typeface="+mn-ea"/>
                <a:cs typeface="+mn-cs"/>
              </a:rPr>
              <a:t>cụ</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thể</a:t>
            </a:r>
            <a:r>
              <a:rPr lang="en-US"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Khắc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OS (157 WO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22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Tại</a:t>
            </a:r>
            <a:r>
              <a:rPr lang="en-US" sz="1200" b="1" kern="1200" dirty="0">
                <a:solidFill>
                  <a:schemeClr val="tx1"/>
                </a:solidFill>
                <a:effectLst/>
                <a:latin typeface="+mn-lt"/>
                <a:ea typeface="+mn-ea"/>
                <a:cs typeface="+mn-cs"/>
              </a:rPr>
              <a:t> QNI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cố</a:t>
            </a:r>
            <a:r>
              <a:rPr lang="en-US" sz="1200" kern="1200" dirty="0">
                <a:solidFill>
                  <a:schemeClr val="tx1"/>
                </a:solidFill>
                <a:effectLst/>
                <a:latin typeface="+mn-lt"/>
                <a:ea typeface="+mn-ea"/>
                <a:cs typeface="+mn-cs"/>
              </a:rPr>
              <a:t> 03/06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đạt</a:t>
            </a:r>
            <a:r>
              <a:rPr lang="en-US" sz="1200" kern="1200" dirty="0">
                <a:solidFill>
                  <a:schemeClr val="tx1"/>
                </a:solidFill>
                <a:effectLst/>
                <a:latin typeface="+mn-lt"/>
                <a:ea typeface="+mn-ea"/>
                <a:cs typeface="+mn-cs"/>
              </a:rPr>
              <a:t> 50%, </a:t>
            </a:r>
            <a:r>
              <a:rPr lang="en-US" sz="1200" kern="1200" dirty="0" err="1">
                <a:solidFill>
                  <a:schemeClr val="tx1"/>
                </a:solidFill>
                <a:effectLst/>
                <a:latin typeface="+mn-lt"/>
                <a:ea typeface="+mn-ea"/>
                <a:cs typeface="+mn-cs"/>
              </a:rPr>
              <a:t>tồn</a:t>
            </a:r>
            <a:r>
              <a:rPr lang="en-US" sz="1200" kern="1200" dirty="0">
                <a:solidFill>
                  <a:schemeClr val="tx1"/>
                </a:solidFill>
                <a:effectLst/>
                <a:latin typeface="+mn-lt"/>
                <a:ea typeface="+mn-ea"/>
                <a:cs typeface="+mn-cs"/>
              </a:rPr>
              <a:t>  03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VTK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03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89% </a:t>
            </a:r>
            <a:r>
              <a:rPr lang="en-US" sz="1200" kern="1200" dirty="0" err="1">
                <a:solidFill>
                  <a:schemeClr val="tx1"/>
                </a:solidFill>
                <a:effectLst/>
                <a:latin typeface="+mn-lt"/>
                <a:ea typeface="+mn-ea"/>
                <a:cs typeface="+mn-cs"/>
              </a:rPr>
              <a:t>khối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20/7/2025 .</a:t>
            </a:r>
          </a:p>
          <a:p>
            <a:r>
              <a:rPr lang="en-US" sz="120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Tại</a:t>
            </a:r>
            <a:r>
              <a:rPr lang="en-US" sz="1200" b="1" kern="1200" dirty="0">
                <a:solidFill>
                  <a:schemeClr val="tx1"/>
                </a:solidFill>
                <a:effectLst/>
                <a:latin typeface="+mn-lt"/>
                <a:ea typeface="+mn-ea"/>
                <a:cs typeface="+mn-cs"/>
              </a:rPr>
              <a:t> QNM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cố</a:t>
            </a:r>
            <a:r>
              <a:rPr lang="en-US" sz="1200" kern="1200" dirty="0">
                <a:solidFill>
                  <a:schemeClr val="tx1"/>
                </a:solidFill>
                <a:effectLst/>
                <a:latin typeface="+mn-lt"/>
                <a:ea typeface="+mn-ea"/>
                <a:cs typeface="+mn-cs"/>
              </a:rPr>
              <a:t> 04/04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đạt</a:t>
            </a:r>
            <a:r>
              <a:rPr lang="en-US" sz="1200" kern="1200" dirty="0">
                <a:solidFill>
                  <a:schemeClr val="tx1"/>
                </a:solidFill>
                <a:effectLst/>
                <a:latin typeface="+mn-lt"/>
                <a:ea typeface="+mn-ea"/>
                <a:cs typeface="+mn-cs"/>
              </a:rPr>
              <a:t> 100%.</a:t>
            </a: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Tại</a:t>
            </a:r>
            <a:r>
              <a:rPr lang="en-US" sz="1200" b="1" kern="1200" dirty="0">
                <a:solidFill>
                  <a:schemeClr val="tx1"/>
                </a:solidFill>
                <a:effectLst/>
                <a:latin typeface="+mn-lt"/>
                <a:ea typeface="+mn-ea"/>
                <a:cs typeface="+mn-cs"/>
              </a:rPr>
              <a:t> KHA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KTH, VTK2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cố</a:t>
            </a:r>
            <a:r>
              <a:rPr lang="en-US" sz="1200" kern="1200" dirty="0">
                <a:solidFill>
                  <a:schemeClr val="tx1"/>
                </a:solidFill>
                <a:effectLst/>
                <a:latin typeface="+mn-lt"/>
                <a:ea typeface="+mn-ea"/>
                <a:cs typeface="+mn-cs"/>
              </a:rPr>
              <a:t> 03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Viettel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tỉnh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CNCT </a:t>
            </a:r>
            <a:r>
              <a:rPr lang="en-US" sz="1200" kern="1200" dirty="0" err="1">
                <a:solidFill>
                  <a:schemeClr val="tx1"/>
                </a:solidFill>
                <a:effectLst/>
                <a:latin typeface="+mn-lt"/>
                <a:ea typeface="+mn-ea"/>
                <a:cs typeface="+mn-cs"/>
              </a:rPr>
              <a:t>Khánh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Hòa</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Tại</a:t>
            </a:r>
            <a:r>
              <a:rPr lang="en-US" sz="1200" b="1" kern="1200" dirty="0">
                <a:solidFill>
                  <a:schemeClr val="tx1"/>
                </a:solidFill>
                <a:effectLst/>
                <a:latin typeface="+mn-lt"/>
                <a:ea typeface="+mn-ea"/>
                <a:cs typeface="+mn-cs"/>
              </a:rPr>
              <a:t> BTN: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08/05/2025 VTK2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 5 </a:t>
            </a:r>
            <a:r>
              <a:rPr lang="en-US" sz="1200" kern="1200" dirty="0" err="1">
                <a:solidFill>
                  <a:schemeClr val="tx1"/>
                </a:solidFill>
                <a:effectLst/>
                <a:latin typeface="+mn-lt"/>
                <a:ea typeface="+mn-ea"/>
                <a:cs typeface="+mn-cs"/>
              </a:rPr>
              <a:t>tỷ</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Viettel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tỉnh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TTr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BTN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bóc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nguồn</a:t>
            </a:r>
            <a:r>
              <a:rPr lang="en-US" sz="1200" kern="1200" dirty="0">
                <a:solidFill>
                  <a:schemeClr val="tx1"/>
                </a:solidFill>
                <a:effectLst/>
                <a:latin typeface="+mn-lt"/>
                <a:ea typeface="+mn-ea"/>
                <a:cs typeface="+mn-cs"/>
              </a:rPr>
              <a:t> ĐT, CP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TTVHKTTC, </a:t>
            </a:r>
            <a:r>
              <a:rPr lang="en-US" sz="1200" kern="1200" dirty="0" err="1">
                <a:solidFill>
                  <a:schemeClr val="tx1"/>
                </a:solidFill>
                <a:effectLst/>
                <a:latin typeface="+mn-lt"/>
                <a:ea typeface="+mn-ea"/>
                <a:cs typeface="+mn-cs"/>
              </a:rPr>
              <a:t>dự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06/6/2025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chuyển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TTVHKTTC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Củng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cố</a:t>
            </a:r>
            <a:r>
              <a:rPr lang="en-US" sz="1200" kern="1200" dirty="0">
                <a:solidFill>
                  <a:schemeClr val="tx1"/>
                </a:solidFill>
                <a:effectLst/>
                <a:latin typeface="+mn-lt"/>
                <a:ea typeface="+mn-ea"/>
                <a:cs typeface="+mn-cs"/>
              </a:rPr>
              <a:t> 06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truyền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01/06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01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QNM </a:t>
            </a:r>
            <a:r>
              <a:rPr lang="en-US" sz="1200" kern="1200" dirty="0" err="1">
                <a:solidFill>
                  <a:schemeClr val="tx1"/>
                </a:solidFill>
                <a:effectLst/>
                <a:latin typeface="+mn-lt"/>
                <a:ea typeface="+mn-ea"/>
                <a:cs typeface="+mn-cs"/>
              </a:rPr>
              <a:t>điện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phép</a:t>
            </a:r>
            <a:r>
              <a:rPr lang="en-US" sz="1200" kern="1200" dirty="0">
                <a:solidFill>
                  <a:schemeClr val="tx1"/>
                </a:solidFill>
                <a:effectLst/>
                <a:latin typeface="+mn-lt"/>
                <a:ea typeface="+mn-ea"/>
                <a:cs typeface="+mn-cs"/>
              </a:rPr>
              <a:t>, 03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QNI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chuyển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bêtông</a:t>
            </a:r>
            <a:r>
              <a:rPr lang="en-US" sz="1200" kern="1200" dirty="0">
                <a:solidFill>
                  <a:schemeClr val="tx1"/>
                </a:solidFill>
                <a:effectLst/>
                <a:latin typeface="+mn-lt"/>
                <a:ea typeface="+mn-ea"/>
                <a:cs typeface="+mn-cs"/>
              </a:rPr>
              <a:t>, 01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ngầm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BTN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dân</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Củng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cố</a:t>
            </a:r>
            <a:r>
              <a:rPr lang="en-US" sz="1200" kern="1200" dirty="0">
                <a:solidFill>
                  <a:schemeClr val="tx1"/>
                </a:solidFill>
                <a:effectLst/>
                <a:latin typeface="+mn-lt"/>
                <a:ea typeface="+mn-ea"/>
                <a:cs typeface="+mn-cs"/>
              </a:rPr>
              <a:t> 07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cáp</a:t>
            </a:r>
            <a:r>
              <a:rPr lang="en-US" sz="1200" kern="1200" dirty="0">
                <a:solidFill>
                  <a:schemeClr val="tx1"/>
                </a:solidFill>
                <a:effectLst/>
                <a:latin typeface="+mn-lt"/>
                <a:ea typeface="+mn-ea"/>
                <a:cs typeface="+mn-cs"/>
              </a:rPr>
              <a:t> CĐBR: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01/07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tồn</a:t>
            </a:r>
            <a:r>
              <a:rPr lang="en-US" sz="1200" kern="1200" dirty="0">
                <a:solidFill>
                  <a:schemeClr val="tx1"/>
                </a:solidFill>
                <a:effectLst/>
                <a:latin typeface="+mn-lt"/>
                <a:ea typeface="+mn-ea"/>
                <a:cs typeface="+mn-cs"/>
              </a:rPr>
              <a:t> 06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05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BTN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ký</a:t>
            </a:r>
            <a:r>
              <a:rPr lang="en-US" sz="1200" kern="1200" dirty="0">
                <a:solidFill>
                  <a:schemeClr val="tx1"/>
                </a:solidFill>
                <a:effectLst/>
                <a:latin typeface="+mn-lt"/>
                <a:ea typeface="+mn-ea"/>
                <a:cs typeface="+mn-cs"/>
              </a:rPr>
              <a:t> HĐ 240301-31102024/</a:t>
            </a:r>
            <a:r>
              <a:rPr lang="en-US" sz="1200" kern="1200" dirty="0" err="1">
                <a:solidFill>
                  <a:schemeClr val="tx1"/>
                </a:solidFill>
                <a:effectLst/>
                <a:latin typeface="+mn-lt"/>
                <a:ea typeface="+mn-ea"/>
                <a:cs typeface="+mn-cs"/>
              </a:rPr>
              <a:t>Viettel</a:t>
            </a:r>
            <a:r>
              <a:rPr lang="en-US" sz="1200" kern="1200" dirty="0">
                <a:solidFill>
                  <a:schemeClr val="tx1"/>
                </a:solidFill>
                <a:effectLst/>
                <a:latin typeface="+mn-lt"/>
                <a:ea typeface="+mn-ea"/>
                <a:cs typeface="+mn-cs"/>
              </a:rPr>
              <a:t> BTN-VCC/XL2025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CNCT BTN, </a:t>
            </a:r>
            <a:r>
              <a:rPr lang="en-US" sz="1200" kern="1200" dirty="0" err="1">
                <a:solidFill>
                  <a:schemeClr val="tx1"/>
                </a:solidFill>
                <a:effectLst/>
                <a:latin typeface="+mn-lt"/>
                <a:ea typeface="+mn-ea"/>
                <a:cs typeface="+mn-cs"/>
              </a:rPr>
              <a:t>vật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CNCT BTN </a:t>
            </a:r>
            <a:r>
              <a:rPr lang="en-US" sz="1200" kern="1200" dirty="0" err="1">
                <a:solidFill>
                  <a:schemeClr val="tx1"/>
                </a:solidFill>
                <a:effectLst/>
                <a:latin typeface="+mn-lt"/>
                <a:ea typeface="+mn-ea"/>
                <a:cs typeface="+mn-cs"/>
              </a:rPr>
              <a:t>chưa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01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KHA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a:t>
            </a:r>
          </a:p>
          <a:p>
            <a:pPr lvl="0"/>
            <a:r>
              <a:rPr lang="en-US" sz="1200" b="1" kern="1200" dirty="0" err="1">
                <a:solidFill>
                  <a:schemeClr val="tx1"/>
                </a:solidFill>
                <a:effectLst/>
                <a:latin typeface="+mn-lt"/>
                <a:ea typeface="+mn-ea"/>
                <a:cs typeface="+mn-cs"/>
              </a:rPr>
              <a:t>Có</a:t>
            </a:r>
            <a:r>
              <a:rPr lang="en-US" sz="1200" b="1" kern="1200" dirty="0">
                <a:solidFill>
                  <a:schemeClr val="tx1"/>
                </a:solidFill>
                <a:effectLst/>
                <a:latin typeface="+mn-lt"/>
                <a:ea typeface="+mn-ea"/>
                <a:cs typeface="+mn-cs"/>
              </a:rPr>
              <a:t> 02 </a:t>
            </a:r>
            <a:r>
              <a:rPr lang="en-US" sz="1200" b="1" kern="1200" dirty="0" err="1">
                <a:solidFill>
                  <a:schemeClr val="tx1"/>
                </a:solidFill>
                <a:effectLst/>
                <a:latin typeface="+mn-lt"/>
                <a:ea typeface="+mn-ea"/>
                <a:cs typeface="+mn-cs"/>
              </a:rPr>
              <a:t>đầu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việc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có</a:t>
            </a:r>
            <a:r>
              <a:rPr lang="en-US" sz="1200" b="1" kern="1200" dirty="0">
                <a:solidFill>
                  <a:schemeClr val="tx1"/>
                </a:solidFill>
                <a:effectLst/>
                <a:latin typeface="+mn-lt"/>
                <a:ea typeface="+mn-ea"/>
                <a:cs typeface="+mn-cs"/>
              </a:rPr>
              <a:t> deadline 30/8/2025, </a:t>
            </a:r>
            <a:r>
              <a:rPr lang="en-US" sz="1200" b="1" kern="1200" dirty="0" err="1">
                <a:solidFill>
                  <a:schemeClr val="tx1"/>
                </a:solidFill>
                <a:effectLst/>
                <a:latin typeface="+mn-lt"/>
                <a:ea typeface="+mn-ea"/>
                <a:cs typeface="+mn-cs"/>
              </a:rPr>
              <a:t>cụ</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thể</a:t>
            </a:r>
            <a:r>
              <a:rPr lang="en-US"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50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04/50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tồn</a:t>
            </a:r>
            <a:r>
              <a:rPr lang="en-US" sz="1200" kern="1200" dirty="0">
                <a:solidFill>
                  <a:schemeClr val="tx1"/>
                </a:solidFill>
                <a:effectLst/>
                <a:latin typeface="+mn-lt"/>
                <a:ea typeface="+mn-ea"/>
                <a:cs typeface="+mn-cs"/>
              </a:rPr>
              <a:t> 46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11/11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lắp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đặt</a:t>
            </a:r>
            <a:r>
              <a:rPr lang="en-US" sz="1200" kern="1200" dirty="0">
                <a:solidFill>
                  <a:schemeClr val="tx1"/>
                </a:solidFill>
                <a:effectLst/>
                <a:latin typeface="+mn-lt"/>
                <a:ea typeface="+mn-ea"/>
                <a:cs typeface="+mn-cs"/>
              </a:rPr>
              <a:t> 0/11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nguồn</a:t>
            </a:r>
            <a:r>
              <a:rPr lang="en-US" sz="1200" kern="1200" dirty="0">
                <a:solidFill>
                  <a:schemeClr val="tx1"/>
                </a:solidFill>
                <a:effectLst/>
                <a:latin typeface="+mn-lt"/>
                <a:ea typeface="+mn-ea"/>
                <a:cs typeface="+mn-cs"/>
              </a:rPr>
              <a:t> DC: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18/19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lắp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đặt</a:t>
            </a:r>
            <a:r>
              <a:rPr lang="en-US" sz="1200" kern="1200" dirty="0">
                <a:solidFill>
                  <a:schemeClr val="tx1"/>
                </a:solidFill>
                <a:effectLst/>
                <a:latin typeface="+mn-lt"/>
                <a:ea typeface="+mn-ea"/>
                <a:cs typeface="+mn-cs"/>
              </a:rPr>
              <a:t> 04/19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2/2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lắp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đặt</a:t>
            </a:r>
            <a:r>
              <a:rPr lang="en-US" sz="1200" kern="1200" dirty="0">
                <a:solidFill>
                  <a:schemeClr val="tx1"/>
                </a:solidFill>
                <a:effectLst/>
                <a:latin typeface="+mn-lt"/>
                <a:ea typeface="+mn-ea"/>
                <a:cs typeface="+mn-cs"/>
              </a:rPr>
              <a:t> 01/2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Lắp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sét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48/48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lắp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đặt</a:t>
            </a:r>
            <a:r>
              <a:rPr lang="en-US" sz="1200" kern="1200" dirty="0">
                <a:solidFill>
                  <a:schemeClr val="tx1"/>
                </a:solidFill>
                <a:effectLst/>
                <a:latin typeface="+mn-lt"/>
                <a:ea typeface="+mn-ea"/>
                <a:cs typeface="+mn-cs"/>
              </a:rPr>
              <a:t> 08/48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Kiên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42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05/42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tồn</a:t>
            </a:r>
            <a:r>
              <a:rPr lang="en-US" sz="1200" kern="1200" dirty="0">
                <a:solidFill>
                  <a:schemeClr val="tx1"/>
                </a:solidFill>
                <a:effectLst/>
                <a:latin typeface="+mn-lt"/>
                <a:ea typeface="+mn-ea"/>
                <a:cs typeface="+mn-cs"/>
              </a:rPr>
              <a:t> 42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Lắp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đặt</a:t>
            </a:r>
            <a:r>
              <a:rPr lang="en-US" sz="1200" kern="1200" dirty="0">
                <a:solidFill>
                  <a:schemeClr val="tx1"/>
                </a:solidFill>
                <a:effectLst/>
                <a:latin typeface="+mn-lt"/>
                <a:ea typeface="+mn-ea"/>
                <a:cs typeface="+mn-cs"/>
              </a:rPr>
              <a:t> ATS: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07/14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07/14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BKK,  </a:t>
            </a:r>
            <a:r>
              <a:rPr lang="en-US" sz="1200" kern="1200" dirty="0" err="1">
                <a:solidFill>
                  <a:schemeClr val="tx1"/>
                </a:solidFill>
                <a:effectLst/>
                <a:latin typeface="+mn-lt"/>
                <a:ea typeface="+mn-ea"/>
                <a:cs typeface="+mn-cs"/>
              </a:rPr>
              <a:t>lắp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đặt</a:t>
            </a:r>
            <a:r>
              <a:rPr lang="en-US" sz="1200" kern="1200" dirty="0">
                <a:solidFill>
                  <a:schemeClr val="tx1"/>
                </a:solidFill>
                <a:effectLst/>
                <a:latin typeface="+mn-lt"/>
                <a:ea typeface="+mn-ea"/>
                <a:cs typeface="+mn-cs"/>
              </a:rPr>
              <a:t> 00/14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cố</a:t>
            </a:r>
            <a:r>
              <a:rPr lang="en-US" sz="1200" kern="1200" dirty="0">
                <a:solidFill>
                  <a:schemeClr val="tx1"/>
                </a:solidFill>
                <a:effectLst/>
                <a:latin typeface="+mn-lt"/>
                <a:ea typeface="+mn-ea"/>
                <a:cs typeface="+mn-cs"/>
              </a:rPr>
              <a:t> pin </a:t>
            </a:r>
            <a:r>
              <a:rPr lang="en-US" sz="1200" kern="1200" dirty="0" err="1">
                <a:solidFill>
                  <a:schemeClr val="tx1"/>
                </a:solidFill>
                <a:effectLst/>
                <a:latin typeface="+mn-lt"/>
                <a:ea typeface="+mn-ea"/>
                <a:cs typeface="+mn-cs"/>
              </a:rPr>
              <a:t>mặt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3/3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03/3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lắp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đặt</a:t>
            </a:r>
            <a:r>
              <a:rPr lang="en-US" sz="1200" kern="1200" dirty="0">
                <a:solidFill>
                  <a:schemeClr val="tx1"/>
                </a:solidFill>
                <a:effectLst/>
                <a:latin typeface="+mn-lt"/>
                <a:ea typeface="+mn-ea"/>
                <a:cs typeface="+mn-cs"/>
              </a:rPr>
              <a:t> 01/3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Bổ</a:t>
            </a:r>
            <a:r>
              <a:rPr lang="en-US" sz="1200" kern="1200" dirty="0">
                <a:solidFill>
                  <a:schemeClr val="tx1"/>
                </a:solidFill>
                <a:effectLst/>
                <a:latin typeface="+mn-lt"/>
                <a:ea typeface="+mn-ea"/>
                <a:cs typeface="+mn-cs"/>
              </a:rPr>
              <a:t> sung MPĐ: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05/8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03/8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BKK, </a:t>
            </a:r>
            <a:r>
              <a:rPr lang="en-US" sz="1200" kern="1200" dirty="0" err="1">
                <a:solidFill>
                  <a:schemeClr val="tx1"/>
                </a:solidFill>
                <a:effectLst/>
                <a:latin typeface="+mn-lt"/>
                <a:ea typeface="+mn-ea"/>
                <a:cs typeface="+mn-cs"/>
              </a:rPr>
              <a:t>lắp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đặt</a:t>
            </a:r>
            <a:r>
              <a:rPr lang="en-US" sz="1200" kern="1200" dirty="0">
                <a:solidFill>
                  <a:schemeClr val="tx1"/>
                </a:solidFill>
                <a:effectLst/>
                <a:latin typeface="+mn-lt"/>
                <a:ea typeface="+mn-ea"/>
                <a:cs typeface="+mn-cs"/>
              </a:rPr>
              <a:t> 00/5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nguồn</a:t>
            </a:r>
            <a:r>
              <a:rPr lang="en-US" sz="1200" kern="1200" dirty="0">
                <a:solidFill>
                  <a:schemeClr val="tx1"/>
                </a:solidFill>
                <a:effectLst/>
                <a:latin typeface="+mn-lt"/>
                <a:ea typeface="+mn-ea"/>
                <a:cs typeface="+mn-cs"/>
              </a:rPr>
              <a:t> DC: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3/13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7/13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BKK (</a:t>
            </a:r>
            <a:r>
              <a:rPr lang="en-US" sz="1200" kern="1200" dirty="0" err="1">
                <a:solidFill>
                  <a:schemeClr val="tx1"/>
                </a:solidFill>
                <a:effectLst/>
                <a:latin typeface="+mn-lt"/>
                <a:ea typeface="+mn-ea"/>
                <a:cs typeface="+mn-cs"/>
              </a:rPr>
              <a:t>hết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Vinpearl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vướng</a:t>
            </a:r>
            <a:r>
              <a:rPr lang="en-US" sz="1200" kern="1200" dirty="0">
                <a:solidFill>
                  <a:schemeClr val="tx1"/>
                </a:solidFill>
                <a:effectLst/>
                <a:latin typeface="+mn-lt"/>
                <a:ea typeface="+mn-ea"/>
                <a:cs typeface="+mn-cs"/>
              </a:rPr>
              <a:t> VSAT, </a:t>
            </a:r>
            <a:r>
              <a:rPr lang="en-US" sz="1200" kern="1200" dirty="0" err="1">
                <a:solidFill>
                  <a:schemeClr val="tx1"/>
                </a:solidFill>
                <a:effectLst/>
                <a:latin typeface="+mn-lt"/>
                <a:ea typeface="+mn-ea"/>
                <a:cs typeface="+mn-cs"/>
              </a:rPr>
              <a:t>lắp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đặt</a:t>
            </a:r>
            <a:r>
              <a:rPr lang="en-US" sz="1200" kern="1200" dirty="0">
                <a:solidFill>
                  <a:schemeClr val="tx1"/>
                </a:solidFill>
                <a:effectLst/>
                <a:latin typeface="+mn-lt"/>
                <a:ea typeface="+mn-ea"/>
                <a:cs typeface="+mn-cs"/>
              </a:rPr>
              <a:t> 03/13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0/8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01/8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BKK.</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nhà</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5/20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3/20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BKK.</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dây</a:t>
            </a:r>
            <a:r>
              <a:rPr lang="en-US" sz="1200" kern="1200" dirty="0">
                <a:solidFill>
                  <a:schemeClr val="tx1"/>
                </a:solidFill>
                <a:effectLst/>
                <a:latin typeface="+mn-lt"/>
                <a:ea typeface="+mn-ea"/>
                <a:cs typeface="+mn-cs"/>
              </a:rPr>
              <a:t> AC: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5/5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khai</a:t>
            </a:r>
            <a:r>
              <a:rPr lang="en-US" sz="1200" kern="1200" dirty="0">
                <a:solidFill>
                  <a:schemeClr val="tx1"/>
                </a:solidFill>
                <a:effectLst/>
                <a:latin typeface="+mn-lt"/>
                <a:ea typeface="+mn-ea"/>
                <a:cs typeface="+mn-cs"/>
              </a:rPr>
              <a:t> 0/5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a:t>
            </a:r>
          </a:p>
          <a:p>
            <a:pPr lvl="0"/>
            <a:r>
              <a:rPr lang="en-US" sz="1200" b="1" kern="1200" dirty="0" err="1">
                <a:solidFill>
                  <a:schemeClr val="tx1"/>
                </a:solidFill>
                <a:effectLst/>
                <a:latin typeface="+mn-lt"/>
                <a:ea typeface="+mn-ea"/>
                <a:cs typeface="+mn-cs"/>
              </a:rPr>
              <a:t>Có</a:t>
            </a:r>
            <a:r>
              <a:rPr lang="en-US" sz="1200" b="1" kern="1200" dirty="0">
                <a:solidFill>
                  <a:schemeClr val="tx1"/>
                </a:solidFill>
                <a:effectLst/>
                <a:latin typeface="+mn-lt"/>
                <a:ea typeface="+mn-ea"/>
                <a:cs typeface="+mn-cs"/>
              </a:rPr>
              <a:t> 02 </a:t>
            </a:r>
            <a:r>
              <a:rPr lang="en-US" sz="1200" b="1" kern="1200" dirty="0" err="1">
                <a:solidFill>
                  <a:schemeClr val="tx1"/>
                </a:solidFill>
                <a:effectLst/>
                <a:latin typeface="+mn-lt"/>
                <a:ea typeface="+mn-ea"/>
                <a:cs typeface="+mn-cs"/>
              </a:rPr>
              <a:t>đầu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việc</a:t>
            </a:r>
            <a:r>
              <a:rPr lang="en-US" sz="1200" b="1" kern="1200" dirty="0">
                <a:solidFill>
                  <a:schemeClr val="tx1"/>
                </a:solidFill>
                <a:effectLst/>
                <a:latin typeface="+mn-lt"/>
                <a:ea typeface="+mn-ea"/>
                <a:cs typeface="+mn-cs"/>
              </a:rPr>
              <a:t> deadline 31/12/2025, </a:t>
            </a:r>
            <a:r>
              <a:rPr lang="en-US" sz="1200" b="1" kern="1200" dirty="0" err="1">
                <a:solidFill>
                  <a:schemeClr val="tx1"/>
                </a:solidFill>
                <a:effectLst/>
                <a:latin typeface="+mn-lt"/>
                <a:ea typeface="+mn-ea"/>
                <a:cs typeface="+mn-cs"/>
              </a:rPr>
              <a:t>cụ</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thể</a:t>
            </a:r>
            <a:r>
              <a:rPr lang="en-US"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Rà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chuyển</a:t>
            </a:r>
            <a:r>
              <a:rPr lang="en-US" sz="1200" kern="1200" dirty="0">
                <a:solidFill>
                  <a:schemeClr val="tx1"/>
                </a:solidFill>
                <a:effectLst/>
                <a:latin typeface="+mn-lt"/>
                <a:ea typeface="+mn-ea"/>
                <a:cs typeface="+mn-cs"/>
              </a:rPr>
              <a:t> VTTB </a:t>
            </a:r>
            <a:r>
              <a:rPr lang="en-US" sz="1200" kern="1200" dirty="0" err="1">
                <a:solidFill>
                  <a:schemeClr val="tx1"/>
                </a:solidFill>
                <a:effectLst/>
                <a:latin typeface="+mn-lt"/>
                <a:ea typeface="+mn-ea"/>
                <a:cs typeface="+mn-cs"/>
              </a:rPr>
              <a:t>dự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CNCT </a:t>
            </a:r>
            <a:r>
              <a:rPr lang="en-US" sz="1200" kern="1200" dirty="0" err="1">
                <a:solidFill>
                  <a:schemeClr val="tx1"/>
                </a:solidFill>
                <a:effectLst/>
                <a:latin typeface="+mn-lt"/>
                <a:ea typeface="+mn-ea"/>
                <a:cs typeface="+mn-cs"/>
              </a:rPr>
              <a:t>Viettel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tỉnh</a:t>
            </a:r>
            <a:r>
              <a:rPr lang="en-US" sz="1200" kern="1200" dirty="0">
                <a:solidFill>
                  <a:schemeClr val="tx1"/>
                </a:solidFill>
                <a:effectLst/>
                <a:latin typeface="+mn-lt"/>
                <a:ea typeface="+mn-ea"/>
                <a:cs typeface="+mn-cs"/>
              </a:rPr>
              <a:t>/TP </a:t>
            </a:r>
            <a:r>
              <a:rPr lang="en-US" sz="1200" kern="1200" dirty="0" err="1">
                <a:solidFill>
                  <a:schemeClr val="tx1"/>
                </a:solidFill>
                <a:effectLst/>
                <a:latin typeface="+mn-lt"/>
                <a:ea typeface="+mn-ea"/>
                <a:cs typeface="+mn-cs"/>
              </a:rPr>
              <a:t>đảm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sẵn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sàng</a:t>
            </a:r>
            <a:r>
              <a:rPr lang="en-US" sz="1200" kern="1200" dirty="0">
                <a:solidFill>
                  <a:schemeClr val="tx1"/>
                </a:solidFill>
                <a:effectLst/>
                <a:latin typeface="+mn-lt"/>
                <a:ea typeface="+mn-ea"/>
                <a:cs typeface="+mn-cs"/>
              </a:rPr>
              <a:t> ƯCTT.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dung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tháng</a:t>
            </a:r>
            <a:r>
              <a:rPr lang="en-US" sz="1200" kern="1200" dirty="0">
                <a:solidFill>
                  <a:schemeClr val="tx1"/>
                </a:solidFill>
                <a:effectLst/>
                <a:latin typeface="+mn-lt"/>
                <a:ea typeface="+mn-ea"/>
                <a:cs typeface="+mn-cs"/>
              </a:rPr>
              <a:t> (P.KSVHKT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OS).</a:t>
            </a:r>
          </a:p>
          <a:p>
            <a:pPr lvl="0"/>
            <a:r>
              <a:rPr lang="en-US" sz="1200" kern="1200" dirty="0" err="1">
                <a:solidFill>
                  <a:schemeClr val="tx1"/>
                </a:solidFill>
                <a:effectLst/>
                <a:latin typeface="+mn-lt"/>
                <a:ea typeface="+mn-ea"/>
                <a:cs typeface="+mn-cs"/>
              </a:rPr>
              <a:t>Xây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án</a:t>
            </a:r>
            <a:r>
              <a:rPr lang="en-US" sz="1200" kern="1200" dirty="0">
                <a:solidFill>
                  <a:schemeClr val="tx1"/>
                </a:solidFill>
                <a:effectLst/>
                <a:latin typeface="+mn-lt"/>
                <a:ea typeface="+mn-ea"/>
                <a:cs typeface="+mn-cs"/>
              </a:rPr>
              <a:t> ƯCTT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hành</a:t>
            </a:r>
            <a:r>
              <a:rPr lang="en-US" sz="1200" kern="1200" dirty="0">
                <a:solidFill>
                  <a:schemeClr val="tx1"/>
                </a:solidFill>
                <a:effectLst/>
                <a:latin typeface="+mn-lt"/>
                <a:ea typeface="+mn-ea"/>
                <a:cs typeface="+mn-cs"/>
              </a:rPr>
              <a:t> ƯCTT </a:t>
            </a:r>
            <a:r>
              <a:rPr lang="en-US" sz="1200" kern="1200" dirty="0" err="1">
                <a:solidFill>
                  <a:schemeClr val="tx1"/>
                </a:solidFill>
                <a:effectLst/>
                <a:latin typeface="+mn-lt"/>
                <a:ea typeface="+mn-ea"/>
                <a:cs typeface="+mn-cs"/>
              </a:rPr>
              <a:t>đảm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GĐTT.</a:t>
            </a:r>
          </a:p>
          <a:p>
            <a:pPr lvl="1"/>
            <a:r>
              <a:rPr lang="en-US" sz="120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Lập</a:t>
            </a:r>
            <a:r>
              <a:rPr lang="en-US" sz="1200" b="1" kern="1200" dirty="0">
                <a:solidFill>
                  <a:schemeClr val="tx1"/>
                </a:solidFill>
                <a:effectLst/>
                <a:latin typeface="+mn-lt"/>
                <a:ea typeface="+mn-ea"/>
                <a:cs typeface="+mn-cs"/>
              </a:rPr>
              <a:t> KH PCTT&amp;TKCN </a:t>
            </a:r>
            <a:r>
              <a:rPr lang="en-US" sz="1200" b="1" kern="1200" dirty="0" err="1">
                <a:solidFill>
                  <a:schemeClr val="tx1"/>
                </a:solidFill>
                <a:effectLst/>
                <a:latin typeface="+mn-lt"/>
                <a:ea typeface="+mn-ea"/>
                <a:cs typeface="+mn-cs"/>
              </a:rPr>
              <a:t>năm</a:t>
            </a:r>
            <a:r>
              <a:rPr lang="en-US" sz="1200" b="1" kern="1200" dirty="0">
                <a:solidFill>
                  <a:schemeClr val="tx1"/>
                </a:solidFill>
                <a:effectLst/>
                <a:latin typeface="+mn-lt"/>
                <a:ea typeface="+mn-ea"/>
                <a:cs typeface="+mn-cs"/>
              </a:rPr>
              <a:t> 2025 </a:t>
            </a:r>
            <a:r>
              <a:rPr lang="en-US" sz="1200" b="1" kern="1200" dirty="0" err="1">
                <a:solidFill>
                  <a:schemeClr val="tx1"/>
                </a:solidFill>
                <a:effectLst/>
                <a:latin typeface="+mn-lt"/>
                <a:ea typeface="+mn-ea"/>
                <a:cs typeface="+mn-cs"/>
              </a:rPr>
              <a:t>mức</a:t>
            </a:r>
            <a:r>
              <a:rPr lang="en-US" sz="1200" b="1" kern="1200" dirty="0">
                <a:solidFill>
                  <a:schemeClr val="tx1"/>
                </a:solidFill>
                <a:effectLst/>
                <a:latin typeface="+mn-lt"/>
                <a:ea typeface="+mn-ea"/>
                <a:cs typeface="+mn-cs"/>
              </a:rPr>
              <a:t> KV.</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6 </a:t>
            </a:r>
            <a:r>
              <a:rPr lang="en-US" sz="1200" kern="1200" dirty="0" err="1">
                <a:solidFill>
                  <a:schemeClr val="tx1"/>
                </a:solidFill>
                <a:effectLst/>
                <a:latin typeface="+mn-lt"/>
                <a:ea typeface="+mn-ea"/>
                <a:cs typeface="+mn-cs"/>
              </a:rPr>
              <a:t>tháng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2025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BCH PCTT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vưc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tỉnh</a:t>
            </a:r>
            <a:r>
              <a:rPr lang="en-US" sz="1200" kern="1200" dirty="0">
                <a:solidFill>
                  <a:schemeClr val="tx1"/>
                </a:solidFill>
                <a:effectLst/>
                <a:latin typeface="+mn-lt"/>
                <a:ea typeface="+mn-ea"/>
                <a:cs typeface="+mn-cs"/>
              </a:rPr>
              <a:t>/Tp.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lập</a:t>
            </a:r>
            <a:r>
              <a:rPr lang="en-US" sz="1200" kern="1200" dirty="0">
                <a:solidFill>
                  <a:schemeClr val="tx1"/>
                </a:solidFill>
                <a:effectLst/>
                <a:latin typeface="+mn-lt"/>
                <a:ea typeface="+mn-ea"/>
                <a:cs typeface="+mn-cs"/>
              </a:rPr>
              <a:t> KH PCTT&amp;TKCN </a:t>
            </a:r>
            <a:r>
              <a:rPr lang="en-US" sz="1200" kern="1200" dirty="0" err="1">
                <a:solidFill>
                  <a:schemeClr val="tx1"/>
                </a:solidFill>
                <a:effectLst/>
                <a:latin typeface="+mn-lt"/>
                <a:ea typeface="+mn-ea"/>
                <a:cs typeface="+mn-cs"/>
              </a:rPr>
              <a:t>mức</a:t>
            </a:r>
            <a:r>
              <a:rPr lang="en-US" sz="1200" kern="1200" dirty="0">
                <a:solidFill>
                  <a:schemeClr val="tx1"/>
                </a:solidFill>
                <a:effectLst/>
                <a:latin typeface="+mn-lt"/>
                <a:ea typeface="+mn-ea"/>
                <a:cs typeface="+mn-cs"/>
              </a:rPr>
              <a:t> KV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15 </a:t>
            </a:r>
            <a:r>
              <a:rPr lang="en-US" sz="1200" kern="1200" dirty="0" err="1">
                <a:solidFill>
                  <a:schemeClr val="tx1"/>
                </a:solidFill>
                <a:effectLst/>
                <a:latin typeface="+mn-lt"/>
                <a:ea typeface="+mn-ea"/>
                <a:cs typeface="+mn-cs"/>
              </a:rPr>
              <a:t>tỉnh</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ty.</a:t>
            </a:r>
          </a:p>
          <a:p>
            <a:endParaRPr lang="en-US"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F655460-E34F-4034-B0ED-7A243E339A6A}"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529415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PlaceHolder 1"/>
          <p:cNvSpPr>
            <a:spLocks noGrp="1" noRot="1" noChangeAspect="1"/>
          </p:cNvSpPr>
          <p:nvPr>
            <p:ph type="sldImg"/>
          </p:nvPr>
        </p:nvSpPr>
        <p:spPr>
          <a:xfrm>
            <a:off x="685800" y="1143000"/>
            <a:ext cx="5486400" cy="3086100"/>
          </a:xfrm>
          <a:prstGeom prst="rect">
            <a:avLst/>
          </a:prstGeom>
          <a:ln w="0">
            <a:noFill/>
          </a:ln>
        </p:spPr>
      </p:sp>
      <p:sp>
        <p:nvSpPr>
          <p:cNvPr id="71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lvl="0"/>
            <a:r>
              <a:rPr lang="pt-BR" sz="1800" b="1" kern="1200" dirty="0" smtClean="0">
                <a:solidFill>
                  <a:schemeClr val="tx1"/>
                </a:solidFill>
                <a:effectLst/>
                <a:latin typeface="+mn-lt"/>
                <a:ea typeface="+mn-ea"/>
                <a:cs typeface="+mn-cs"/>
              </a:rPr>
              <a:t>Công tác QLTS/KHO</a:t>
            </a:r>
            <a:endParaRPr lang="en-US" sz="1800" kern="1200" dirty="0" smtClean="0">
              <a:solidFill>
                <a:schemeClr val="tx1"/>
              </a:solidFill>
              <a:effectLst/>
              <a:latin typeface="+mn-lt"/>
              <a:ea typeface="+mn-ea"/>
              <a:cs typeface="+mn-cs"/>
            </a:endParaRPr>
          </a:p>
          <a:p>
            <a:pPr lvl="0"/>
            <a:r>
              <a:rPr lang="nl-NL" sz="1800" b="1" i="1" kern="1200" dirty="0" smtClean="0">
                <a:solidFill>
                  <a:schemeClr val="tx1"/>
                </a:solidFill>
                <a:effectLst/>
                <a:latin typeface="+mn-lt"/>
                <a:ea typeface="+mn-ea"/>
                <a:cs typeface="+mn-cs"/>
              </a:rPr>
              <a:t>Kết</a:t>
            </a:r>
            <a:r>
              <a:rPr lang="pt-BR" sz="1800" b="1" kern="1200" dirty="0" smtClean="0">
                <a:solidFill>
                  <a:schemeClr val="tx1"/>
                </a:solidFill>
                <a:effectLst/>
                <a:latin typeface="+mn-lt"/>
                <a:ea typeface="+mn-ea"/>
                <a:cs typeface="+mn-cs"/>
              </a:rPr>
              <a:t> quả: </a:t>
            </a:r>
            <a:endParaRPr lang="en-US" sz="1800" kern="1200" dirty="0" smtClean="0">
              <a:solidFill>
                <a:schemeClr val="tx1"/>
              </a:solidFill>
              <a:effectLst/>
              <a:latin typeface="+mn-lt"/>
              <a:ea typeface="+mn-ea"/>
              <a:cs typeface="+mn-cs"/>
            </a:endParaRPr>
          </a:p>
          <a:p>
            <a:pPr lvl="0"/>
            <a:r>
              <a:rPr lang="en-US" sz="1800" kern="1200" dirty="0" err="1" smtClean="0">
                <a:solidFill>
                  <a:schemeClr val="tx1"/>
                </a:solidFill>
                <a:effectLst/>
                <a:latin typeface="+mn-lt"/>
                <a:ea typeface="+mn-ea"/>
                <a:cs typeface="+mn-cs"/>
              </a:rPr>
              <a:t>Trong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quý</a:t>
            </a:r>
            <a:r>
              <a:rPr lang="en-US" sz="1800" kern="1200" dirty="0" smtClean="0">
                <a:solidFill>
                  <a:schemeClr val="tx1"/>
                </a:solidFill>
                <a:effectLst/>
                <a:latin typeface="+mn-lt"/>
                <a:ea typeface="+mn-ea"/>
                <a:cs typeface="+mn-cs"/>
              </a:rPr>
              <a:t> 1 </a:t>
            </a:r>
            <a:r>
              <a:rPr lang="en-US" sz="1800" kern="1200" dirty="0" err="1" smtClean="0">
                <a:solidFill>
                  <a:schemeClr val="tx1"/>
                </a:solidFill>
                <a:effectLst/>
                <a:latin typeface="+mn-lt"/>
                <a:ea typeface="+mn-ea"/>
                <a:cs typeface="+mn-cs"/>
              </a:rPr>
              <a:t>Thực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hiện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công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tác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giám</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sát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kho</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tài</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sản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định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kỳ</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theo</a:t>
            </a:r>
            <a:r>
              <a:rPr lang="en-US" sz="1800" kern="1200" dirty="0" smtClean="0">
                <a:solidFill>
                  <a:schemeClr val="tx1"/>
                </a:solidFill>
                <a:effectLst/>
                <a:latin typeface="+mn-lt"/>
                <a:ea typeface="+mn-ea"/>
                <a:cs typeface="+mn-cs"/>
              </a:rPr>
              <a:t> 3757/QĐ-</a:t>
            </a:r>
            <a:r>
              <a:rPr lang="en-US" sz="1800" kern="1200" dirty="0" err="1" smtClean="0">
                <a:solidFill>
                  <a:schemeClr val="tx1"/>
                </a:solidFill>
                <a:effectLst/>
                <a:latin typeface="+mn-lt"/>
                <a:ea typeface="+mn-ea"/>
                <a:cs typeface="+mn-cs"/>
              </a:rPr>
              <a:t>VTNet</a:t>
            </a:r>
            <a:endParaRPr lang="en-US" sz="1800" kern="1200" dirty="0" smtClean="0">
              <a:solidFill>
                <a:schemeClr val="tx1"/>
              </a:solidFill>
              <a:effectLst/>
              <a:latin typeface="+mn-lt"/>
              <a:ea typeface="+mn-ea"/>
              <a:cs typeface="+mn-cs"/>
            </a:endParaRPr>
          </a:p>
          <a:p>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Về</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kiểm</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tra</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mức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khu</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vực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Trong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Quý</a:t>
            </a:r>
            <a:r>
              <a:rPr lang="en-US" sz="1800" kern="1200" dirty="0" smtClean="0">
                <a:solidFill>
                  <a:schemeClr val="tx1"/>
                </a:solidFill>
                <a:effectLst/>
                <a:latin typeface="+mn-lt"/>
                <a:ea typeface="+mn-ea"/>
                <a:cs typeface="+mn-cs"/>
              </a:rPr>
              <a:t> 1 </a:t>
            </a:r>
            <a:r>
              <a:rPr lang="en-US" sz="1800" kern="1200" dirty="0" err="1" smtClean="0">
                <a:solidFill>
                  <a:schemeClr val="tx1"/>
                </a:solidFill>
                <a:effectLst/>
                <a:latin typeface="+mn-lt"/>
                <a:ea typeface="+mn-ea"/>
                <a:cs typeface="+mn-cs"/>
              </a:rPr>
              <a:t>thực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hiện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kiểm</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tra</a:t>
            </a:r>
            <a:r>
              <a:rPr lang="en-US" sz="1800" kern="1200" dirty="0" smtClean="0">
                <a:solidFill>
                  <a:schemeClr val="tx1"/>
                </a:solidFill>
                <a:effectLst/>
                <a:latin typeface="+mn-lt"/>
                <a:ea typeface="+mn-ea"/>
                <a:cs typeface="+mn-cs"/>
              </a:rPr>
              <a:t> 5 </a:t>
            </a:r>
            <a:r>
              <a:rPr lang="en-US" sz="1800" kern="1200" dirty="0" err="1" smtClean="0">
                <a:solidFill>
                  <a:schemeClr val="tx1"/>
                </a:solidFill>
                <a:effectLst/>
                <a:latin typeface="+mn-lt"/>
                <a:ea typeface="+mn-ea"/>
                <a:cs typeface="+mn-cs"/>
              </a:rPr>
              <a:t>tỉnh</a:t>
            </a:r>
            <a:r>
              <a:rPr lang="en-US" sz="1800" kern="1200" dirty="0" smtClean="0">
                <a:solidFill>
                  <a:schemeClr val="tx1"/>
                </a:solidFill>
                <a:effectLst/>
                <a:latin typeface="+mn-lt"/>
                <a:ea typeface="+mn-ea"/>
                <a:cs typeface="+mn-cs"/>
              </a:rPr>
              <a:t> HUE, DNG, QNM, GLI, KTM.</a:t>
            </a:r>
          </a:p>
          <a:p>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Kết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quả</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kiểm</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tra</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của</a:t>
            </a:r>
            <a:r>
              <a:rPr lang="en-US" sz="1800" kern="1200" dirty="0" smtClean="0">
                <a:solidFill>
                  <a:schemeClr val="tx1"/>
                </a:solidFill>
                <a:effectLst/>
                <a:latin typeface="+mn-lt"/>
                <a:ea typeface="+mn-ea"/>
                <a:cs typeface="+mn-cs"/>
              </a:rPr>
              <a:t> 15 </a:t>
            </a:r>
            <a:r>
              <a:rPr lang="en-US" sz="1800" kern="1200" dirty="0" err="1" smtClean="0">
                <a:solidFill>
                  <a:schemeClr val="tx1"/>
                </a:solidFill>
                <a:effectLst/>
                <a:latin typeface="+mn-lt"/>
                <a:ea typeface="+mn-ea"/>
                <a:cs typeface="+mn-cs"/>
              </a:rPr>
              <a:t>tỉnh</a:t>
            </a:r>
            <a:r>
              <a:rPr lang="en-US" sz="1800" kern="1200" dirty="0" smtClean="0">
                <a:solidFill>
                  <a:schemeClr val="tx1"/>
                </a:solidFill>
                <a:effectLst/>
                <a:latin typeface="+mn-lt"/>
                <a:ea typeface="+mn-ea"/>
                <a:cs typeface="+mn-cs"/>
              </a:rPr>
              <a:t>/TP </a:t>
            </a:r>
            <a:r>
              <a:rPr lang="en-US" sz="1800" kern="1200" dirty="0" err="1" smtClean="0">
                <a:solidFill>
                  <a:schemeClr val="tx1"/>
                </a:solidFill>
                <a:effectLst/>
                <a:latin typeface="+mn-lt"/>
                <a:ea typeface="+mn-ea"/>
                <a:cs typeface="+mn-cs"/>
              </a:rPr>
              <a:t>thuộc</a:t>
            </a:r>
            <a:r>
              <a:rPr lang="en-US" sz="1800" kern="1200" dirty="0" smtClean="0">
                <a:solidFill>
                  <a:schemeClr val="tx1"/>
                </a:solidFill>
                <a:effectLst/>
                <a:latin typeface="+mn-lt"/>
                <a:ea typeface="+mn-ea"/>
                <a:cs typeface="+mn-cs"/>
              </a:rPr>
              <a:t> KV2: 15 </a:t>
            </a:r>
            <a:r>
              <a:rPr lang="en-US" sz="1800" kern="1200" dirty="0" err="1" smtClean="0">
                <a:solidFill>
                  <a:schemeClr val="tx1"/>
                </a:solidFill>
                <a:effectLst/>
                <a:latin typeface="+mn-lt"/>
                <a:ea typeface="+mn-ea"/>
                <a:cs typeface="+mn-cs"/>
              </a:rPr>
              <a:t>tỉnh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thực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hiện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kiểm</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tra</a:t>
            </a:r>
            <a:r>
              <a:rPr lang="en-US" sz="1800" kern="1200" dirty="0" smtClean="0">
                <a:solidFill>
                  <a:schemeClr val="tx1"/>
                </a:solidFill>
                <a:effectLst/>
                <a:latin typeface="+mn-lt"/>
                <a:ea typeface="+mn-ea"/>
                <a:cs typeface="+mn-cs"/>
              </a:rPr>
              <a:t> 825/1350 </a:t>
            </a:r>
            <a:r>
              <a:rPr lang="en-US" sz="1800" kern="1200" dirty="0" err="1" smtClean="0">
                <a:solidFill>
                  <a:schemeClr val="tx1"/>
                </a:solidFill>
                <a:effectLst/>
                <a:latin typeface="+mn-lt"/>
                <a:ea typeface="+mn-ea"/>
                <a:cs typeface="+mn-cs"/>
              </a:rPr>
              <a:t>trạm</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chiếm</a:t>
            </a:r>
            <a:r>
              <a:rPr lang="en-US" sz="1800" kern="1200" dirty="0" smtClean="0">
                <a:solidFill>
                  <a:schemeClr val="tx1"/>
                </a:solidFill>
                <a:effectLst/>
                <a:latin typeface="+mn-lt"/>
                <a:ea typeface="+mn-ea"/>
                <a:cs typeface="+mn-cs"/>
              </a:rPr>
              <a:t> 61% </a:t>
            </a:r>
            <a:r>
              <a:rPr lang="en-US" sz="1800" kern="1200" dirty="0" err="1" smtClean="0">
                <a:solidFill>
                  <a:schemeClr val="tx1"/>
                </a:solidFill>
                <a:effectLst/>
                <a:latin typeface="+mn-lt"/>
                <a:ea typeface="+mn-ea"/>
                <a:cs typeface="+mn-cs"/>
              </a:rPr>
              <a:t>số</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lượng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trạm</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cần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kiểm</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tra</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trong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quý</a:t>
            </a:r>
            <a:r>
              <a:rPr lang="en-US" sz="1800" kern="1200" dirty="0" smtClean="0">
                <a:solidFill>
                  <a:schemeClr val="tx1"/>
                </a:solidFill>
                <a:effectLst/>
                <a:latin typeface="+mn-lt"/>
                <a:ea typeface="+mn-ea"/>
                <a:cs typeface="+mn-cs"/>
              </a:rPr>
              <a:t> (30 </a:t>
            </a:r>
            <a:r>
              <a:rPr lang="en-US" sz="1800" kern="1200" dirty="0" err="1" smtClean="0">
                <a:solidFill>
                  <a:schemeClr val="tx1"/>
                </a:solidFill>
                <a:effectLst/>
                <a:latin typeface="+mn-lt"/>
                <a:ea typeface="+mn-ea"/>
                <a:cs typeface="+mn-cs"/>
              </a:rPr>
              <a:t>trạm</a:t>
            </a:r>
            <a:r>
              <a:rPr lang="en-US" sz="1800" kern="1200" dirty="0" smtClean="0">
                <a:solidFill>
                  <a:schemeClr val="tx1"/>
                </a:solidFill>
                <a:effectLst/>
                <a:latin typeface="+mn-lt"/>
                <a:ea typeface="+mn-ea"/>
                <a:cs typeface="+mn-cs"/>
              </a:rPr>
              <a:t>/</a:t>
            </a:r>
            <a:r>
              <a:rPr lang="en-US" sz="1800" kern="1200" dirty="0" err="1" smtClean="0">
                <a:solidFill>
                  <a:schemeClr val="tx1"/>
                </a:solidFill>
                <a:effectLst/>
                <a:latin typeface="+mn-lt"/>
                <a:ea typeface="+mn-ea"/>
                <a:cs typeface="+mn-cs"/>
              </a:rPr>
              <a:t>tháng</a:t>
            </a:r>
            <a:r>
              <a:rPr lang="en-US" sz="1800" kern="1200" dirty="0" smtClean="0">
                <a:solidFill>
                  <a:schemeClr val="tx1"/>
                </a:solidFill>
                <a:effectLst/>
                <a:latin typeface="+mn-lt"/>
                <a:ea typeface="+mn-ea"/>
                <a:cs typeface="+mn-cs"/>
              </a:rPr>
              <a:t>/</a:t>
            </a:r>
            <a:r>
              <a:rPr lang="en-US" sz="1800" kern="1200" dirty="0" err="1" smtClean="0">
                <a:solidFill>
                  <a:schemeClr val="tx1"/>
                </a:solidFill>
                <a:effectLst/>
                <a:latin typeface="+mn-lt"/>
                <a:ea typeface="+mn-ea"/>
                <a:cs typeface="+mn-cs"/>
              </a:rPr>
              <a:t>tỉnh</a:t>
            </a:r>
            <a:r>
              <a:rPr lang="en-US" sz="1800" kern="1200" dirty="0" smtClean="0">
                <a:solidFill>
                  <a:schemeClr val="tx1"/>
                </a:solidFill>
                <a:effectLst/>
                <a:latin typeface="+mn-lt"/>
                <a:ea typeface="+mn-ea"/>
                <a:cs typeface="+mn-cs"/>
              </a:rPr>
              <a:t>)</a:t>
            </a:r>
          </a:p>
          <a:p>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Điều</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hành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các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đơn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vị</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tuân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thủ</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quy</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trình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quy</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định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về</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trạm</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hủy</a:t>
            </a:r>
            <a:r>
              <a:rPr lang="en-US" sz="1800" kern="1200" dirty="0" smtClean="0">
                <a:solidFill>
                  <a:schemeClr val="tx1"/>
                </a:solidFill>
                <a:effectLst/>
                <a:latin typeface="+mn-lt"/>
                <a:ea typeface="+mn-ea"/>
                <a:cs typeface="+mn-cs"/>
              </a:rPr>
              <a:t>/di </a:t>
            </a:r>
            <a:r>
              <a:rPr lang="en-US" sz="1800" kern="1200" dirty="0" err="1" smtClean="0">
                <a:solidFill>
                  <a:schemeClr val="tx1"/>
                </a:solidFill>
                <a:effectLst/>
                <a:latin typeface="+mn-lt"/>
                <a:ea typeface="+mn-ea"/>
                <a:cs typeface="+mn-cs"/>
              </a:rPr>
              <a:t>dời</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theo</a:t>
            </a:r>
            <a:r>
              <a:rPr lang="en-US" sz="1800" kern="1200" dirty="0" smtClean="0">
                <a:solidFill>
                  <a:schemeClr val="tx1"/>
                </a:solidFill>
                <a:effectLst/>
                <a:latin typeface="+mn-lt"/>
                <a:ea typeface="+mn-ea"/>
                <a:cs typeface="+mn-cs"/>
              </a:rPr>
              <a:t> QT.VTNET. QHTK.02 </a:t>
            </a:r>
            <a:r>
              <a:rPr lang="en-US" sz="1800" kern="1200" dirty="0" err="1" smtClean="0">
                <a:solidFill>
                  <a:schemeClr val="tx1"/>
                </a:solidFill>
                <a:effectLst/>
                <a:latin typeface="+mn-lt"/>
                <a:ea typeface="+mn-ea"/>
                <a:cs typeface="+mn-cs"/>
              </a:rPr>
              <a:t>trong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quý</a:t>
            </a:r>
            <a:r>
              <a:rPr lang="en-US" sz="1800" kern="1200" dirty="0" smtClean="0">
                <a:solidFill>
                  <a:schemeClr val="tx1"/>
                </a:solidFill>
                <a:effectLst/>
                <a:latin typeface="+mn-lt"/>
                <a:ea typeface="+mn-ea"/>
                <a:cs typeface="+mn-cs"/>
              </a:rPr>
              <a:t> 1/2025:</a:t>
            </a:r>
          </a:p>
          <a:p>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Về</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hủy</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chủ</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động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Điều</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hành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các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đơn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vị</a:t>
            </a:r>
            <a:r>
              <a:rPr lang="en-US" sz="1800" kern="1200" dirty="0" smtClean="0">
                <a:solidFill>
                  <a:schemeClr val="tx1"/>
                </a:solidFill>
                <a:effectLst/>
                <a:latin typeface="+mn-lt"/>
                <a:ea typeface="+mn-ea"/>
                <a:cs typeface="+mn-cs"/>
              </a:rPr>
              <a:t> BO </a:t>
            </a:r>
            <a:r>
              <a:rPr lang="en-US" sz="1800" kern="1200" dirty="0" err="1" smtClean="0">
                <a:solidFill>
                  <a:schemeClr val="tx1"/>
                </a:solidFill>
                <a:effectLst/>
                <a:latin typeface="+mn-lt"/>
                <a:ea typeface="+mn-ea"/>
                <a:cs typeface="+mn-cs"/>
              </a:rPr>
              <a:t>cắt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chuyển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các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dịch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vụ</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vô</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tuyến</a:t>
            </a:r>
            <a:r>
              <a:rPr lang="en-US" sz="1800" kern="1200" dirty="0" smtClean="0">
                <a:solidFill>
                  <a:schemeClr val="tx1"/>
                </a:solidFill>
                <a:effectLst/>
                <a:latin typeface="+mn-lt"/>
                <a:ea typeface="+mn-ea"/>
                <a:cs typeface="+mn-cs"/>
              </a:rPr>
              <a:t>, TD, CĐBR, </a:t>
            </a:r>
            <a:r>
              <a:rPr lang="en-US" sz="1800" kern="1200" dirty="0" err="1" smtClean="0">
                <a:solidFill>
                  <a:schemeClr val="tx1"/>
                </a:solidFill>
                <a:effectLst/>
                <a:latin typeface="+mn-lt"/>
                <a:ea typeface="+mn-ea"/>
                <a:cs typeface="+mn-cs"/>
              </a:rPr>
              <a:t>cơ</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điện</a:t>
            </a:r>
            <a:r>
              <a:rPr lang="en-US" sz="1800" kern="1200" dirty="0" smtClean="0">
                <a:solidFill>
                  <a:schemeClr val="tx1"/>
                </a:solidFill>
                <a:effectLst/>
                <a:latin typeface="+mn-lt"/>
                <a:ea typeface="+mn-ea"/>
                <a:cs typeface="+mn-cs"/>
              </a:rPr>
              <a:t> 37 </a:t>
            </a:r>
            <a:r>
              <a:rPr lang="en-US" sz="1800" kern="1200" dirty="0" err="1" smtClean="0">
                <a:solidFill>
                  <a:schemeClr val="tx1"/>
                </a:solidFill>
                <a:effectLst/>
                <a:latin typeface="+mn-lt"/>
                <a:ea typeface="+mn-ea"/>
                <a:cs typeface="+mn-cs"/>
              </a:rPr>
              <a:t>vị</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trí</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trạm</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theo</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các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Tờ</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trình</a:t>
            </a:r>
            <a:r>
              <a:rPr lang="en-US" sz="1800" kern="1200" dirty="0" smtClean="0">
                <a:solidFill>
                  <a:schemeClr val="tx1"/>
                </a:solidFill>
                <a:effectLst/>
                <a:latin typeface="+mn-lt"/>
                <a:ea typeface="+mn-ea"/>
                <a:cs typeface="+mn-cs"/>
              </a:rPr>
              <a:t>  7/</a:t>
            </a:r>
            <a:r>
              <a:rPr lang="en-US" sz="1800" kern="1200" dirty="0" err="1" smtClean="0">
                <a:solidFill>
                  <a:schemeClr val="tx1"/>
                </a:solidFill>
                <a:effectLst/>
                <a:latin typeface="+mn-lt"/>
                <a:ea typeface="+mn-ea"/>
                <a:cs typeface="+mn-cs"/>
              </a:rPr>
              <a:t>TTr</a:t>
            </a:r>
            <a:r>
              <a:rPr lang="en-US" sz="1800" kern="1200" dirty="0" smtClean="0">
                <a:solidFill>
                  <a:schemeClr val="tx1"/>
                </a:solidFill>
                <a:effectLst/>
                <a:latin typeface="+mn-lt"/>
                <a:ea typeface="+mn-ea"/>
                <a:cs typeface="+mn-cs"/>
              </a:rPr>
              <a:t>-KSVHKT,  13/</a:t>
            </a:r>
            <a:r>
              <a:rPr lang="en-US" sz="1800" kern="1200" dirty="0" err="1" smtClean="0">
                <a:solidFill>
                  <a:schemeClr val="tx1"/>
                </a:solidFill>
                <a:effectLst/>
                <a:latin typeface="+mn-lt"/>
                <a:ea typeface="+mn-ea"/>
                <a:cs typeface="+mn-cs"/>
              </a:rPr>
              <a:t>TTr</a:t>
            </a:r>
            <a:r>
              <a:rPr lang="en-US" sz="1800" kern="1200" dirty="0" smtClean="0">
                <a:solidFill>
                  <a:schemeClr val="tx1"/>
                </a:solidFill>
                <a:effectLst/>
                <a:latin typeface="+mn-lt"/>
                <a:ea typeface="+mn-ea"/>
                <a:cs typeface="+mn-cs"/>
              </a:rPr>
              <a:t>-KSVHKT,  15/</a:t>
            </a:r>
            <a:r>
              <a:rPr lang="en-US" sz="1800" kern="1200" dirty="0" err="1" smtClean="0">
                <a:solidFill>
                  <a:schemeClr val="tx1"/>
                </a:solidFill>
                <a:effectLst/>
                <a:latin typeface="+mn-lt"/>
                <a:ea typeface="+mn-ea"/>
                <a:cs typeface="+mn-cs"/>
              </a:rPr>
              <a:t>TTr</a:t>
            </a:r>
            <a:r>
              <a:rPr lang="en-US" sz="1800" kern="1200" dirty="0" smtClean="0">
                <a:solidFill>
                  <a:schemeClr val="tx1"/>
                </a:solidFill>
                <a:effectLst/>
                <a:latin typeface="+mn-lt"/>
                <a:ea typeface="+mn-ea"/>
                <a:cs typeface="+mn-cs"/>
              </a:rPr>
              <a:t>-KSVHKT. </a:t>
            </a:r>
            <a:r>
              <a:rPr lang="en-US" sz="1800" kern="1200" dirty="0" err="1" smtClean="0">
                <a:solidFill>
                  <a:schemeClr val="tx1"/>
                </a:solidFill>
                <a:effectLst/>
                <a:latin typeface="+mn-lt"/>
                <a:ea typeface="+mn-ea"/>
                <a:cs typeface="+mn-cs"/>
              </a:rPr>
              <a:t>Tồn</a:t>
            </a:r>
            <a:r>
              <a:rPr lang="en-US" sz="1800" kern="1200" dirty="0" smtClean="0">
                <a:solidFill>
                  <a:schemeClr val="tx1"/>
                </a:solidFill>
                <a:effectLst/>
                <a:latin typeface="+mn-lt"/>
                <a:ea typeface="+mn-ea"/>
                <a:cs typeface="+mn-cs"/>
              </a:rPr>
              <a:t> 30 </a:t>
            </a:r>
            <a:r>
              <a:rPr lang="en-US" sz="1800" kern="1200" dirty="0" err="1" smtClean="0">
                <a:solidFill>
                  <a:schemeClr val="tx1"/>
                </a:solidFill>
                <a:effectLst/>
                <a:latin typeface="+mn-lt"/>
                <a:ea typeface="+mn-ea"/>
                <a:cs typeface="+mn-cs"/>
              </a:rPr>
              <a:t>vị</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trí</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tiếp</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tục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điều</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hành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tháng</a:t>
            </a:r>
            <a:r>
              <a:rPr lang="en-US" sz="1800" kern="1200" dirty="0" smtClean="0">
                <a:solidFill>
                  <a:schemeClr val="tx1"/>
                </a:solidFill>
                <a:effectLst/>
                <a:latin typeface="+mn-lt"/>
                <a:ea typeface="+mn-ea"/>
                <a:cs typeface="+mn-cs"/>
              </a:rPr>
              <a:t> 4/2025.</a:t>
            </a:r>
          </a:p>
          <a:p>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Về</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hủy</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bất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khả</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kháng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Hoàn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thành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phát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sóng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giải</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pháp</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dài</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hạn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thay</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thế</a:t>
            </a:r>
            <a:r>
              <a:rPr lang="en-US" sz="1800" kern="1200" dirty="0" smtClean="0">
                <a:solidFill>
                  <a:schemeClr val="tx1"/>
                </a:solidFill>
                <a:effectLst/>
                <a:latin typeface="+mn-lt"/>
                <a:ea typeface="+mn-ea"/>
                <a:cs typeface="+mn-cs"/>
              </a:rPr>
              <a:t> 4/8 </a:t>
            </a:r>
            <a:r>
              <a:rPr lang="en-US" sz="1800" kern="1200" dirty="0" err="1" smtClean="0">
                <a:solidFill>
                  <a:schemeClr val="tx1"/>
                </a:solidFill>
                <a:effectLst/>
                <a:latin typeface="+mn-lt"/>
                <a:ea typeface="+mn-ea"/>
                <a:cs typeface="+mn-cs"/>
              </a:rPr>
              <a:t>vị</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trí</a:t>
            </a:r>
            <a:r>
              <a:rPr lang="en-US" sz="1800" kern="1200" dirty="0" smtClean="0">
                <a:solidFill>
                  <a:schemeClr val="tx1"/>
                </a:solidFill>
                <a:effectLst/>
                <a:latin typeface="+mn-lt"/>
                <a:ea typeface="+mn-ea"/>
                <a:cs typeface="+mn-cs"/>
              </a:rPr>
              <a:t>, 01/8 </a:t>
            </a:r>
            <a:r>
              <a:rPr lang="en-US" sz="1800" kern="1200" dirty="0" err="1" smtClean="0">
                <a:solidFill>
                  <a:schemeClr val="tx1"/>
                </a:solidFill>
                <a:effectLst/>
                <a:latin typeface="+mn-lt"/>
                <a:ea typeface="+mn-ea"/>
                <a:cs typeface="+mn-cs"/>
              </a:rPr>
              <a:t>vị</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trí</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hủy</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giải</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pháp</a:t>
            </a:r>
            <a:r>
              <a:rPr lang="en-US" sz="1800" kern="1200" dirty="0" smtClean="0">
                <a:solidFill>
                  <a:schemeClr val="tx1"/>
                </a:solidFill>
                <a:effectLst/>
                <a:latin typeface="+mn-lt"/>
                <a:ea typeface="+mn-ea"/>
                <a:cs typeface="+mn-cs"/>
              </a:rPr>
              <a:t> 2G, 03/9 </a:t>
            </a:r>
            <a:r>
              <a:rPr lang="en-US" sz="1800" kern="1200" dirty="0" err="1" smtClean="0">
                <a:solidFill>
                  <a:schemeClr val="tx1"/>
                </a:solidFill>
                <a:effectLst/>
                <a:latin typeface="+mn-lt"/>
                <a:ea typeface="+mn-ea"/>
                <a:cs typeface="+mn-cs"/>
              </a:rPr>
              <a:t>vị</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trí</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tồn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tiếp</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tục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điều</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hành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trong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quý</a:t>
            </a:r>
            <a:r>
              <a:rPr lang="en-US" sz="1800" kern="1200" dirty="0" smtClean="0">
                <a:solidFill>
                  <a:schemeClr val="tx1"/>
                </a:solidFill>
                <a:effectLst/>
                <a:latin typeface="+mn-lt"/>
                <a:ea typeface="+mn-ea"/>
                <a:cs typeface="+mn-cs"/>
              </a:rPr>
              <a:t> 2/2025 </a:t>
            </a:r>
            <a:r>
              <a:rPr lang="en-US" sz="1800" kern="1200" dirty="0" err="1" smtClean="0">
                <a:solidFill>
                  <a:schemeClr val="tx1"/>
                </a:solidFill>
                <a:effectLst/>
                <a:latin typeface="+mn-lt"/>
                <a:ea typeface="+mn-ea"/>
                <a:cs typeface="+mn-cs"/>
              </a:rPr>
              <a:t>theo</a:t>
            </a:r>
            <a:r>
              <a:rPr lang="en-US" sz="1800" kern="1200" dirty="0" smtClean="0">
                <a:solidFill>
                  <a:schemeClr val="tx1"/>
                </a:solidFill>
                <a:effectLst/>
                <a:latin typeface="+mn-lt"/>
                <a:ea typeface="+mn-ea"/>
                <a:cs typeface="+mn-cs"/>
              </a:rPr>
              <a:t> deadline </a:t>
            </a:r>
            <a:r>
              <a:rPr lang="en-US" sz="1800" kern="1200" dirty="0" err="1" smtClean="0">
                <a:solidFill>
                  <a:schemeClr val="tx1"/>
                </a:solidFill>
                <a:effectLst/>
                <a:latin typeface="+mn-lt"/>
                <a:ea typeface="+mn-ea"/>
                <a:cs typeface="+mn-cs"/>
              </a:rPr>
              <a:t>tờ</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trình</a:t>
            </a:r>
            <a:r>
              <a:rPr lang="en-US" sz="1800" kern="1200" dirty="0" smtClean="0">
                <a:solidFill>
                  <a:schemeClr val="tx1"/>
                </a:solidFill>
                <a:effectLst/>
                <a:latin typeface="+mn-lt"/>
                <a:ea typeface="+mn-ea"/>
                <a:cs typeface="+mn-cs"/>
              </a:rPr>
              <a:t>.</a:t>
            </a:r>
          </a:p>
          <a:p>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Về</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thu</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hồi</a:t>
            </a:r>
            <a:r>
              <a:rPr lang="en-US" sz="1800" kern="1200" dirty="0" smtClean="0">
                <a:solidFill>
                  <a:schemeClr val="tx1"/>
                </a:solidFill>
                <a:effectLst/>
                <a:latin typeface="+mn-lt"/>
                <a:ea typeface="+mn-ea"/>
                <a:cs typeface="+mn-cs"/>
              </a:rPr>
              <a:t> VTTB </a:t>
            </a:r>
            <a:r>
              <a:rPr lang="en-US" sz="1800" kern="1200" dirty="0" err="1" smtClean="0">
                <a:solidFill>
                  <a:schemeClr val="tx1"/>
                </a:solidFill>
                <a:effectLst/>
                <a:latin typeface="+mn-lt"/>
                <a:ea typeface="+mn-ea"/>
                <a:cs typeface="+mn-cs"/>
              </a:rPr>
              <a:t>trạm</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hủy</a:t>
            </a:r>
            <a:r>
              <a:rPr lang="en-US" sz="1800" kern="1200" dirty="0" smtClean="0">
                <a:solidFill>
                  <a:schemeClr val="tx1"/>
                </a:solidFill>
                <a:effectLst/>
                <a:latin typeface="+mn-lt"/>
                <a:ea typeface="+mn-ea"/>
                <a:cs typeface="+mn-cs"/>
              </a:rPr>
              <a:t>/di </a:t>
            </a:r>
            <a:r>
              <a:rPr lang="en-US" sz="1800" kern="1200" dirty="0" err="1" smtClean="0">
                <a:solidFill>
                  <a:schemeClr val="tx1"/>
                </a:solidFill>
                <a:effectLst/>
                <a:latin typeface="+mn-lt"/>
                <a:ea typeface="+mn-ea"/>
                <a:cs typeface="+mn-cs"/>
              </a:rPr>
              <a:t>dời</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Trong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Quý</a:t>
            </a:r>
            <a:r>
              <a:rPr lang="en-US" sz="1800" kern="1200" dirty="0" smtClean="0">
                <a:solidFill>
                  <a:schemeClr val="tx1"/>
                </a:solidFill>
                <a:effectLst/>
                <a:latin typeface="+mn-lt"/>
                <a:ea typeface="+mn-ea"/>
                <a:cs typeface="+mn-cs"/>
              </a:rPr>
              <a:t> 1, P.KSVHKT </a:t>
            </a:r>
            <a:r>
              <a:rPr lang="en-US" sz="1800" kern="1200" dirty="0" err="1" smtClean="0">
                <a:solidFill>
                  <a:schemeClr val="tx1"/>
                </a:solidFill>
                <a:effectLst/>
                <a:latin typeface="+mn-lt"/>
                <a:ea typeface="+mn-ea"/>
                <a:cs typeface="+mn-cs"/>
              </a:rPr>
              <a:t>đã</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có</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Công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văn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số</a:t>
            </a:r>
            <a:r>
              <a:rPr lang="en-US" sz="1800" kern="1200" dirty="0" smtClean="0">
                <a:solidFill>
                  <a:schemeClr val="tx1"/>
                </a:solidFill>
                <a:effectLst/>
                <a:latin typeface="+mn-lt"/>
                <a:ea typeface="+mn-ea"/>
                <a:cs typeface="+mn-cs"/>
              </a:rPr>
              <a:t> 98/KTKV2-KSVHKT </a:t>
            </a:r>
            <a:r>
              <a:rPr lang="en-US" sz="1800" kern="1200" dirty="0" err="1" smtClean="0">
                <a:solidFill>
                  <a:schemeClr val="tx1"/>
                </a:solidFill>
                <a:effectLst/>
                <a:latin typeface="+mn-lt"/>
                <a:ea typeface="+mn-ea"/>
                <a:cs typeface="+mn-cs"/>
              </a:rPr>
              <a:t>ngày</a:t>
            </a:r>
            <a:r>
              <a:rPr lang="en-US" sz="1800" kern="1200" dirty="0" smtClean="0">
                <a:solidFill>
                  <a:schemeClr val="tx1"/>
                </a:solidFill>
                <a:effectLst/>
                <a:latin typeface="+mn-lt"/>
                <a:ea typeface="+mn-ea"/>
                <a:cs typeface="+mn-cs"/>
              </a:rPr>
              <a:t> 18/2/2025 </a:t>
            </a:r>
            <a:r>
              <a:rPr lang="en-US" sz="1800" kern="1200" dirty="0" err="1" smtClean="0">
                <a:solidFill>
                  <a:schemeClr val="tx1"/>
                </a:solidFill>
                <a:effectLst/>
                <a:latin typeface="+mn-lt"/>
                <a:ea typeface="+mn-ea"/>
                <a:cs typeface="+mn-cs"/>
              </a:rPr>
              <a:t>và</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Kế</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hoạch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số</a:t>
            </a:r>
            <a:r>
              <a:rPr lang="en-US" sz="1800" kern="1200" dirty="0" smtClean="0">
                <a:solidFill>
                  <a:schemeClr val="tx1"/>
                </a:solidFill>
                <a:effectLst/>
                <a:latin typeface="+mn-lt"/>
                <a:ea typeface="+mn-ea"/>
                <a:cs typeface="+mn-cs"/>
              </a:rPr>
              <a:t> 52/KTKV2-KSVHKT </a:t>
            </a:r>
            <a:r>
              <a:rPr lang="en-US" sz="1800" kern="1200" dirty="0" err="1" smtClean="0">
                <a:solidFill>
                  <a:schemeClr val="tx1"/>
                </a:solidFill>
                <a:effectLst/>
                <a:latin typeface="+mn-lt"/>
                <a:ea typeface="+mn-ea"/>
                <a:cs typeface="+mn-cs"/>
              </a:rPr>
              <a:t>ngày</a:t>
            </a:r>
            <a:r>
              <a:rPr lang="en-US" sz="1800" kern="1200" dirty="0" smtClean="0">
                <a:solidFill>
                  <a:schemeClr val="tx1"/>
                </a:solidFill>
                <a:effectLst/>
                <a:latin typeface="+mn-lt"/>
                <a:ea typeface="+mn-ea"/>
                <a:cs typeface="+mn-cs"/>
              </a:rPr>
              <a:t> 15/2/2025 v/v </a:t>
            </a:r>
            <a:r>
              <a:rPr lang="en-US" sz="1800" kern="1200" dirty="0" err="1" smtClean="0">
                <a:solidFill>
                  <a:schemeClr val="tx1"/>
                </a:solidFill>
                <a:effectLst/>
                <a:latin typeface="+mn-lt"/>
                <a:ea typeface="+mn-ea"/>
                <a:cs typeface="+mn-cs"/>
              </a:rPr>
              <a:t>lâp</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kế</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hoạch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thu</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hồi</a:t>
            </a:r>
            <a:r>
              <a:rPr lang="en-US" sz="1800" kern="1200" dirty="0" smtClean="0">
                <a:solidFill>
                  <a:schemeClr val="tx1"/>
                </a:solidFill>
                <a:effectLst/>
                <a:latin typeface="+mn-lt"/>
                <a:ea typeface="+mn-ea"/>
                <a:cs typeface="+mn-cs"/>
              </a:rPr>
              <a:t> VTTB </a:t>
            </a:r>
            <a:r>
              <a:rPr lang="en-US" sz="1800" kern="1200" dirty="0" err="1" smtClean="0">
                <a:solidFill>
                  <a:schemeClr val="tx1"/>
                </a:solidFill>
                <a:effectLst/>
                <a:latin typeface="+mn-lt"/>
                <a:ea typeface="+mn-ea"/>
                <a:cs typeface="+mn-cs"/>
              </a:rPr>
              <a:t>trạm</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hủy</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Kết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quả</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Phát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suy</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mới</a:t>
            </a:r>
            <a:r>
              <a:rPr lang="en-US" sz="1800" kern="1200" dirty="0" smtClean="0">
                <a:solidFill>
                  <a:schemeClr val="tx1"/>
                </a:solidFill>
                <a:effectLst/>
                <a:latin typeface="+mn-lt"/>
                <a:ea typeface="+mn-ea"/>
                <a:cs typeface="+mn-cs"/>
              </a:rPr>
              <a:t> 37 </a:t>
            </a:r>
            <a:r>
              <a:rPr lang="en-US" sz="1800" kern="1200" dirty="0" err="1" smtClean="0">
                <a:solidFill>
                  <a:schemeClr val="tx1"/>
                </a:solidFill>
                <a:effectLst/>
                <a:latin typeface="+mn-lt"/>
                <a:ea typeface="+mn-ea"/>
                <a:cs typeface="+mn-cs"/>
              </a:rPr>
              <a:t>vị</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trí</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lũy</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kế</a:t>
            </a:r>
            <a:r>
              <a:rPr lang="en-US" sz="1800" kern="1200" dirty="0" smtClean="0">
                <a:solidFill>
                  <a:schemeClr val="tx1"/>
                </a:solidFill>
                <a:effectLst/>
                <a:latin typeface="+mn-lt"/>
                <a:ea typeface="+mn-ea"/>
                <a:cs typeface="+mn-cs"/>
              </a:rPr>
              <a:t> 304 </a:t>
            </a:r>
            <a:r>
              <a:rPr lang="en-US" sz="1800" kern="1200" dirty="0" err="1" smtClean="0">
                <a:solidFill>
                  <a:schemeClr val="tx1"/>
                </a:solidFill>
                <a:effectLst/>
                <a:latin typeface="+mn-lt"/>
                <a:ea typeface="+mn-ea"/>
                <a:cs typeface="+mn-cs"/>
              </a:rPr>
              <a:t>vị</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trí</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Hoàn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thành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thu</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hồi</a:t>
            </a:r>
            <a:r>
              <a:rPr lang="en-US" sz="1800" kern="1200" dirty="0" smtClean="0">
                <a:solidFill>
                  <a:schemeClr val="tx1"/>
                </a:solidFill>
                <a:effectLst/>
                <a:latin typeface="+mn-lt"/>
                <a:ea typeface="+mn-ea"/>
                <a:cs typeface="+mn-cs"/>
              </a:rPr>
              <a:t> 66/304 ==&gt; </a:t>
            </a:r>
            <a:r>
              <a:rPr lang="en-US" sz="1800" kern="1200" dirty="0" err="1" smtClean="0">
                <a:solidFill>
                  <a:schemeClr val="tx1"/>
                </a:solidFill>
                <a:effectLst/>
                <a:latin typeface="+mn-lt"/>
                <a:ea typeface="+mn-ea"/>
                <a:cs typeface="+mn-cs"/>
              </a:rPr>
              <a:t>Tồn</a:t>
            </a:r>
            <a:r>
              <a:rPr lang="en-US" sz="1800" kern="1200" dirty="0" smtClean="0">
                <a:solidFill>
                  <a:schemeClr val="tx1"/>
                </a:solidFill>
                <a:effectLst/>
                <a:latin typeface="+mn-lt"/>
                <a:ea typeface="+mn-ea"/>
                <a:cs typeface="+mn-cs"/>
              </a:rPr>
              <a:t> 238 </a:t>
            </a:r>
            <a:r>
              <a:rPr lang="en-US" sz="1800" kern="1200" dirty="0" err="1" smtClean="0">
                <a:solidFill>
                  <a:schemeClr val="tx1"/>
                </a:solidFill>
                <a:effectLst/>
                <a:latin typeface="+mn-lt"/>
                <a:ea typeface="+mn-ea"/>
                <a:cs typeface="+mn-cs"/>
              </a:rPr>
              <a:t>trạm</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tiếp</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tục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điều</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hành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theo</a:t>
            </a:r>
            <a:r>
              <a:rPr lang="en-US" sz="1800" kern="1200" dirty="0" smtClean="0">
                <a:solidFill>
                  <a:schemeClr val="tx1"/>
                </a:solidFill>
                <a:effectLst/>
                <a:latin typeface="+mn-lt"/>
                <a:ea typeface="+mn-ea"/>
                <a:cs typeface="+mn-cs"/>
              </a:rPr>
              <a:t> KH52 </a:t>
            </a:r>
            <a:r>
              <a:rPr lang="en-US" sz="1800" kern="1200" dirty="0" err="1" smtClean="0">
                <a:solidFill>
                  <a:schemeClr val="tx1"/>
                </a:solidFill>
                <a:effectLst/>
                <a:latin typeface="+mn-lt"/>
                <a:ea typeface="+mn-ea"/>
                <a:cs typeface="+mn-cs"/>
              </a:rPr>
              <a:t>đến</a:t>
            </a:r>
            <a:r>
              <a:rPr lang="en-US" sz="1800" kern="1200" dirty="0" smtClean="0">
                <a:solidFill>
                  <a:schemeClr val="tx1"/>
                </a:solidFill>
                <a:effectLst/>
                <a:latin typeface="+mn-lt"/>
                <a:ea typeface="+mn-ea"/>
                <a:cs typeface="+mn-cs"/>
              </a:rPr>
              <a:t> 30/6/2024</a:t>
            </a:r>
          </a:p>
          <a:p>
            <a:pPr lvl="0"/>
            <a:r>
              <a:rPr lang="en-US" sz="1800" kern="1200" dirty="0" err="1" smtClean="0">
                <a:solidFill>
                  <a:schemeClr val="tx1"/>
                </a:solidFill>
                <a:effectLst/>
                <a:latin typeface="+mn-lt"/>
                <a:ea typeface="+mn-ea"/>
                <a:cs typeface="+mn-cs"/>
              </a:rPr>
              <a:t>Thực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hiện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xử</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lý</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các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vụ</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việc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thiệt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hại</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tài</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sản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theo</a:t>
            </a:r>
            <a:r>
              <a:rPr lang="en-US" sz="1800" kern="1200" dirty="0" smtClean="0">
                <a:solidFill>
                  <a:schemeClr val="tx1"/>
                </a:solidFill>
                <a:effectLst/>
                <a:latin typeface="+mn-lt"/>
                <a:ea typeface="+mn-ea"/>
                <a:cs typeface="+mn-cs"/>
              </a:rPr>
              <a:t> HD.VTNet.PC&amp;KSNB.02: </a:t>
            </a:r>
          </a:p>
          <a:p>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Trong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quý</a:t>
            </a:r>
            <a:r>
              <a:rPr lang="en-US" sz="1800" kern="1200" dirty="0" smtClean="0">
                <a:solidFill>
                  <a:schemeClr val="tx1"/>
                </a:solidFill>
                <a:effectLst/>
                <a:latin typeface="+mn-lt"/>
                <a:ea typeface="+mn-ea"/>
                <a:cs typeface="+mn-cs"/>
              </a:rPr>
              <a:t> 1, </a:t>
            </a:r>
            <a:r>
              <a:rPr lang="en-US" sz="1800" kern="1200" dirty="0" err="1" smtClean="0">
                <a:solidFill>
                  <a:schemeClr val="tx1"/>
                </a:solidFill>
                <a:effectLst/>
                <a:latin typeface="+mn-lt"/>
                <a:ea typeface="+mn-ea"/>
                <a:cs typeface="+mn-cs"/>
              </a:rPr>
              <a:t>phát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sinh</a:t>
            </a:r>
            <a:r>
              <a:rPr lang="en-US" sz="1800" kern="1200" dirty="0" smtClean="0">
                <a:solidFill>
                  <a:schemeClr val="tx1"/>
                </a:solidFill>
                <a:effectLst/>
                <a:latin typeface="+mn-lt"/>
                <a:ea typeface="+mn-ea"/>
                <a:cs typeface="+mn-cs"/>
              </a:rPr>
              <a:t> 4 </a:t>
            </a:r>
            <a:r>
              <a:rPr lang="en-US" sz="1800" kern="1200" dirty="0" err="1" smtClean="0">
                <a:solidFill>
                  <a:schemeClr val="tx1"/>
                </a:solidFill>
                <a:effectLst/>
                <a:latin typeface="+mn-lt"/>
                <a:ea typeface="+mn-ea"/>
                <a:cs typeface="+mn-cs"/>
              </a:rPr>
              <a:t>vụ</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việc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gồm</a:t>
            </a:r>
            <a:r>
              <a:rPr lang="en-US" sz="1800" kern="1200" dirty="0" smtClean="0">
                <a:solidFill>
                  <a:schemeClr val="tx1"/>
                </a:solidFill>
                <a:effectLst/>
                <a:latin typeface="+mn-lt"/>
                <a:ea typeface="+mn-ea"/>
                <a:cs typeface="+mn-cs"/>
              </a:rPr>
              <a:t>: 02 </a:t>
            </a:r>
            <a:r>
              <a:rPr lang="en-US" sz="1800" kern="1200" dirty="0" err="1" smtClean="0">
                <a:solidFill>
                  <a:schemeClr val="tx1"/>
                </a:solidFill>
                <a:effectLst/>
                <a:latin typeface="+mn-lt"/>
                <a:ea typeface="+mn-ea"/>
                <a:cs typeface="+mn-cs"/>
              </a:rPr>
              <a:t>vụ</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mất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trộm</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tại</a:t>
            </a:r>
            <a:r>
              <a:rPr lang="en-US" sz="1800" kern="1200" dirty="0" smtClean="0">
                <a:solidFill>
                  <a:schemeClr val="tx1"/>
                </a:solidFill>
                <a:effectLst/>
                <a:latin typeface="+mn-lt"/>
                <a:ea typeface="+mn-ea"/>
                <a:cs typeface="+mn-cs"/>
              </a:rPr>
              <a:t> NTN, LDG; 02 </a:t>
            </a:r>
            <a:r>
              <a:rPr lang="en-US" sz="1800" kern="1200" dirty="0" err="1" smtClean="0">
                <a:solidFill>
                  <a:schemeClr val="tx1"/>
                </a:solidFill>
                <a:effectLst/>
                <a:latin typeface="+mn-lt"/>
                <a:ea typeface="+mn-ea"/>
                <a:cs typeface="+mn-cs"/>
              </a:rPr>
              <a:t>vụ</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thất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lạc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tại</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kho</a:t>
            </a:r>
            <a:r>
              <a:rPr lang="en-US" sz="1800" kern="1200" dirty="0" smtClean="0">
                <a:solidFill>
                  <a:schemeClr val="tx1"/>
                </a:solidFill>
                <a:effectLst/>
                <a:latin typeface="+mn-lt"/>
                <a:ea typeface="+mn-ea"/>
                <a:cs typeface="+mn-cs"/>
              </a:rPr>
              <a:t> ĐNG, BTN </a:t>
            </a:r>
            <a:r>
              <a:rPr lang="en-US" sz="1800" kern="1200" dirty="0" err="1" smtClean="0">
                <a:solidFill>
                  <a:schemeClr val="tx1"/>
                </a:solidFill>
                <a:effectLst/>
                <a:latin typeface="+mn-lt"/>
                <a:ea typeface="+mn-ea"/>
                <a:cs typeface="+mn-cs"/>
              </a:rPr>
              <a:t>với</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tổng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giá</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trị</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thiệt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hại</a:t>
            </a:r>
            <a:r>
              <a:rPr lang="en-US" sz="1800" kern="1200" dirty="0" smtClean="0">
                <a:solidFill>
                  <a:schemeClr val="tx1"/>
                </a:solidFill>
                <a:effectLst/>
                <a:latin typeface="+mn-lt"/>
                <a:ea typeface="+mn-ea"/>
                <a:cs typeface="+mn-cs"/>
              </a:rPr>
              <a:t> 293.109.788. </a:t>
            </a:r>
            <a:r>
              <a:rPr lang="en-US" sz="1800" kern="1200" dirty="0" err="1" smtClean="0">
                <a:solidFill>
                  <a:schemeClr val="tx1"/>
                </a:solidFill>
                <a:effectLst/>
                <a:latin typeface="+mn-lt"/>
                <a:ea typeface="+mn-ea"/>
                <a:cs typeface="+mn-cs"/>
              </a:rPr>
              <a:t>Lũy</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đến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đến</a:t>
            </a:r>
            <a:r>
              <a:rPr lang="en-US" sz="1800" kern="1200" dirty="0" smtClean="0">
                <a:solidFill>
                  <a:schemeClr val="tx1"/>
                </a:solidFill>
                <a:effectLst/>
                <a:latin typeface="+mn-lt"/>
                <a:ea typeface="+mn-ea"/>
                <a:cs typeface="+mn-cs"/>
              </a:rPr>
              <a:t> 31/03/2025: 15 </a:t>
            </a:r>
            <a:r>
              <a:rPr lang="en-US" sz="1800" kern="1200" dirty="0" err="1" smtClean="0">
                <a:solidFill>
                  <a:schemeClr val="tx1"/>
                </a:solidFill>
                <a:effectLst/>
                <a:latin typeface="+mn-lt"/>
                <a:ea typeface="+mn-ea"/>
                <a:cs typeface="+mn-cs"/>
              </a:rPr>
              <a:t>vụ</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việc</a:t>
            </a:r>
            <a:r>
              <a:rPr lang="en-US" sz="1800" kern="1200" dirty="0" smtClean="0">
                <a:solidFill>
                  <a:schemeClr val="tx1"/>
                </a:solidFill>
                <a:effectLst/>
                <a:latin typeface="+mn-lt"/>
                <a:ea typeface="+mn-ea"/>
                <a:cs typeface="+mn-cs"/>
              </a:rPr>
              <a:t> (5 </a:t>
            </a:r>
            <a:r>
              <a:rPr lang="en-US" sz="1800" kern="1200" dirty="0" err="1" smtClean="0">
                <a:solidFill>
                  <a:schemeClr val="tx1"/>
                </a:solidFill>
                <a:effectLst/>
                <a:latin typeface="+mn-lt"/>
                <a:ea typeface="+mn-ea"/>
                <a:cs typeface="+mn-cs"/>
              </a:rPr>
              <a:t>mất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trộm</a:t>
            </a:r>
            <a:r>
              <a:rPr lang="en-US" sz="1800" kern="1200" dirty="0" smtClean="0">
                <a:solidFill>
                  <a:schemeClr val="tx1"/>
                </a:solidFill>
                <a:effectLst/>
                <a:latin typeface="+mn-lt"/>
                <a:ea typeface="+mn-ea"/>
                <a:cs typeface="+mn-cs"/>
              </a:rPr>
              <a:t>, 10 </a:t>
            </a:r>
            <a:r>
              <a:rPr lang="en-US" sz="1800" kern="1200" dirty="0" err="1" smtClean="0">
                <a:solidFill>
                  <a:schemeClr val="tx1"/>
                </a:solidFill>
                <a:effectLst/>
                <a:latin typeface="+mn-lt"/>
                <a:ea typeface="+mn-ea"/>
                <a:cs typeface="+mn-cs"/>
              </a:rPr>
              <a:t>thất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lạc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với</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tổng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giá</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trị</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thiệt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hại</a:t>
            </a:r>
            <a:r>
              <a:rPr lang="en-US" sz="1800" kern="1200" dirty="0" smtClean="0">
                <a:solidFill>
                  <a:schemeClr val="tx1"/>
                </a:solidFill>
                <a:effectLst/>
                <a:latin typeface="+mn-lt"/>
                <a:ea typeface="+mn-ea"/>
                <a:cs typeface="+mn-cs"/>
              </a:rPr>
              <a:t> 664.543.607. </a:t>
            </a:r>
            <a:br>
              <a:rPr lang="en-US" sz="1800" kern="1200" dirty="0" smtClean="0">
                <a:solidFill>
                  <a:schemeClr val="tx1"/>
                </a:solidFill>
                <a:effectLst/>
                <a:latin typeface="+mn-lt"/>
                <a:ea typeface="+mn-ea"/>
                <a:cs typeface="+mn-cs"/>
              </a:rPr>
            </a:b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Đã</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thực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hiện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xử</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lý</a:t>
            </a:r>
            <a:r>
              <a:rPr lang="en-US" sz="1800" kern="1200" dirty="0" smtClean="0">
                <a:solidFill>
                  <a:schemeClr val="tx1"/>
                </a:solidFill>
                <a:effectLst/>
                <a:latin typeface="+mn-lt"/>
                <a:ea typeface="+mn-ea"/>
                <a:cs typeface="+mn-cs"/>
              </a:rPr>
              <a:t> : 5/15 </a:t>
            </a:r>
            <a:r>
              <a:rPr lang="en-US" sz="1800" kern="1200" dirty="0" err="1" smtClean="0">
                <a:solidFill>
                  <a:schemeClr val="tx1"/>
                </a:solidFill>
                <a:effectLst/>
                <a:latin typeface="+mn-lt"/>
                <a:ea typeface="+mn-ea"/>
                <a:cs typeface="+mn-cs"/>
              </a:rPr>
              <a:t>vụ</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việc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tại</a:t>
            </a:r>
            <a:r>
              <a:rPr lang="en-US" sz="1800" kern="1200" dirty="0" smtClean="0">
                <a:solidFill>
                  <a:schemeClr val="tx1"/>
                </a:solidFill>
                <a:effectLst/>
                <a:latin typeface="+mn-lt"/>
                <a:ea typeface="+mn-ea"/>
                <a:cs typeface="+mn-cs"/>
              </a:rPr>
              <a:t> QNI, KTM </a:t>
            </a:r>
            <a:r>
              <a:rPr lang="en-US" sz="1800" kern="1200" dirty="0" err="1" smtClean="0">
                <a:solidFill>
                  <a:schemeClr val="tx1"/>
                </a:solidFill>
                <a:effectLst/>
                <a:latin typeface="+mn-lt"/>
                <a:ea typeface="+mn-ea"/>
                <a:cs typeface="+mn-cs"/>
              </a:rPr>
              <a:t>với</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tổng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nguyên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giá</a:t>
            </a:r>
            <a:r>
              <a:rPr lang="en-US" sz="1800" kern="1200" dirty="0" smtClean="0">
                <a:solidFill>
                  <a:schemeClr val="tx1"/>
                </a:solidFill>
                <a:effectLst/>
                <a:latin typeface="+mn-lt"/>
                <a:ea typeface="+mn-ea"/>
                <a:cs typeface="+mn-cs"/>
              </a:rPr>
              <a:t> 268.890.111. </a:t>
            </a:r>
            <a:br>
              <a:rPr lang="en-US" sz="1800" kern="1200" dirty="0" smtClean="0">
                <a:solidFill>
                  <a:schemeClr val="tx1"/>
                </a:solidFill>
                <a:effectLst/>
                <a:latin typeface="+mn-lt"/>
                <a:ea typeface="+mn-ea"/>
                <a:cs typeface="+mn-cs"/>
              </a:rPr>
            </a:b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Đang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thực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hiện</a:t>
            </a:r>
            <a:r>
              <a:rPr lang="en-US" sz="1800" kern="1200" dirty="0" smtClean="0">
                <a:solidFill>
                  <a:schemeClr val="tx1"/>
                </a:solidFill>
                <a:effectLst/>
                <a:latin typeface="+mn-lt"/>
                <a:ea typeface="+mn-ea"/>
                <a:cs typeface="+mn-cs"/>
              </a:rPr>
              <a:t>: 10 </a:t>
            </a:r>
            <a:r>
              <a:rPr lang="en-US" sz="1800" kern="1200" dirty="0" err="1" smtClean="0">
                <a:solidFill>
                  <a:schemeClr val="tx1"/>
                </a:solidFill>
                <a:effectLst/>
                <a:latin typeface="+mn-lt"/>
                <a:ea typeface="+mn-ea"/>
                <a:cs typeface="+mn-cs"/>
              </a:rPr>
              <a:t>vụ</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việc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trong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đó</a:t>
            </a:r>
            <a:r>
              <a:rPr lang="en-US" sz="1800" kern="1200" dirty="0" smtClean="0">
                <a:solidFill>
                  <a:schemeClr val="tx1"/>
                </a:solidFill>
                <a:effectLst/>
                <a:latin typeface="+mn-lt"/>
                <a:ea typeface="+mn-ea"/>
                <a:cs typeface="+mn-cs"/>
              </a:rPr>
              <a:t>: 3/10 </a:t>
            </a:r>
            <a:r>
              <a:rPr lang="en-US" sz="1800" kern="1200" dirty="0" err="1" smtClean="0">
                <a:solidFill>
                  <a:schemeClr val="tx1"/>
                </a:solidFill>
                <a:effectLst/>
                <a:latin typeface="+mn-lt"/>
                <a:ea typeface="+mn-ea"/>
                <a:cs typeface="+mn-cs"/>
              </a:rPr>
              <a:t>vụ</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việc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thất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lạc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tại</a:t>
            </a:r>
            <a:r>
              <a:rPr lang="en-US" sz="1800" kern="1200" dirty="0" smtClean="0">
                <a:solidFill>
                  <a:schemeClr val="tx1"/>
                </a:solidFill>
                <a:effectLst/>
                <a:latin typeface="+mn-lt"/>
                <a:ea typeface="+mn-ea"/>
                <a:cs typeface="+mn-cs"/>
              </a:rPr>
              <a:t> KHA, QNI </a:t>
            </a:r>
            <a:r>
              <a:rPr lang="en-US" sz="1800" kern="1200" dirty="0" err="1" smtClean="0">
                <a:solidFill>
                  <a:schemeClr val="tx1"/>
                </a:solidFill>
                <a:effectLst/>
                <a:latin typeface="+mn-lt"/>
                <a:ea typeface="+mn-ea"/>
                <a:cs typeface="+mn-cs"/>
              </a:rPr>
              <a:t>đã</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có</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Chỉ</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thị</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số</a:t>
            </a:r>
            <a:r>
              <a:rPr lang="en-US" sz="1800" kern="1200" dirty="0" smtClean="0">
                <a:solidFill>
                  <a:schemeClr val="tx1"/>
                </a:solidFill>
                <a:effectLst/>
                <a:latin typeface="+mn-lt"/>
                <a:ea typeface="+mn-ea"/>
                <a:cs typeface="+mn-cs"/>
              </a:rPr>
              <a:t> 4970/CT-</a:t>
            </a:r>
            <a:r>
              <a:rPr lang="en-US" sz="1800" kern="1200" dirty="0" err="1" smtClean="0">
                <a:solidFill>
                  <a:schemeClr val="tx1"/>
                </a:solidFill>
                <a:effectLst/>
                <a:latin typeface="+mn-lt"/>
                <a:ea typeface="+mn-ea"/>
                <a:cs typeface="+mn-cs"/>
              </a:rPr>
              <a:t>VTNet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hướng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dẫn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thực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hiện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Viettel</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tỉnh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đang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thuê</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thẩm</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định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giá</a:t>
            </a:r>
            <a:r>
              <a:rPr lang="en-US" sz="1800" kern="1200" dirty="0" smtClean="0">
                <a:solidFill>
                  <a:schemeClr val="tx1"/>
                </a:solidFill>
                <a:effectLst/>
                <a:latin typeface="+mn-lt"/>
                <a:ea typeface="+mn-ea"/>
                <a:cs typeface="+mn-cs"/>
              </a:rPr>
              <a:t>; 7/10 </a:t>
            </a:r>
            <a:r>
              <a:rPr lang="en-US" sz="1800" kern="1200" dirty="0" err="1" smtClean="0">
                <a:solidFill>
                  <a:schemeClr val="tx1"/>
                </a:solidFill>
                <a:effectLst/>
                <a:latin typeface="+mn-lt"/>
                <a:ea typeface="+mn-ea"/>
                <a:cs typeface="+mn-cs"/>
              </a:rPr>
              <a:t>vụ</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việc</a:t>
            </a:r>
            <a:r>
              <a:rPr lang="en-US" sz="1800" kern="1200" dirty="0" smtClean="0">
                <a:solidFill>
                  <a:schemeClr val="tx1"/>
                </a:solidFill>
                <a:effectLst/>
                <a:latin typeface="+mn-lt"/>
                <a:ea typeface="+mn-ea"/>
                <a:cs typeface="+mn-cs"/>
              </a:rPr>
              <a:t> (5 </a:t>
            </a:r>
            <a:r>
              <a:rPr lang="en-US" sz="1800" kern="1200" dirty="0" err="1" smtClean="0">
                <a:solidFill>
                  <a:schemeClr val="tx1"/>
                </a:solidFill>
                <a:effectLst/>
                <a:latin typeface="+mn-lt"/>
                <a:ea typeface="+mn-ea"/>
                <a:cs typeface="+mn-cs"/>
              </a:rPr>
              <a:t>mất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trộm</a:t>
            </a:r>
            <a:r>
              <a:rPr lang="en-US" sz="1800" kern="1200" dirty="0" smtClean="0">
                <a:solidFill>
                  <a:schemeClr val="tx1"/>
                </a:solidFill>
                <a:effectLst/>
                <a:latin typeface="+mn-lt"/>
                <a:ea typeface="+mn-ea"/>
                <a:cs typeface="+mn-cs"/>
              </a:rPr>
              <a:t>, 2 </a:t>
            </a:r>
            <a:r>
              <a:rPr lang="en-US" sz="1800" kern="1200" dirty="0" err="1" smtClean="0">
                <a:solidFill>
                  <a:schemeClr val="tx1"/>
                </a:solidFill>
                <a:effectLst/>
                <a:latin typeface="+mn-lt"/>
                <a:ea typeface="+mn-ea"/>
                <a:cs typeface="+mn-cs"/>
              </a:rPr>
              <a:t>thất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lạc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tại</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kho</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Chờ</a:t>
            </a:r>
            <a:r>
              <a:rPr lang="en-US" sz="1800" kern="1200" dirty="0" smtClean="0">
                <a:solidFill>
                  <a:schemeClr val="tx1"/>
                </a:solidFill>
                <a:effectLst/>
                <a:latin typeface="+mn-lt"/>
                <a:ea typeface="+mn-ea"/>
                <a:cs typeface="+mn-cs"/>
              </a:rPr>
              <a:t> P.PC&amp;KSNB, P.ĐT-QLTS ban </a:t>
            </a:r>
            <a:r>
              <a:rPr lang="en-US" sz="1800" kern="1200" dirty="0" err="1" smtClean="0">
                <a:solidFill>
                  <a:schemeClr val="tx1"/>
                </a:solidFill>
                <a:effectLst/>
                <a:latin typeface="+mn-lt"/>
                <a:ea typeface="+mn-ea"/>
                <a:cs typeface="+mn-cs"/>
              </a:rPr>
              <a:t>hành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chỉ</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thị</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hướng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dẫn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thực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hiện</a:t>
            </a:r>
            <a:r>
              <a:rPr lang="en-US" sz="1800" kern="1200" dirty="0" smtClean="0">
                <a:solidFill>
                  <a:schemeClr val="tx1"/>
                </a:solidFill>
                <a:effectLst/>
                <a:latin typeface="+mn-lt"/>
                <a:ea typeface="+mn-ea"/>
                <a:cs typeface="+mn-cs"/>
              </a:rPr>
              <a:t>.</a:t>
            </a:r>
          </a:p>
          <a:p>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Hoàn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thành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tổng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hợp</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kiểm</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kê</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và</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Ký</a:t>
            </a:r>
            <a:r>
              <a:rPr lang="en-US" sz="1800" kern="1200" dirty="0" smtClean="0">
                <a:solidFill>
                  <a:schemeClr val="tx1"/>
                </a:solidFill>
                <a:effectLst/>
                <a:latin typeface="+mn-lt"/>
                <a:ea typeface="+mn-ea"/>
                <a:cs typeface="+mn-cs"/>
              </a:rPr>
              <a:t> BC </a:t>
            </a:r>
            <a:r>
              <a:rPr lang="en-US" sz="1800" kern="1200" dirty="0" err="1" smtClean="0">
                <a:solidFill>
                  <a:schemeClr val="tx1"/>
                </a:solidFill>
                <a:effectLst/>
                <a:latin typeface="+mn-lt"/>
                <a:ea typeface="+mn-ea"/>
                <a:cs typeface="+mn-cs"/>
              </a:rPr>
              <a:t>kết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quả</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kiểm</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kê</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cuối</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năm</a:t>
            </a:r>
            <a:r>
              <a:rPr lang="en-US" sz="1800" kern="1200" dirty="0" smtClean="0">
                <a:solidFill>
                  <a:schemeClr val="tx1"/>
                </a:solidFill>
                <a:effectLst/>
                <a:latin typeface="+mn-lt"/>
                <a:ea typeface="+mn-ea"/>
                <a:cs typeface="+mn-cs"/>
              </a:rPr>
              <a:t> 2024 </a:t>
            </a:r>
            <a:r>
              <a:rPr lang="en-US" sz="1800" kern="1200" dirty="0" err="1" smtClean="0">
                <a:solidFill>
                  <a:schemeClr val="tx1"/>
                </a:solidFill>
                <a:effectLst/>
                <a:latin typeface="+mn-lt"/>
                <a:ea typeface="+mn-ea"/>
                <a:cs typeface="+mn-cs"/>
              </a:rPr>
              <a:t>và</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điều</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hành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Viettel</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tỉnh</a:t>
            </a:r>
            <a:r>
              <a:rPr lang="en-US" sz="1800" kern="1200" dirty="0" smtClean="0">
                <a:solidFill>
                  <a:schemeClr val="tx1"/>
                </a:solidFill>
                <a:effectLst/>
                <a:latin typeface="+mn-lt"/>
                <a:ea typeface="+mn-ea"/>
                <a:cs typeface="+mn-cs"/>
              </a:rPr>
              <a:t>/TP </a:t>
            </a:r>
            <a:r>
              <a:rPr lang="en-US" sz="1800" kern="1200" dirty="0" err="1" smtClean="0">
                <a:solidFill>
                  <a:schemeClr val="tx1"/>
                </a:solidFill>
                <a:effectLst/>
                <a:latin typeface="+mn-lt"/>
                <a:ea typeface="+mn-ea"/>
                <a:cs typeface="+mn-cs"/>
              </a:rPr>
              <a:t>xử</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lý</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chênh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lệch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sau</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kiểm</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kê</a:t>
            </a:r>
            <a:r>
              <a:rPr lang="en-US" sz="1800" kern="1200" dirty="0" smtClean="0">
                <a:solidFill>
                  <a:schemeClr val="tx1"/>
                </a:solidFill>
                <a:effectLst/>
                <a:latin typeface="+mn-lt"/>
                <a:ea typeface="+mn-ea"/>
                <a:cs typeface="+mn-cs"/>
              </a:rPr>
              <a:t> 2024.</a:t>
            </a:r>
          </a:p>
          <a:p>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Thực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hiện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đồng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bộ</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dữ</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liệu</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tài</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chính</a:t>
            </a:r>
            <a:r>
              <a:rPr lang="en-US" sz="1800" kern="1200" dirty="0" smtClean="0">
                <a:solidFill>
                  <a:schemeClr val="tx1"/>
                </a:solidFill>
                <a:effectLst/>
                <a:latin typeface="+mn-lt"/>
                <a:ea typeface="+mn-ea"/>
                <a:cs typeface="+mn-cs"/>
              </a:rPr>
              <a:t> - </a:t>
            </a:r>
            <a:r>
              <a:rPr lang="en-US" sz="1800" kern="1200" dirty="0" err="1" smtClean="0">
                <a:solidFill>
                  <a:schemeClr val="tx1"/>
                </a:solidFill>
                <a:effectLst/>
                <a:latin typeface="+mn-lt"/>
                <a:ea typeface="+mn-ea"/>
                <a:cs typeface="+mn-cs"/>
              </a:rPr>
              <a:t>tài</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sản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theo</a:t>
            </a:r>
            <a:r>
              <a:rPr lang="en-US" sz="1800" kern="1200" dirty="0" smtClean="0">
                <a:solidFill>
                  <a:schemeClr val="tx1"/>
                </a:solidFill>
                <a:effectLst/>
                <a:latin typeface="+mn-lt"/>
                <a:ea typeface="+mn-ea"/>
                <a:cs typeface="+mn-cs"/>
              </a:rPr>
              <a:t> KH </a:t>
            </a:r>
            <a:r>
              <a:rPr lang="en-US" sz="1800" kern="1200" dirty="0" err="1" smtClean="0">
                <a:solidFill>
                  <a:schemeClr val="tx1"/>
                </a:solidFill>
                <a:effectLst/>
                <a:latin typeface="+mn-lt"/>
                <a:ea typeface="+mn-ea"/>
                <a:cs typeface="+mn-cs"/>
              </a:rPr>
              <a:t>số</a:t>
            </a:r>
            <a:r>
              <a:rPr lang="en-US" sz="1800" kern="1200" dirty="0" smtClean="0">
                <a:solidFill>
                  <a:schemeClr val="tx1"/>
                </a:solidFill>
                <a:effectLst/>
                <a:latin typeface="+mn-lt"/>
                <a:ea typeface="+mn-ea"/>
                <a:cs typeface="+mn-cs"/>
              </a:rPr>
              <a:t> 8046/KH- </a:t>
            </a:r>
            <a:r>
              <a:rPr lang="en-US" sz="1800" kern="1200" dirty="0" err="1" smtClean="0">
                <a:solidFill>
                  <a:schemeClr val="tx1"/>
                </a:solidFill>
                <a:effectLst/>
                <a:latin typeface="+mn-lt"/>
                <a:ea typeface="+mn-ea"/>
                <a:cs typeface="+mn-cs"/>
              </a:rPr>
              <a:t>VTNet</a:t>
            </a:r>
            <a:r>
              <a:rPr lang="en-US" sz="1800" kern="1200" dirty="0" smtClean="0">
                <a:solidFill>
                  <a:schemeClr val="tx1"/>
                </a:solidFill>
                <a:effectLst/>
                <a:latin typeface="+mn-lt"/>
                <a:ea typeface="+mn-ea"/>
                <a:cs typeface="+mn-cs"/>
              </a:rPr>
              <a:t>: : </a:t>
            </a:r>
            <a:r>
              <a:rPr lang="en-US" sz="1800" kern="1200" dirty="0" err="1" smtClean="0">
                <a:solidFill>
                  <a:schemeClr val="tx1"/>
                </a:solidFill>
                <a:effectLst/>
                <a:latin typeface="+mn-lt"/>
                <a:ea typeface="+mn-ea"/>
                <a:cs typeface="+mn-cs"/>
              </a:rPr>
              <a:t>Tính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đến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hết</a:t>
            </a:r>
            <a:r>
              <a:rPr lang="en-US" sz="1800" kern="1200" dirty="0" smtClean="0">
                <a:solidFill>
                  <a:schemeClr val="tx1"/>
                </a:solidFill>
                <a:effectLst/>
                <a:latin typeface="+mn-lt"/>
                <a:ea typeface="+mn-ea"/>
                <a:cs typeface="+mn-cs"/>
              </a:rPr>
              <a:t> Q1, </a:t>
            </a:r>
            <a:r>
              <a:rPr lang="en-US" sz="1800" kern="1200" dirty="0" err="1" smtClean="0">
                <a:solidFill>
                  <a:schemeClr val="tx1"/>
                </a:solidFill>
                <a:effectLst/>
                <a:latin typeface="+mn-lt"/>
                <a:ea typeface="+mn-ea"/>
                <a:cs typeface="+mn-cs"/>
              </a:rPr>
              <a:t>thực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hiện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rà</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soát</a:t>
            </a:r>
            <a:r>
              <a:rPr lang="en-US" sz="1800" kern="1200" dirty="0" smtClean="0">
                <a:solidFill>
                  <a:schemeClr val="tx1"/>
                </a:solidFill>
                <a:effectLst/>
                <a:latin typeface="+mn-lt"/>
                <a:ea typeface="+mn-ea"/>
                <a:cs typeface="+mn-cs"/>
              </a:rPr>
              <a:t> 89.644/132.532 </a:t>
            </a:r>
            <a:r>
              <a:rPr lang="en-US" sz="1800" kern="1200" dirty="0" err="1" smtClean="0">
                <a:solidFill>
                  <a:schemeClr val="tx1"/>
                </a:solidFill>
                <a:effectLst/>
                <a:latin typeface="+mn-lt"/>
                <a:ea typeface="+mn-ea"/>
                <a:cs typeface="+mn-cs"/>
              </a:rPr>
              <a:t>tài</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sản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đạt</a:t>
            </a:r>
            <a:r>
              <a:rPr lang="en-US" sz="1800" kern="1200" dirty="0" smtClean="0">
                <a:solidFill>
                  <a:schemeClr val="tx1"/>
                </a:solidFill>
                <a:effectLst/>
                <a:latin typeface="+mn-lt"/>
                <a:ea typeface="+mn-ea"/>
                <a:cs typeface="+mn-cs"/>
              </a:rPr>
              <a:t> 68% (</a:t>
            </a:r>
            <a:r>
              <a:rPr lang="en-US" sz="1800" kern="1200" dirty="0" err="1" smtClean="0">
                <a:solidFill>
                  <a:schemeClr val="tx1"/>
                </a:solidFill>
                <a:effectLst/>
                <a:latin typeface="+mn-lt"/>
                <a:ea typeface="+mn-ea"/>
                <a:cs typeface="+mn-cs"/>
              </a:rPr>
              <a:t>đạt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chỉ</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tiêu</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quý</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giao</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theo</a:t>
            </a:r>
            <a:r>
              <a:rPr lang="en-US" sz="1800" kern="1200" dirty="0" smtClean="0">
                <a:solidFill>
                  <a:schemeClr val="tx1"/>
                </a:solidFill>
                <a:effectLst/>
                <a:latin typeface="+mn-lt"/>
                <a:ea typeface="+mn-ea"/>
                <a:cs typeface="+mn-cs"/>
              </a:rPr>
              <a:t> KH </a:t>
            </a:r>
            <a:r>
              <a:rPr lang="en-US" sz="1800" kern="1200" dirty="0" err="1" smtClean="0">
                <a:solidFill>
                  <a:schemeClr val="tx1"/>
                </a:solidFill>
                <a:effectLst/>
                <a:latin typeface="+mn-lt"/>
                <a:ea typeface="+mn-ea"/>
                <a:cs typeface="+mn-cs"/>
              </a:rPr>
              <a:t>là</a:t>
            </a:r>
            <a:r>
              <a:rPr lang="en-US" sz="1800" kern="1200" dirty="0" smtClean="0">
                <a:solidFill>
                  <a:schemeClr val="tx1"/>
                </a:solidFill>
                <a:effectLst/>
                <a:latin typeface="+mn-lt"/>
                <a:ea typeface="+mn-ea"/>
                <a:cs typeface="+mn-cs"/>
              </a:rPr>
              <a:t> 10%). P.ĐT-QLTS </a:t>
            </a:r>
            <a:r>
              <a:rPr lang="en-US" sz="1800" kern="1200" dirty="0" err="1" smtClean="0">
                <a:solidFill>
                  <a:schemeClr val="tx1"/>
                </a:solidFill>
                <a:effectLst/>
                <a:latin typeface="+mn-lt"/>
                <a:ea typeface="+mn-ea"/>
                <a:cs typeface="+mn-cs"/>
              </a:rPr>
              <a:t>đang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phối</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hợp</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cùng</a:t>
            </a:r>
            <a:r>
              <a:rPr lang="en-US" sz="1800" kern="1200" dirty="0" smtClean="0">
                <a:solidFill>
                  <a:schemeClr val="tx1"/>
                </a:solidFill>
                <a:effectLst/>
                <a:latin typeface="+mn-lt"/>
                <a:ea typeface="+mn-ea"/>
                <a:cs typeface="+mn-cs"/>
              </a:rPr>
              <a:t> P.TC </a:t>
            </a:r>
            <a:r>
              <a:rPr lang="en-US" sz="1800" kern="1200" dirty="0" err="1" smtClean="0">
                <a:solidFill>
                  <a:schemeClr val="tx1"/>
                </a:solidFill>
                <a:effectLst/>
                <a:latin typeface="+mn-lt"/>
                <a:ea typeface="+mn-ea"/>
                <a:cs typeface="+mn-cs"/>
              </a:rPr>
              <a:t>kiểm</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tra</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dữ</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liệu</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và</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đồng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bộ</a:t>
            </a:r>
            <a:r>
              <a:rPr lang="en-US" sz="1800" kern="1200" dirty="0" smtClean="0">
                <a:solidFill>
                  <a:schemeClr val="tx1"/>
                </a:solidFill>
                <a:effectLst/>
                <a:latin typeface="+mn-lt"/>
                <a:ea typeface="+mn-ea"/>
                <a:cs typeface="+mn-cs"/>
              </a:rPr>
              <a:t>. KH </a:t>
            </a:r>
            <a:r>
              <a:rPr lang="en-US" sz="1800" kern="1200" dirty="0" err="1" smtClean="0">
                <a:solidFill>
                  <a:schemeClr val="tx1"/>
                </a:solidFill>
                <a:effectLst/>
                <a:latin typeface="+mn-lt"/>
                <a:ea typeface="+mn-ea"/>
                <a:cs typeface="+mn-cs"/>
              </a:rPr>
              <a:t>tiếp</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tục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thực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hiện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rà</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soát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và</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đồng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bộ</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đến</a:t>
            </a:r>
            <a:r>
              <a:rPr lang="en-US" sz="1800" kern="1200" dirty="0" smtClean="0">
                <a:solidFill>
                  <a:schemeClr val="tx1"/>
                </a:solidFill>
                <a:effectLst/>
                <a:latin typeface="+mn-lt"/>
                <a:ea typeface="+mn-ea"/>
                <a:cs typeface="+mn-cs"/>
              </a:rPr>
              <a:t> 31/12/2025.</a:t>
            </a:r>
          </a:p>
          <a:p>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Thực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hiện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rà</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soát</a:t>
            </a:r>
            <a:r>
              <a:rPr lang="en-US" sz="1800" kern="1200" dirty="0" smtClean="0">
                <a:solidFill>
                  <a:schemeClr val="tx1"/>
                </a:solidFill>
                <a:effectLst/>
                <a:latin typeface="+mn-lt"/>
                <a:ea typeface="+mn-ea"/>
                <a:cs typeface="+mn-cs"/>
              </a:rPr>
              <a:t> 16 </a:t>
            </a:r>
            <a:r>
              <a:rPr lang="en-US" sz="1800" kern="1200" dirty="0" err="1" smtClean="0">
                <a:solidFill>
                  <a:schemeClr val="tx1"/>
                </a:solidFill>
                <a:effectLst/>
                <a:latin typeface="+mn-lt"/>
                <a:ea typeface="+mn-ea"/>
                <a:cs typeface="+mn-cs"/>
              </a:rPr>
              <a:t>hạng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mục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vô</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tuyến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theo</a:t>
            </a:r>
            <a:r>
              <a:rPr lang="en-US" sz="1800" kern="1200" dirty="0" smtClean="0">
                <a:solidFill>
                  <a:schemeClr val="tx1"/>
                </a:solidFill>
                <a:effectLst/>
                <a:latin typeface="+mn-lt"/>
                <a:ea typeface="+mn-ea"/>
                <a:cs typeface="+mn-cs"/>
              </a:rPr>
              <a:t> CV </a:t>
            </a:r>
            <a:r>
              <a:rPr lang="en-US" sz="1800" kern="1200" dirty="0" err="1" smtClean="0">
                <a:solidFill>
                  <a:schemeClr val="tx1"/>
                </a:solidFill>
                <a:effectLst/>
                <a:latin typeface="+mn-lt"/>
                <a:ea typeface="+mn-ea"/>
                <a:cs typeface="+mn-cs"/>
              </a:rPr>
              <a:t>số</a:t>
            </a:r>
            <a:r>
              <a:rPr lang="en-US" sz="1800" kern="1200" dirty="0" smtClean="0">
                <a:solidFill>
                  <a:schemeClr val="tx1"/>
                </a:solidFill>
                <a:effectLst/>
                <a:latin typeface="+mn-lt"/>
                <a:ea typeface="+mn-ea"/>
                <a:cs typeface="+mn-cs"/>
              </a:rPr>
              <a:t> 39/KTKV2-KSVHKT </a:t>
            </a:r>
            <a:r>
              <a:rPr lang="en-US" sz="1800" kern="1200" dirty="0" err="1" smtClean="0">
                <a:solidFill>
                  <a:schemeClr val="tx1"/>
                </a:solidFill>
                <a:effectLst/>
                <a:latin typeface="+mn-lt"/>
                <a:ea typeface="+mn-ea"/>
                <a:cs typeface="+mn-cs"/>
              </a:rPr>
              <a:t>và</a:t>
            </a:r>
            <a:r>
              <a:rPr lang="en-US" sz="1800" kern="1200" dirty="0" smtClean="0">
                <a:solidFill>
                  <a:schemeClr val="tx1"/>
                </a:solidFill>
                <a:effectLst/>
                <a:latin typeface="+mn-lt"/>
                <a:ea typeface="+mn-ea"/>
                <a:cs typeface="+mn-cs"/>
              </a:rPr>
              <a:t> 184/VHKTTC-KSVHKT </a:t>
            </a:r>
            <a:r>
              <a:rPr lang="en-US" sz="1800" kern="1200" dirty="0" err="1" smtClean="0">
                <a:solidFill>
                  <a:schemeClr val="tx1"/>
                </a:solidFill>
                <a:effectLst/>
                <a:latin typeface="+mn-lt"/>
                <a:ea typeface="+mn-ea"/>
                <a:cs typeface="+mn-cs"/>
              </a:rPr>
              <a:t>của</a:t>
            </a:r>
            <a:r>
              <a:rPr lang="en-US" sz="1800" kern="1200" dirty="0" smtClean="0">
                <a:solidFill>
                  <a:schemeClr val="tx1"/>
                </a:solidFill>
                <a:effectLst/>
                <a:latin typeface="+mn-lt"/>
                <a:ea typeface="+mn-ea"/>
                <a:cs typeface="+mn-cs"/>
              </a:rPr>
              <a:t> TTVHKTTC: </a:t>
            </a:r>
            <a:r>
              <a:rPr lang="en-US" sz="1800" kern="1200" dirty="0" err="1" smtClean="0">
                <a:solidFill>
                  <a:schemeClr val="tx1"/>
                </a:solidFill>
                <a:effectLst/>
                <a:latin typeface="+mn-lt"/>
                <a:ea typeface="+mn-ea"/>
                <a:cs typeface="+mn-cs"/>
              </a:rPr>
              <a:t>Hoàn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thành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rà</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soát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chuyển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kho</a:t>
            </a:r>
            <a:r>
              <a:rPr lang="en-US" sz="1800" kern="1200" dirty="0" smtClean="0">
                <a:solidFill>
                  <a:schemeClr val="tx1"/>
                </a:solidFill>
                <a:effectLst/>
                <a:latin typeface="+mn-lt"/>
                <a:ea typeface="+mn-ea"/>
                <a:cs typeface="+mn-cs"/>
              </a:rPr>
              <a:t> UCTT 69 </a:t>
            </a:r>
            <a:r>
              <a:rPr lang="en-US" sz="1800" kern="1200" dirty="0" err="1" smtClean="0">
                <a:solidFill>
                  <a:schemeClr val="tx1"/>
                </a:solidFill>
                <a:effectLst/>
                <a:latin typeface="+mn-lt"/>
                <a:ea typeface="+mn-ea"/>
                <a:cs typeface="+mn-cs"/>
              </a:rPr>
              <a:t>thiết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bị</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đang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tiếp</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tục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điều</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hành</a:t>
            </a:r>
            <a:r>
              <a:rPr lang="en-US" sz="1800" kern="1200" dirty="0" smtClean="0">
                <a:solidFill>
                  <a:schemeClr val="tx1"/>
                </a:solidFill>
                <a:effectLst/>
                <a:latin typeface="+mn-lt"/>
                <a:ea typeface="+mn-ea"/>
                <a:cs typeface="+mn-cs"/>
              </a:rPr>
              <a:t> 312 TB </a:t>
            </a:r>
            <a:r>
              <a:rPr lang="en-US" sz="1800" kern="1200" dirty="0" err="1" smtClean="0">
                <a:solidFill>
                  <a:schemeClr val="tx1"/>
                </a:solidFill>
                <a:effectLst/>
                <a:latin typeface="+mn-lt"/>
                <a:ea typeface="+mn-ea"/>
                <a:cs typeface="+mn-cs"/>
              </a:rPr>
              <a:t>nhập</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kho</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phục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vụ</a:t>
            </a:r>
            <a:r>
              <a:rPr lang="en-US" sz="1800" kern="1200" dirty="0" smtClean="0">
                <a:solidFill>
                  <a:schemeClr val="tx1"/>
                </a:solidFill>
                <a:effectLst/>
                <a:latin typeface="+mn-lt"/>
                <a:ea typeface="+mn-ea"/>
                <a:cs typeface="+mn-cs"/>
              </a:rPr>
              <a:t> UCTT </a:t>
            </a:r>
            <a:r>
              <a:rPr lang="en-US" sz="1800" kern="1200" dirty="0" err="1" smtClean="0">
                <a:solidFill>
                  <a:schemeClr val="tx1"/>
                </a:solidFill>
                <a:effectLst/>
                <a:latin typeface="+mn-lt"/>
                <a:ea typeface="+mn-ea"/>
                <a:cs typeface="+mn-cs"/>
              </a:rPr>
              <a:t>và</a:t>
            </a:r>
            <a:r>
              <a:rPr lang="en-US" sz="1800" kern="1200" dirty="0" smtClean="0">
                <a:solidFill>
                  <a:schemeClr val="tx1"/>
                </a:solidFill>
                <a:effectLst/>
                <a:latin typeface="+mn-lt"/>
                <a:ea typeface="+mn-ea"/>
                <a:cs typeface="+mn-cs"/>
              </a:rPr>
              <a:t> PTHT </a:t>
            </a:r>
            <a:r>
              <a:rPr lang="en-US" sz="1800" kern="1200" dirty="0" err="1" smtClean="0">
                <a:solidFill>
                  <a:schemeClr val="tx1"/>
                </a:solidFill>
                <a:effectLst/>
                <a:latin typeface="+mn-lt"/>
                <a:ea typeface="+mn-ea"/>
                <a:cs typeface="+mn-cs"/>
              </a:rPr>
              <a:t>theo</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Kế</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hoạch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số</a:t>
            </a:r>
            <a:r>
              <a:rPr lang="en-US" sz="1800" kern="1200" dirty="0" smtClean="0">
                <a:solidFill>
                  <a:schemeClr val="tx1"/>
                </a:solidFill>
                <a:effectLst/>
                <a:latin typeface="+mn-lt"/>
                <a:ea typeface="+mn-ea"/>
                <a:cs typeface="+mn-cs"/>
              </a:rPr>
              <a:t> 21320765/KH-KTTC </a:t>
            </a:r>
            <a:r>
              <a:rPr lang="en-US" sz="1800" kern="1200" dirty="0" err="1" smtClean="0">
                <a:solidFill>
                  <a:schemeClr val="tx1"/>
                </a:solidFill>
                <a:effectLst/>
                <a:latin typeface="+mn-lt"/>
                <a:ea typeface="+mn-ea"/>
                <a:cs typeface="+mn-cs"/>
              </a:rPr>
              <a:t>và</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Quyết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định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số</a:t>
            </a:r>
            <a:r>
              <a:rPr lang="en-US" sz="1800" kern="1200" dirty="0" smtClean="0">
                <a:solidFill>
                  <a:schemeClr val="tx1"/>
                </a:solidFill>
                <a:effectLst/>
                <a:latin typeface="+mn-lt"/>
                <a:ea typeface="+mn-ea"/>
                <a:cs typeface="+mn-cs"/>
              </a:rPr>
              <a:t> 585/QĐ-</a:t>
            </a:r>
            <a:r>
              <a:rPr lang="en-US" sz="1800" kern="1200" dirty="0" err="1" smtClean="0">
                <a:solidFill>
                  <a:schemeClr val="tx1"/>
                </a:solidFill>
                <a:effectLst/>
                <a:latin typeface="+mn-lt"/>
                <a:ea typeface="+mn-ea"/>
                <a:cs typeface="+mn-cs"/>
              </a:rPr>
              <a:t>VTNet</a:t>
            </a:r>
            <a:r>
              <a:rPr lang="en-US" sz="1800" kern="1200" dirty="0" smtClean="0">
                <a:solidFill>
                  <a:schemeClr val="tx1"/>
                </a:solidFill>
                <a:effectLst/>
                <a:latin typeface="+mn-lt"/>
                <a:ea typeface="+mn-ea"/>
                <a:cs typeface="+mn-cs"/>
              </a:rPr>
              <a:t>.</a:t>
            </a:r>
          </a:p>
          <a:p>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Giảm</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tồn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tài</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sản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quá</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hạn</a:t>
            </a:r>
            <a:r>
              <a:rPr lang="en-US" sz="1800" kern="1200" dirty="0" smtClean="0">
                <a:solidFill>
                  <a:schemeClr val="tx1"/>
                </a:solidFill>
                <a:effectLst/>
                <a:latin typeface="+mn-lt"/>
                <a:ea typeface="+mn-ea"/>
                <a:cs typeface="+mn-cs"/>
              </a:rPr>
              <a:t> 90 </a:t>
            </a:r>
            <a:r>
              <a:rPr lang="en-US" sz="1800" kern="1200" dirty="0" err="1" smtClean="0">
                <a:solidFill>
                  <a:schemeClr val="tx1"/>
                </a:solidFill>
                <a:effectLst/>
                <a:latin typeface="+mn-lt"/>
                <a:ea typeface="+mn-ea"/>
                <a:cs typeface="+mn-cs"/>
              </a:rPr>
              <a:t>ngày</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Tổng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giảm</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tồn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giá</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trị</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thiết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bị</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quá</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hạn</a:t>
            </a:r>
            <a:r>
              <a:rPr lang="en-US" sz="1800" kern="1200" dirty="0" smtClean="0">
                <a:solidFill>
                  <a:schemeClr val="tx1"/>
                </a:solidFill>
                <a:effectLst/>
                <a:latin typeface="+mn-lt"/>
                <a:ea typeface="+mn-ea"/>
                <a:cs typeface="+mn-cs"/>
              </a:rPr>
              <a:t> 90 </a:t>
            </a:r>
            <a:r>
              <a:rPr lang="en-US" sz="1800" kern="1200" dirty="0" err="1" smtClean="0">
                <a:solidFill>
                  <a:schemeClr val="tx1"/>
                </a:solidFill>
                <a:effectLst/>
                <a:latin typeface="+mn-lt"/>
                <a:ea typeface="+mn-ea"/>
                <a:cs typeface="+mn-cs"/>
              </a:rPr>
              <a:t>ngày</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quý</a:t>
            </a:r>
            <a:r>
              <a:rPr lang="en-US" sz="1800" kern="1200" dirty="0" smtClean="0">
                <a:solidFill>
                  <a:schemeClr val="tx1"/>
                </a:solidFill>
                <a:effectLst/>
                <a:latin typeface="+mn-lt"/>
                <a:ea typeface="+mn-ea"/>
                <a:cs typeface="+mn-cs"/>
              </a:rPr>
              <a:t> 1/2025: ~ 38,9/44,8 </a:t>
            </a:r>
            <a:r>
              <a:rPr lang="en-US" sz="1800" kern="1200" dirty="0" err="1" smtClean="0">
                <a:solidFill>
                  <a:schemeClr val="tx1"/>
                </a:solidFill>
                <a:effectLst/>
                <a:latin typeface="+mn-lt"/>
                <a:ea typeface="+mn-ea"/>
                <a:cs typeface="+mn-cs"/>
              </a:rPr>
              <a:t>tỷ</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tồn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đầu</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kỳ</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kho</a:t>
            </a:r>
            <a:r>
              <a:rPr lang="en-US" sz="1800" kern="1200" dirty="0" smtClean="0">
                <a:solidFill>
                  <a:schemeClr val="tx1"/>
                </a:solidFill>
                <a:effectLst/>
                <a:latin typeface="+mn-lt"/>
                <a:ea typeface="+mn-ea"/>
                <a:cs typeface="+mn-cs"/>
              </a:rPr>
              <a:t> VTP </a:t>
            </a:r>
            <a:r>
              <a:rPr lang="en-US" sz="1800" kern="1200" dirty="0" err="1" smtClean="0">
                <a:solidFill>
                  <a:schemeClr val="tx1"/>
                </a:solidFill>
                <a:effectLst/>
                <a:latin typeface="+mn-lt"/>
                <a:ea typeface="+mn-ea"/>
                <a:cs typeface="+mn-cs"/>
              </a:rPr>
              <a:t>giảm</a:t>
            </a:r>
            <a:r>
              <a:rPr lang="en-US" sz="1800" kern="1200" dirty="0" smtClean="0">
                <a:solidFill>
                  <a:schemeClr val="tx1"/>
                </a:solidFill>
                <a:effectLst/>
                <a:latin typeface="+mn-lt"/>
                <a:ea typeface="+mn-ea"/>
                <a:cs typeface="+mn-cs"/>
              </a:rPr>
              <a:t>: ~ 28,8 </a:t>
            </a:r>
            <a:r>
              <a:rPr lang="en-US" sz="1800" kern="1200" dirty="0" err="1" smtClean="0">
                <a:solidFill>
                  <a:schemeClr val="tx1"/>
                </a:solidFill>
                <a:effectLst/>
                <a:latin typeface="+mn-lt"/>
                <a:ea typeface="+mn-ea"/>
                <a:cs typeface="+mn-cs"/>
              </a:rPr>
              <a:t>tỷ</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kho</a:t>
            </a:r>
            <a:r>
              <a:rPr lang="en-US" sz="1800" kern="1200" dirty="0" smtClean="0">
                <a:solidFill>
                  <a:schemeClr val="tx1"/>
                </a:solidFill>
                <a:effectLst/>
                <a:latin typeface="+mn-lt"/>
                <a:ea typeface="+mn-ea"/>
                <a:cs typeface="+mn-cs"/>
              </a:rPr>
              <a:t> CNCT </a:t>
            </a:r>
            <a:r>
              <a:rPr lang="en-US" sz="1800" kern="1200" dirty="0" err="1" smtClean="0">
                <a:solidFill>
                  <a:schemeClr val="tx1"/>
                </a:solidFill>
                <a:effectLst/>
                <a:latin typeface="+mn-lt"/>
                <a:ea typeface="+mn-ea"/>
                <a:cs typeface="+mn-cs"/>
              </a:rPr>
              <a:t>giảm</a:t>
            </a:r>
            <a:r>
              <a:rPr lang="en-US" sz="1800" kern="1200" dirty="0" smtClean="0">
                <a:solidFill>
                  <a:schemeClr val="tx1"/>
                </a:solidFill>
                <a:effectLst/>
                <a:latin typeface="+mn-lt"/>
                <a:ea typeface="+mn-ea"/>
                <a:cs typeface="+mn-cs"/>
              </a:rPr>
              <a:t>: ~ 10,1 </a:t>
            </a:r>
            <a:r>
              <a:rPr lang="en-US" sz="1800" kern="1200" dirty="0" err="1" smtClean="0">
                <a:solidFill>
                  <a:schemeClr val="tx1"/>
                </a:solidFill>
                <a:effectLst/>
                <a:latin typeface="+mn-lt"/>
                <a:ea typeface="+mn-ea"/>
                <a:cs typeface="+mn-cs"/>
              </a:rPr>
              <a:t>tỷ</a:t>
            </a:r>
            <a:r>
              <a:rPr lang="en-US" sz="1800" kern="1200" dirty="0" smtClean="0">
                <a:solidFill>
                  <a:schemeClr val="tx1"/>
                </a:solidFill>
                <a:effectLst/>
                <a:latin typeface="+mn-lt"/>
                <a:ea typeface="+mn-ea"/>
                <a:cs typeface="+mn-cs"/>
              </a:rPr>
              <a:t>).</a:t>
            </a:r>
          </a:p>
          <a:p>
            <a:pPr lvl="0"/>
            <a:r>
              <a:rPr lang="nl-NL" sz="1800" kern="1200" dirty="0" smtClean="0">
                <a:solidFill>
                  <a:schemeClr val="tx1"/>
                </a:solidFill>
                <a:effectLst/>
                <a:latin typeface="+mn-lt"/>
                <a:ea typeface="+mn-ea"/>
                <a:cs typeface="+mn-cs"/>
              </a:rPr>
              <a:t>Công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tác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thanh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lý</a:t>
            </a:r>
            <a:r>
              <a:rPr lang="en-US" sz="1800" kern="1200" dirty="0" smtClean="0">
                <a:solidFill>
                  <a:schemeClr val="tx1"/>
                </a:solidFill>
                <a:effectLst/>
                <a:latin typeface="+mn-lt"/>
                <a:ea typeface="+mn-ea"/>
                <a:cs typeface="+mn-cs"/>
              </a:rPr>
              <a:t> TSML </a:t>
            </a:r>
            <a:r>
              <a:rPr lang="en-US" sz="1800" kern="1200" dirty="0" err="1" smtClean="0">
                <a:solidFill>
                  <a:schemeClr val="tx1"/>
                </a:solidFill>
                <a:effectLst/>
                <a:latin typeface="+mn-lt"/>
                <a:ea typeface="+mn-ea"/>
                <a:cs typeface="+mn-cs"/>
              </a:rPr>
              <a:t>và</a:t>
            </a:r>
            <a:r>
              <a:rPr lang="en-US" sz="1800" kern="1200" dirty="0" smtClean="0">
                <a:solidFill>
                  <a:schemeClr val="tx1"/>
                </a:solidFill>
                <a:effectLst/>
                <a:latin typeface="+mn-lt"/>
                <a:ea typeface="+mn-ea"/>
                <a:cs typeface="+mn-cs"/>
              </a:rPr>
              <a:t> CCDC </a:t>
            </a:r>
            <a:r>
              <a:rPr lang="en-US" sz="1800" kern="1200" dirty="0" err="1" smtClean="0">
                <a:solidFill>
                  <a:schemeClr val="tx1"/>
                </a:solidFill>
                <a:effectLst/>
                <a:latin typeface="+mn-lt"/>
                <a:ea typeface="+mn-ea"/>
                <a:cs typeface="+mn-cs"/>
              </a:rPr>
              <a:t>tại</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Viettel</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tỉnh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theo</a:t>
            </a:r>
            <a:r>
              <a:rPr lang="en-US" sz="1800" kern="1200" dirty="0" smtClean="0">
                <a:solidFill>
                  <a:schemeClr val="tx1"/>
                </a:solidFill>
                <a:effectLst/>
                <a:latin typeface="+mn-lt"/>
                <a:ea typeface="+mn-ea"/>
                <a:cs typeface="+mn-cs"/>
              </a:rPr>
              <a:t> QĐ 4611/QĐ-</a:t>
            </a:r>
            <a:r>
              <a:rPr lang="en-US" sz="1800" kern="1200" dirty="0" err="1" smtClean="0">
                <a:solidFill>
                  <a:schemeClr val="tx1"/>
                </a:solidFill>
                <a:effectLst/>
                <a:latin typeface="+mn-lt"/>
                <a:ea typeface="+mn-ea"/>
                <a:cs typeface="+mn-cs"/>
              </a:rPr>
              <a:t>VTNet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Trong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quý</a:t>
            </a:r>
            <a:r>
              <a:rPr lang="en-US" sz="1800" kern="1200" dirty="0" smtClean="0">
                <a:solidFill>
                  <a:schemeClr val="tx1"/>
                </a:solidFill>
                <a:effectLst/>
                <a:latin typeface="+mn-lt"/>
                <a:ea typeface="+mn-ea"/>
                <a:cs typeface="+mn-cs"/>
              </a:rPr>
              <a:t> 1 </a:t>
            </a:r>
            <a:r>
              <a:rPr lang="en-US" sz="1800" kern="1200" dirty="0" err="1" smtClean="0">
                <a:solidFill>
                  <a:schemeClr val="tx1"/>
                </a:solidFill>
                <a:effectLst/>
                <a:latin typeface="+mn-lt"/>
                <a:ea typeface="+mn-ea"/>
                <a:cs typeface="+mn-cs"/>
              </a:rPr>
              <a:t>có</a:t>
            </a:r>
            <a:r>
              <a:rPr lang="en-US" sz="1800" kern="1200" dirty="0" smtClean="0">
                <a:solidFill>
                  <a:schemeClr val="tx1"/>
                </a:solidFill>
                <a:effectLst/>
                <a:latin typeface="+mn-lt"/>
                <a:ea typeface="+mn-ea"/>
                <a:cs typeface="+mn-cs"/>
              </a:rPr>
              <a:t> 4 </a:t>
            </a:r>
            <a:r>
              <a:rPr lang="en-US" sz="1800" kern="1200" dirty="0" err="1" smtClean="0">
                <a:solidFill>
                  <a:schemeClr val="tx1"/>
                </a:solidFill>
                <a:effectLst/>
                <a:latin typeface="+mn-lt"/>
                <a:ea typeface="+mn-ea"/>
                <a:cs typeface="+mn-cs"/>
              </a:rPr>
              <a:t>Viettel</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tỉnh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hoàn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thành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thanh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lý</a:t>
            </a:r>
            <a:r>
              <a:rPr lang="en-US" sz="1800" kern="1200" dirty="0" smtClean="0">
                <a:solidFill>
                  <a:schemeClr val="tx1"/>
                </a:solidFill>
                <a:effectLst/>
                <a:latin typeface="+mn-lt"/>
                <a:ea typeface="+mn-ea"/>
                <a:cs typeface="+mn-cs"/>
              </a:rPr>
              <a:t> (BTN, DCN, KHA, NTN) </a:t>
            </a:r>
            <a:r>
              <a:rPr lang="en-US" sz="1800" kern="1200" dirty="0" err="1" smtClean="0">
                <a:solidFill>
                  <a:schemeClr val="tx1"/>
                </a:solidFill>
                <a:effectLst/>
                <a:latin typeface="+mn-lt"/>
                <a:ea typeface="+mn-ea"/>
                <a:cs typeface="+mn-cs"/>
              </a:rPr>
              <a:t>giá</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trị</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thu</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lại</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nộp</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tài</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khoản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Tập</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đoàn</a:t>
            </a:r>
            <a:r>
              <a:rPr lang="en-US" sz="1800" kern="1200" dirty="0" smtClean="0">
                <a:solidFill>
                  <a:schemeClr val="tx1"/>
                </a:solidFill>
                <a:effectLst/>
                <a:latin typeface="+mn-lt"/>
                <a:ea typeface="+mn-ea"/>
                <a:cs typeface="+mn-cs"/>
              </a:rPr>
              <a:t> ~ 568,1 </a:t>
            </a:r>
            <a:r>
              <a:rPr lang="en-US" sz="1800" kern="1200" dirty="0" err="1" smtClean="0">
                <a:solidFill>
                  <a:schemeClr val="tx1"/>
                </a:solidFill>
                <a:effectLst/>
                <a:latin typeface="+mn-lt"/>
                <a:ea typeface="+mn-ea"/>
                <a:cs typeface="+mn-cs"/>
              </a:rPr>
              <a:t>triệu</a:t>
            </a:r>
            <a:r>
              <a:rPr lang="en-US" sz="1800" kern="1200" dirty="0" smtClean="0">
                <a:solidFill>
                  <a:schemeClr val="tx1"/>
                </a:solidFill>
                <a:effectLst/>
                <a:latin typeface="+mn-lt"/>
                <a:ea typeface="+mn-ea"/>
                <a:cs typeface="+mn-cs"/>
              </a:rPr>
              <a:t>. </a:t>
            </a:r>
          </a:p>
          <a:p>
            <a:pPr lvl="0"/>
            <a:r>
              <a:rPr lang="nl-NL" sz="1800" kern="1200" dirty="0" smtClean="0">
                <a:solidFill>
                  <a:schemeClr val="tx1"/>
                </a:solidFill>
                <a:effectLst/>
                <a:latin typeface="+mn-lt"/>
                <a:ea typeface="+mn-ea"/>
                <a:cs typeface="+mn-cs"/>
              </a:rPr>
              <a:t>Điều</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hành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thu</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hồi</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thiết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bị</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hỏng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phát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sinh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sau</a:t>
            </a:r>
            <a:r>
              <a:rPr lang="en-US" sz="1800" kern="1200" dirty="0" smtClean="0">
                <a:solidFill>
                  <a:schemeClr val="tx1"/>
                </a:solidFill>
                <a:effectLst/>
                <a:latin typeface="+mn-lt"/>
                <a:ea typeface="+mn-ea"/>
                <a:cs typeface="+mn-cs"/>
              </a:rPr>
              <a:t> ƯCTT </a:t>
            </a:r>
            <a:r>
              <a:rPr lang="en-US" sz="1800" kern="1200" dirty="0" err="1" smtClean="0">
                <a:solidFill>
                  <a:schemeClr val="tx1"/>
                </a:solidFill>
                <a:effectLst/>
                <a:latin typeface="+mn-lt"/>
                <a:ea typeface="+mn-ea"/>
                <a:cs typeface="+mn-cs"/>
              </a:rPr>
              <a:t>về</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tổng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kho</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VTNet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theo</a:t>
            </a:r>
            <a:r>
              <a:rPr lang="en-US" sz="1800" kern="1200" dirty="0" smtClean="0">
                <a:solidFill>
                  <a:schemeClr val="tx1"/>
                </a:solidFill>
                <a:effectLst/>
                <a:latin typeface="+mn-lt"/>
                <a:ea typeface="+mn-ea"/>
                <a:cs typeface="+mn-cs"/>
              </a:rPr>
              <a:t> SLA 15 </a:t>
            </a:r>
            <a:r>
              <a:rPr lang="en-US" sz="1800" kern="1200" dirty="0" err="1" smtClean="0">
                <a:solidFill>
                  <a:schemeClr val="tx1"/>
                </a:solidFill>
                <a:effectLst/>
                <a:latin typeface="+mn-lt"/>
                <a:ea typeface="+mn-ea"/>
                <a:cs typeface="+mn-cs"/>
              </a:rPr>
              <a:t>ngày</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Tổng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thiết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bị</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phát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sinh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trong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quý</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là</a:t>
            </a:r>
            <a:r>
              <a:rPr lang="en-US" sz="1800" kern="1200" dirty="0" smtClean="0">
                <a:solidFill>
                  <a:schemeClr val="tx1"/>
                </a:solidFill>
                <a:effectLst/>
                <a:latin typeface="+mn-lt"/>
                <a:ea typeface="+mn-ea"/>
                <a:cs typeface="+mn-cs"/>
              </a:rPr>
              <a:t> 5.540 TB, </a:t>
            </a:r>
            <a:r>
              <a:rPr lang="en-US" sz="1800" kern="1200" dirty="0" err="1" smtClean="0">
                <a:solidFill>
                  <a:schemeClr val="tx1"/>
                </a:solidFill>
                <a:effectLst/>
                <a:latin typeface="+mn-lt"/>
                <a:ea typeface="+mn-ea"/>
                <a:cs typeface="+mn-cs"/>
              </a:rPr>
              <a:t>chuyển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trả</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về</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Tổng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kho</a:t>
            </a:r>
            <a:r>
              <a:rPr lang="en-US" sz="1800" kern="1200" dirty="0" smtClean="0">
                <a:solidFill>
                  <a:schemeClr val="tx1"/>
                </a:solidFill>
                <a:effectLst/>
                <a:latin typeface="+mn-lt"/>
                <a:ea typeface="+mn-ea"/>
                <a:cs typeface="+mn-cs"/>
              </a:rPr>
              <a:t> 5.178 TB </a:t>
            </a:r>
            <a:r>
              <a:rPr lang="en-US" sz="1800" kern="1200" dirty="0" err="1" smtClean="0">
                <a:solidFill>
                  <a:schemeClr val="tx1"/>
                </a:solidFill>
                <a:effectLst/>
                <a:latin typeface="+mn-lt"/>
                <a:ea typeface="+mn-ea"/>
                <a:cs typeface="+mn-cs"/>
              </a:rPr>
              <a:t>đạt</a:t>
            </a:r>
            <a:r>
              <a:rPr lang="en-US" sz="1800" kern="1200" dirty="0" smtClean="0">
                <a:solidFill>
                  <a:schemeClr val="tx1"/>
                </a:solidFill>
                <a:effectLst/>
                <a:latin typeface="+mn-lt"/>
                <a:ea typeface="+mn-ea"/>
                <a:cs typeface="+mn-cs"/>
              </a:rPr>
              <a:t> 93% (</a:t>
            </a:r>
            <a:r>
              <a:rPr lang="en-US" sz="1800" kern="1200" dirty="0" err="1" smtClean="0">
                <a:solidFill>
                  <a:schemeClr val="tx1"/>
                </a:solidFill>
                <a:effectLst/>
                <a:latin typeface="+mn-lt"/>
                <a:ea typeface="+mn-ea"/>
                <a:cs typeface="+mn-cs"/>
              </a:rPr>
              <a:t>số</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liệu</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này</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không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bao</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gồm</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acquy</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điều</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hoà</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và</a:t>
            </a:r>
            <a:r>
              <a:rPr lang="en-US" sz="1800" kern="1200" dirty="0" smtClean="0">
                <a:solidFill>
                  <a:schemeClr val="tx1"/>
                </a:solidFill>
                <a:effectLst/>
                <a:latin typeface="+mn-lt"/>
                <a:ea typeface="+mn-ea"/>
                <a:cs typeface="+mn-cs"/>
              </a:rPr>
              <a:t> MPĐ)</a:t>
            </a:r>
          </a:p>
          <a:p>
            <a:endParaRPr lang="en-US" sz="1200" kern="1200" dirty="0" smtClean="0">
              <a:solidFill>
                <a:schemeClr val="tx1"/>
              </a:solidFill>
              <a:effectLst/>
              <a:latin typeface="+mn-lt"/>
              <a:ea typeface="+mn-ea"/>
              <a:cs typeface="+mn-cs"/>
            </a:endParaRPr>
          </a:p>
          <a:p>
            <a:pPr marL="216000" indent="-216000">
              <a:buNone/>
            </a:pPr>
            <a:endParaRPr lang="en-US" sz="1800" b="0" strike="noStrike" spc="-1" dirty="0">
              <a:solidFill>
                <a:srgbClr val="000000"/>
              </a:solidFill>
              <a:latin typeface="Arial"/>
            </a:endParaRPr>
          </a:p>
        </p:txBody>
      </p:sp>
      <p:sp>
        <p:nvSpPr>
          <p:cNvPr id="716" name="PlaceHolder 3"/>
          <p:cNvSpPr>
            <a:spLocks noGrp="1"/>
          </p:cNvSpPr>
          <p:nvPr>
            <p:ph type="sldNum" idx="70"/>
          </p:nvPr>
        </p:nvSpPr>
        <p:spPr>
          <a:xfrm>
            <a:off x="3884760" y="8685360"/>
            <a:ext cx="2971440" cy="458280"/>
          </a:xfrm>
          <a:prstGeom prst="rect">
            <a:avLst/>
          </a:prstGeom>
          <a:noFill/>
          <a:ln w="0">
            <a:noFill/>
          </a:ln>
        </p:spPr>
        <p:txBody>
          <a:bodyPr lIns="91440" tIns="45720" rIns="91440" bIns="45720" anchor="b">
            <a:noAutofit/>
          </a:bodyPr>
          <a:lstStyle>
            <a:lvl1pPr indent="0" algn="r" defTabSz="685800">
              <a:lnSpc>
                <a:spcPct val="100000"/>
              </a:lnSpc>
              <a:buNone/>
              <a:defRPr lang="en-US" sz="1200" b="0" strike="noStrike" spc="-1">
                <a:solidFill>
                  <a:schemeClr val="dk1"/>
                </a:solidFill>
                <a:latin typeface="+mn-lt"/>
                <a:ea typeface="+mn-ea"/>
              </a:defRPr>
            </a:lvl1pPr>
          </a:lstStyle>
          <a:p>
            <a:pPr indent="0" algn="r" defTabSz="685800">
              <a:lnSpc>
                <a:spcPct val="100000"/>
              </a:lnSpc>
              <a:buNone/>
            </a:pPr>
            <a:fld id="{B72BBA48-7537-4A54-AB02-16896C2B4DBD}" type="slidenum">
              <a:rPr lang="en-US" sz="1200" b="0" strike="noStrike" spc="-1">
                <a:solidFill>
                  <a:schemeClr val="dk1"/>
                </a:solidFill>
                <a:latin typeface="+mn-lt"/>
                <a:ea typeface="+mn-ea"/>
              </a:rPr>
              <a:t>23</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2850787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PlaceHolder 1"/>
          <p:cNvSpPr>
            <a:spLocks noGrp="1" noRot="1" noChangeAspect="1"/>
          </p:cNvSpPr>
          <p:nvPr>
            <p:ph type="sldImg"/>
          </p:nvPr>
        </p:nvSpPr>
        <p:spPr>
          <a:xfrm>
            <a:off x="685800" y="1143000"/>
            <a:ext cx="5486400" cy="3086100"/>
          </a:xfrm>
          <a:prstGeom prst="rect">
            <a:avLst/>
          </a:prstGeom>
          <a:ln w="0">
            <a:noFill/>
          </a:ln>
        </p:spPr>
      </p:sp>
      <p:sp>
        <p:nvSpPr>
          <p:cNvPr id="68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686" name="PlaceHolder 3"/>
          <p:cNvSpPr>
            <a:spLocks noGrp="1"/>
          </p:cNvSpPr>
          <p:nvPr>
            <p:ph type="sldNum" idx="60"/>
          </p:nvPr>
        </p:nvSpPr>
        <p:spPr>
          <a:xfrm>
            <a:off x="3884760" y="8685360"/>
            <a:ext cx="2971440" cy="458280"/>
          </a:xfrm>
          <a:prstGeom prst="rect">
            <a:avLst/>
          </a:prstGeom>
          <a:noFill/>
          <a:ln w="0">
            <a:noFill/>
          </a:ln>
        </p:spPr>
        <p:txBody>
          <a:bodyPr lIns="91440" tIns="45720" rIns="91440" bIns="45720" anchor="b">
            <a:noAutofit/>
          </a:bodyPr>
          <a:lstStyle>
            <a:lvl1pPr indent="0" algn="r" defTabSz="685800">
              <a:lnSpc>
                <a:spcPct val="100000"/>
              </a:lnSpc>
              <a:buNone/>
              <a:defRPr lang="en-US" sz="1200" b="0" strike="noStrike" spc="-1">
                <a:solidFill>
                  <a:schemeClr val="dk1"/>
                </a:solidFill>
                <a:latin typeface="+mn-lt"/>
                <a:ea typeface="+mn-ea"/>
              </a:defRPr>
            </a:lvl1pPr>
          </a:lstStyle>
          <a:p>
            <a:pPr indent="0" algn="r" defTabSz="685800">
              <a:lnSpc>
                <a:spcPct val="100000"/>
              </a:lnSpc>
              <a:buNone/>
            </a:pPr>
            <a:fld id="{BC13DF2A-B361-42BF-8BD2-960A359E8385}" type="slidenum">
              <a:rPr lang="en-US" sz="1200" b="0" strike="noStrike" spc="-1">
                <a:solidFill>
                  <a:schemeClr val="dk1"/>
                </a:solidFill>
                <a:latin typeface="+mn-lt"/>
                <a:ea typeface="+mn-ea"/>
              </a:rPr>
              <a:t>24</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697296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PlaceHolder 1"/>
          <p:cNvSpPr>
            <a:spLocks noGrp="1" noRot="1" noChangeAspect="1"/>
          </p:cNvSpPr>
          <p:nvPr>
            <p:ph type="sldImg"/>
          </p:nvPr>
        </p:nvSpPr>
        <p:spPr>
          <a:xfrm>
            <a:off x="685800" y="1143000"/>
            <a:ext cx="5486400" cy="3086100"/>
          </a:xfrm>
          <a:prstGeom prst="rect">
            <a:avLst/>
          </a:prstGeom>
          <a:ln w="0">
            <a:noFill/>
          </a:ln>
        </p:spPr>
      </p:sp>
      <p:sp>
        <p:nvSpPr>
          <p:cNvPr id="727"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85750" indent="-285750">
              <a:buFontTx/>
              <a:buChar char="-"/>
            </a:pPr>
            <a:r>
              <a:rPr lang="en-US" sz="1800" b="0" strike="noStrike" spc="-1" baseline="0" dirty="0" smtClean="0">
                <a:solidFill>
                  <a:srgbClr val="000000"/>
                </a:solidFill>
                <a:latin typeface="Arial"/>
              </a:rPr>
              <a:t>BTS: </a:t>
            </a:r>
            <a:r>
              <a:rPr lang="en-US" sz="1800" b="0" strike="noStrike" spc="-1" baseline="0" dirty="0" err="1" smtClean="0">
                <a:solidFill>
                  <a:srgbClr val="000000"/>
                </a:solidFill>
                <a:latin typeface="Arial"/>
              </a:rPr>
              <a:t>Phải</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hoàn</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thành</a:t>
            </a:r>
            <a:r>
              <a:rPr lang="en-US" sz="1800" b="0" strike="noStrike" spc="-1" baseline="0" dirty="0" smtClean="0">
                <a:solidFill>
                  <a:srgbClr val="000000"/>
                </a:solidFill>
                <a:latin typeface="Arial"/>
              </a:rPr>
              <a:t> KH </a:t>
            </a:r>
            <a:r>
              <a:rPr lang="en-US" sz="1800" b="0" strike="noStrike" spc="-1" baseline="0" dirty="0" err="1" smtClean="0">
                <a:solidFill>
                  <a:srgbClr val="000000"/>
                </a:solidFill>
                <a:latin typeface="Arial"/>
              </a:rPr>
              <a:t>năm</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trong</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quý</a:t>
            </a:r>
            <a:r>
              <a:rPr lang="en-US" sz="1800" b="0" strike="noStrike" spc="-1" baseline="0" dirty="0" smtClean="0">
                <a:solidFill>
                  <a:srgbClr val="000000"/>
                </a:solidFill>
                <a:latin typeface="Arial"/>
              </a:rPr>
              <a:t> 3/2025 </a:t>
            </a:r>
            <a:r>
              <a:rPr lang="en-US" sz="1800" b="0" strike="noStrike" spc="-1" baseline="0" dirty="0" err="1" smtClean="0">
                <a:solidFill>
                  <a:srgbClr val="000000"/>
                </a:solidFill>
                <a:latin typeface="Arial"/>
              </a:rPr>
              <a:t>để</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quý</a:t>
            </a:r>
            <a:r>
              <a:rPr lang="en-US" sz="1800" b="0" strike="noStrike" spc="-1" baseline="0" dirty="0" smtClean="0">
                <a:solidFill>
                  <a:srgbClr val="000000"/>
                </a:solidFill>
                <a:latin typeface="Arial"/>
              </a:rPr>
              <a:t> 4 </a:t>
            </a:r>
            <a:r>
              <a:rPr lang="en-US" sz="1800" b="0" strike="noStrike" spc="-1" baseline="0" dirty="0" err="1" smtClean="0">
                <a:solidFill>
                  <a:srgbClr val="000000"/>
                </a:solidFill>
                <a:latin typeface="Arial"/>
              </a:rPr>
              <a:t>tập</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trung</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cho</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5G</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và</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4G</a:t>
            </a:r>
            <a:r>
              <a:rPr lang="en-US" sz="1800" b="0" strike="noStrike" spc="-1" baseline="0" dirty="0" smtClean="0">
                <a:solidFill>
                  <a:srgbClr val="000000"/>
                </a:solidFill>
                <a:latin typeface="Arial"/>
              </a:rPr>
              <a:t> 700. </a:t>
            </a:r>
            <a:r>
              <a:rPr lang="en-US" sz="1800" b="0" strike="noStrike" spc="-1" baseline="0" dirty="0" err="1" smtClean="0">
                <a:solidFill>
                  <a:srgbClr val="000000"/>
                </a:solidFill>
                <a:latin typeface="Arial"/>
              </a:rPr>
              <a:t>Dự</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kiến</a:t>
            </a:r>
            <a:r>
              <a:rPr lang="en-US" sz="1800" b="0" strike="noStrike" spc="-1" baseline="0" dirty="0" smtClean="0">
                <a:solidFill>
                  <a:srgbClr val="000000"/>
                </a:solidFill>
                <a:latin typeface="Arial"/>
              </a:rPr>
              <a:t> BTS </a:t>
            </a:r>
            <a:r>
              <a:rPr lang="en-US" sz="1800" b="0" strike="noStrike" spc="-1" baseline="0" dirty="0" err="1" smtClean="0">
                <a:solidFill>
                  <a:srgbClr val="000000"/>
                </a:solidFill>
                <a:latin typeface="Arial"/>
              </a:rPr>
              <a:t>T7</a:t>
            </a:r>
            <a:r>
              <a:rPr lang="en-US" sz="1800" b="0" strike="noStrike" spc="-1" baseline="0" dirty="0" smtClean="0">
                <a:solidFill>
                  <a:srgbClr val="000000"/>
                </a:solidFill>
                <a:latin typeface="Arial"/>
              </a:rPr>
              <a:t>-135, </a:t>
            </a:r>
            <a:r>
              <a:rPr lang="en-US" sz="1800" b="0" strike="noStrike" spc="-1" baseline="0" dirty="0" err="1" smtClean="0">
                <a:solidFill>
                  <a:srgbClr val="000000"/>
                </a:solidFill>
                <a:latin typeface="Arial"/>
              </a:rPr>
              <a:t>T8</a:t>
            </a:r>
            <a:r>
              <a:rPr lang="en-US" sz="1800" b="0" strike="noStrike" spc="-1" baseline="0" dirty="0" smtClean="0">
                <a:solidFill>
                  <a:srgbClr val="000000"/>
                </a:solidFill>
                <a:latin typeface="Arial"/>
              </a:rPr>
              <a:t>-170, </a:t>
            </a:r>
            <a:r>
              <a:rPr lang="en-US" sz="1800" b="0" strike="noStrike" spc="-1" baseline="0" dirty="0" err="1" smtClean="0">
                <a:solidFill>
                  <a:srgbClr val="000000"/>
                </a:solidFill>
                <a:latin typeface="Arial"/>
              </a:rPr>
              <a:t>T9</a:t>
            </a:r>
            <a:r>
              <a:rPr lang="en-US" sz="1800" b="0" strike="noStrike" spc="-1" baseline="0" dirty="0" smtClean="0">
                <a:solidFill>
                  <a:srgbClr val="000000"/>
                </a:solidFill>
                <a:latin typeface="Arial"/>
              </a:rPr>
              <a:t>-204</a:t>
            </a:r>
          </a:p>
          <a:p>
            <a:pPr marL="285750" indent="-285750">
              <a:buFontTx/>
              <a:buChar char="-"/>
            </a:pPr>
            <a:r>
              <a:rPr lang="en-US" sz="1800" b="0" strike="noStrike" spc="-1" baseline="0" dirty="0" smtClean="0">
                <a:solidFill>
                  <a:srgbClr val="000000"/>
                </a:solidFill>
                <a:latin typeface="Arial"/>
              </a:rPr>
              <a:t>GPON: </a:t>
            </a:r>
            <a:r>
              <a:rPr lang="en-US" sz="1800" b="0" strike="noStrike" spc="-1" baseline="0" dirty="0" err="1" smtClean="0">
                <a:solidFill>
                  <a:srgbClr val="000000"/>
                </a:solidFill>
                <a:latin typeface="Arial"/>
              </a:rPr>
              <a:t>T7-45k</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T8-45k</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T9-30k</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cổng</a:t>
            </a:r>
            <a:endParaRPr lang="en-US" sz="1800" b="0" strike="noStrike" spc="-1" baseline="0" dirty="0" smtClean="0">
              <a:solidFill>
                <a:srgbClr val="000000"/>
              </a:solidFill>
              <a:latin typeface="Arial"/>
            </a:endParaRPr>
          </a:p>
          <a:p>
            <a:pPr marL="285750" indent="-285750">
              <a:buFontTx/>
              <a:buChar char="-"/>
            </a:pPr>
            <a:r>
              <a:rPr lang="en-US" sz="1800" b="0" strike="noStrike" spc="-1" baseline="0" dirty="0" err="1" smtClean="0">
                <a:solidFill>
                  <a:srgbClr val="000000"/>
                </a:solidFill>
                <a:latin typeface="Arial"/>
              </a:rPr>
              <a:t>Triển</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khai</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dự</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án</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tòa</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nhà</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sau</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khi</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sáp</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nhập</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tỉnh</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thì</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nhiều</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dự</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án</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khởi</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động</a:t>
            </a:r>
            <a:r>
              <a:rPr lang="en-US" sz="1800" b="0" strike="noStrike" spc="-1" baseline="0" dirty="0" smtClean="0">
                <a:solidFill>
                  <a:srgbClr val="000000"/>
                </a:solidFill>
                <a:latin typeface="Arial"/>
              </a:rPr>
              <a:t> </a:t>
            </a:r>
            <a:r>
              <a:rPr lang="en-US" sz="1800" b="0" strike="noStrike" spc="-1" baseline="0" dirty="0" err="1" smtClean="0">
                <a:solidFill>
                  <a:srgbClr val="000000"/>
                </a:solidFill>
                <a:latin typeface="Arial"/>
              </a:rPr>
              <a:t>lại</a:t>
            </a:r>
            <a:r>
              <a:rPr lang="en-US" sz="1800" b="0" strike="noStrike" spc="-1" baseline="0" dirty="0" err="1" smtClean="0">
                <a:solidFill>
                  <a:srgbClr val="000000"/>
                </a:solidFill>
                <a:latin typeface="Arial"/>
                <a:sym typeface="Wingdings" panose="05000000000000000000" pitchFamily="2" charset="2"/>
              </a:rPr>
              <a:t>Viettel</a:t>
            </a:r>
            <a:r>
              <a:rPr lang="en-US" sz="1800" b="0" strike="noStrike" spc="-1" baseline="0" dirty="0" smtClean="0">
                <a:solidFill>
                  <a:srgbClr val="000000"/>
                </a:solidFill>
                <a:latin typeface="Arial"/>
                <a:sym typeface="Wingdings" panose="05000000000000000000" pitchFamily="2" charset="2"/>
              </a:rPr>
              <a:t> </a:t>
            </a:r>
            <a:r>
              <a:rPr lang="en-US" sz="1800" b="0" strike="noStrike" spc="-1" baseline="0" dirty="0" err="1" smtClean="0">
                <a:solidFill>
                  <a:srgbClr val="000000"/>
                </a:solidFill>
                <a:latin typeface="Arial"/>
                <a:sym typeface="Wingdings" panose="05000000000000000000" pitchFamily="2" charset="2"/>
              </a:rPr>
              <a:t>Tỉnh</a:t>
            </a:r>
            <a:r>
              <a:rPr lang="en-US" sz="1800" b="0" strike="noStrike" spc="-1" baseline="0" dirty="0" smtClean="0">
                <a:solidFill>
                  <a:srgbClr val="000000"/>
                </a:solidFill>
                <a:latin typeface="Arial"/>
                <a:sym typeface="Wingdings" panose="05000000000000000000" pitchFamily="2" charset="2"/>
              </a:rPr>
              <a:t> </a:t>
            </a:r>
            <a:r>
              <a:rPr lang="en-US" sz="1800" b="0" strike="noStrike" spc="-1" baseline="0" dirty="0" err="1" smtClean="0">
                <a:solidFill>
                  <a:srgbClr val="000000"/>
                </a:solidFill>
                <a:latin typeface="Arial"/>
                <a:sym typeface="Wingdings" panose="05000000000000000000" pitchFamily="2" charset="2"/>
              </a:rPr>
              <a:t>nắm</a:t>
            </a:r>
            <a:r>
              <a:rPr lang="en-US" sz="1800" b="0" strike="noStrike" spc="-1" baseline="0" dirty="0" smtClean="0">
                <a:solidFill>
                  <a:srgbClr val="000000"/>
                </a:solidFill>
                <a:latin typeface="Arial"/>
                <a:sym typeface="Wingdings" panose="05000000000000000000" pitchFamily="2" charset="2"/>
              </a:rPr>
              <a:t> </a:t>
            </a:r>
            <a:r>
              <a:rPr lang="en-US" sz="1800" b="0" strike="noStrike" spc="-1" baseline="0" dirty="0" err="1" smtClean="0">
                <a:solidFill>
                  <a:srgbClr val="000000"/>
                </a:solidFill>
                <a:latin typeface="Arial"/>
                <a:sym typeface="Wingdings" panose="05000000000000000000" pitchFamily="2" charset="2"/>
              </a:rPr>
              <a:t>và</a:t>
            </a:r>
            <a:r>
              <a:rPr lang="en-US" sz="1800" b="0" strike="noStrike" spc="-1" baseline="0" dirty="0" smtClean="0">
                <a:solidFill>
                  <a:srgbClr val="000000"/>
                </a:solidFill>
                <a:latin typeface="Arial"/>
                <a:sym typeface="Wingdings" panose="05000000000000000000" pitchFamily="2" charset="2"/>
              </a:rPr>
              <a:t> </a:t>
            </a:r>
            <a:r>
              <a:rPr lang="en-US" sz="1800" b="0" strike="noStrike" spc="-1" baseline="0" dirty="0" err="1" smtClean="0">
                <a:solidFill>
                  <a:srgbClr val="000000"/>
                </a:solidFill>
                <a:latin typeface="Arial"/>
                <a:sym typeface="Wingdings" panose="05000000000000000000" pitchFamily="2" charset="2"/>
              </a:rPr>
              <a:t>đề</a:t>
            </a:r>
            <a:r>
              <a:rPr lang="en-US" sz="1800" b="0" strike="noStrike" spc="-1" baseline="0" dirty="0" smtClean="0">
                <a:solidFill>
                  <a:srgbClr val="000000"/>
                </a:solidFill>
                <a:latin typeface="Arial"/>
                <a:sym typeface="Wingdings" panose="05000000000000000000" pitchFamily="2" charset="2"/>
              </a:rPr>
              <a:t> </a:t>
            </a:r>
            <a:r>
              <a:rPr lang="en-US" sz="1800" b="0" strike="noStrike" spc="-1" baseline="0" dirty="0" err="1" smtClean="0">
                <a:solidFill>
                  <a:srgbClr val="000000"/>
                </a:solidFill>
                <a:latin typeface="Arial"/>
                <a:sym typeface="Wingdings" panose="05000000000000000000" pitchFamily="2" charset="2"/>
              </a:rPr>
              <a:t>xuất</a:t>
            </a:r>
            <a:r>
              <a:rPr lang="en-US" sz="1800" b="0" strike="noStrike" spc="-1" baseline="0" dirty="0" smtClean="0">
                <a:solidFill>
                  <a:srgbClr val="000000"/>
                </a:solidFill>
                <a:latin typeface="Arial"/>
                <a:sym typeface="Wingdings" panose="05000000000000000000" pitchFamily="2" charset="2"/>
              </a:rPr>
              <a:t> </a:t>
            </a:r>
            <a:r>
              <a:rPr lang="en-US" sz="1800" b="0" strike="noStrike" spc="-1" baseline="0" dirty="0" err="1" smtClean="0">
                <a:solidFill>
                  <a:srgbClr val="000000"/>
                </a:solidFill>
                <a:latin typeface="Arial"/>
                <a:sym typeface="Wingdings" panose="05000000000000000000" pitchFamily="2" charset="2"/>
              </a:rPr>
              <a:t>bổ</a:t>
            </a:r>
            <a:r>
              <a:rPr lang="en-US" sz="1800" b="0" strike="noStrike" spc="-1" baseline="0" dirty="0" smtClean="0">
                <a:solidFill>
                  <a:srgbClr val="000000"/>
                </a:solidFill>
                <a:latin typeface="Arial"/>
                <a:sym typeface="Wingdings" panose="05000000000000000000" pitchFamily="2" charset="2"/>
              </a:rPr>
              <a:t> sung </a:t>
            </a:r>
            <a:r>
              <a:rPr lang="en-US" sz="1800" b="0" strike="noStrike" spc="-1" baseline="0" dirty="0" err="1" smtClean="0">
                <a:solidFill>
                  <a:srgbClr val="000000"/>
                </a:solidFill>
                <a:latin typeface="Arial"/>
                <a:sym typeface="Wingdings" panose="05000000000000000000" pitchFamily="2" charset="2"/>
              </a:rPr>
              <a:t>hạ</a:t>
            </a:r>
            <a:r>
              <a:rPr lang="en-US" sz="1800" b="0" strike="noStrike" spc="-1" baseline="0" dirty="0" smtClean="0">
                <a:solidFill>
                  <a:srgbClr val="000000"/>
                </a:solidFill>
                <a:latin typeface="Arial"/>
                <a:sym typeface="Wingdings" panose="05000000000000000000" pitchFamily="2" charset="2"/>
              </a:rPr>
              <a:t> </a:t>
            </a:r>
            <a:r>
              <a:rPr lang="en-US" sz="1800" b="0" strike="noStrike" spc="-1" baseline="0" dirty="0" err="1" smtClean="0">
                <a:solidFill>
                  <a:srgbClr val="000000"/>
                </a:solidFill>
                <a:latin typeface="Arial"/>
                <a:sym typeface="Wingdings" panose="05000000000000000000" pitchFamily="2" charset="2"/>
              </a:rPr>
              <a:t>tầng</a:t>
            </a:r>
            <a:r>
              <a:rPr lang="en-US" sz="1800" b="0" strike="noStrike" spc="-1" baseline="0" dirty="0" smtClean="0">
                <a:solidFill>
                  <a:srgbClr val="000000"/>
                </a:solidFill>
                <a:latin typeface="Arial"/>
                <a:sym typeface="Wingdings" panose="05000000000000000000" pitchFamily="2" charset="2"/>
              </a:rPr>
              <a:t> di </a:t>
            </a:r>
            <a:r>
              <a:rPr lang="en-US" sz="1800" b="0" strike="noStrike" spc="-1" baseline="0" dirty="0" err="1" smtClean="0">
                <a:solidFill>
                  <a:srgbClr val="000000"/>
                </a:solidFill>
                <a:latin typeface="Arial"/>
                <a:sym typeface="Wingdings" panose="05000000000000000000" pitchFamily="2" charset="2"/>
              </a:rPr>
              <a:t>động</a:t>
            </a:r>
            <a:r>
              <a:rPr lang="en-US" sz="1800" b="0" strike="noStrike" spc="-1" baseline="0" dirty="0" smtClean="0">
                <a:solidFill>
                  <a:srgbClr val="000000"/>
                </a:solidFill>
                <a:latin typeface="Arial"/>
                <a:sym typeface="Wingdings" panose="05000000000000000000" pitchFamily="2" charset="2"/>
              </a:rPr>
              <a:t> </a:t>
            </a:r>
            <a:r>
              <a:rPr lang="en-US" sz="1800" b="0" strike="noStrike" spc="-1" baseline="0" dirty="0" err="1" smtClean="0">
                <a:solidFill>
                  <a:srgbClr val="000000"/>
                </a:solidFill>
                <a:latin typeface="Arial"/>
                <a:sym typeface="Wingdings" panose="05000000000000000000" pitchFamily="2" charset="2"/>
              </a:rPr>
              <a:t>và</a:t>
            </a:r>
            <a:r>
              <a:rPr lang="en-US" sz="1800" b="0" strike="noStrike" spc="-1" baseline="0" dirty="0" smtClean="0">
                <a:solidFill>
                  <a:srgbClr val="000000"/>
                </a:solidFill>
                <a:latin typeface="Arial"/>
                <a:sym typeface="Wingdings" panose="05000000000000000000" pitchFamily="2" charset="2"/>
              </a:rPr>
              <a:t> </a:t>
            </a:r>
            <a:r>
              <a:rPr lang="en-US" sz="1800" b="0" strike="noStrike" spc="-1" baseline="0" dirty="0" err="1" smtClean="0">
                <a:solidFill>
                  <a:srgbClr val="000000"/>
                </a:solidFill>
                <a:latin typeface="Arial"/>
                <a:sym typeface="Wingdings" panose="05000000000000000000" pitchFamily="2" charset="2"/>
              </a:rPr>
              <a:t>cố</a:t>
            </a:r>
            <a:r>
              <a:rPr lang="en-US" sz="1800" b="0" strike="noStrike" spc="-1" baseline="0" dirty="0" smtClean="0">
                <a:solidFill>
                  <a:srgbClr val="000000"/>
                </a:solidFill>
                <a:latin typeface="Arial"/>
                <a:sym typeface="Wingdings" panose="05000000000000000000" pitchFamily="2" charset="2"/>
              </a:rPr>
              <a:t> </a:t>
            </a:r>
            <a:r>
              <a:rPr lang="en-US" sz="1800" b="0" strike="noStrike" spc="-1" baseline="0" dirty="0" err="1" smtClean="0">
                <a:solidFill>
                  <a:srgbClr val="000000"/>
                </a:solidFill>
                <a:latin typeface="Arial"/>
                <a:sym typeface="Wingdings" panose="05000000000000000000" pitchFamily="2" charset="2"/>
              </a:rPr>
              <a:t>định</a:t>
            </a:r>
            <a:r>
              <a:rPr lang="en-US" sz="1800" b="0" strike="noStrike" spc="-1" baseline="0" dirty="0" smtClean="0">
                <a:solidFill>
                  <a:srgbClr val="000000"/>
                </a:solidFill>
                <a:latin typeface="Arial"/>
                <a:sym typeface="Wingdings" panose="05000000000000000000" pitchFamily="2" charset="2"/>
              </a:rPr>
              <a:t> </a:t>
            </a:r>
            <a:r>
              <a:rPr lang="en-US" sz="1800" b="0" strike="noStrike" spc="-1" baseline="0" dirty="0" err="1" smtClean="0">
                <a:solidFill>
                  <a:srgbClr val="000000"/>
                </a:solidFill>
                <a:latin typeface="Arial"/>
                <a:sym typeface="Wingdings" panose="05000000000000000000" pitchFamily="2" charset="2"/>
              </a:rPr>
              <a:t>sớm</a:t>
            </a:r>
            <a:r>
              <a:rPr lang="en-US" sz="1800" b="0" strike="noStrike" spc="-1" baseline="0" dirty="0" smtClean="0">
                <a:solidFill>
                  <a:srgbClr val="000000"/>
                </a:solidFill>
                <a:latin typeface="Arial"/>
                <a:sym typeface="Wingdings" panose="05000000000000000000" pitchFamily="2" charset="2"/>
              </a:rPr>
              <a:t> </a:t>
            </a:r>
            <a:r>
              <a:rPr lang="en-US" sz="1800" b="0" strike="noStrike" spc="-1" baseline="0" dirty="0" err="1" smtClean="0">
                <a:solidFill>
                  <a:srgbClr val="000000"/>
                </a:solidFill>
                <a:latin typeface="Arial"/>
                <a:sym typeface="Wingdings" panose="05000000000000000000" pitchFamily="2" charset="2"/>
              </a:rPr>
              <a:t>để</a:t>
            </a:r>
            <a:r>
              <a:rPr lang="en-US" sz="1800" b="0" strike="noStrike" spc="-1" baseline="0" dirty="0" smtClean="0">
                <a:solidFill>
                  <a:srgbClr val="000000"/>
                </a:solidFill>
                <a:latin typeface="Arial"/>
                <a:sym typeface="Wingdings" panose="05000000000000000000" pitchFamily="2" charset="2"/>
              </a:rPr>
              <a:t> </a:t>
            </a:r>
            <a:r>
              <a:rPr lang="en-US" sz="1800" b="0" strike="noStrike" spc="-1" baseline="0" dirty="0" err="1" smtClean="0">
                <a:solidFill>
                  <a:srgbClr val="000000"/>
                </a:solidFill>
                <a:latin typeface="Arial"/>
                <a:sym typeface="Wingdings" panose="05000000000000000000" pitchFamily="2" charset="2"/>
              </a:rPr>
              <a:t>đảm</a:t>
            </a:r>
            <a:r>
              <a:rPr lang="en-US" sz="1800" b="0" strike="noStrike" spc="-1" baseline="0" dirty="0" smtClean="0">
                <a:solidFill>
                  <a:srgbClr val="000000"/>
                </a:solidFill>
                <a:latin typeface="Arial"/>
                <a:sym typeface="Wingdings" panose="05000000000000000000" pitchFamily="2" charset="2"/>
              </a:rPr>
              <a:t> bảo </a:t>
            </a:r>
            <a:r>
              <a:rPr lang="en-US" sz="1800" b="0" strike="noStrike" spc="-1" baseline="0" dirty="0" err="1" smtClean="0">
                <a:solidFill>
                  <a:srgbClr val="000000"/>
                </a:solidFill>
                <a:latin typeface="Arial"/>
                <a:sym typeface="Wingdings" panose="05000000000000000000" pitchFamily="2" charset="2"/>
              </a:rPr>
              <a:t>chất</a:t>
            </a:r>
            <a:r>
              <a:rPr lang="en-US" sz="1800" b="0" strike="noStrike" spc="-1" baseline="0" dirty="0" smtClean="0">
                <a:solidFill>
                  <a:srgbClr val="000000"/>
                </a:solidFill>
                <a:latin typeface="Arial"/>
                <a:sym typeface="Wingdings" panose="05000000000000000000" pitchFamily="2" charset="2"/>
              </a:rPr>
              <a:t> </a:t>
            </a:r>
            <a:r>
              <a:rPr lang="en-US" sz="1800" b="0" strike="noStrike" spc="-1" baseline="0" dirty="0" err="1" smtClean="0">
                <a:solidFill>
                  <a:srgbClr val="000000"/>
                </a:solidFill>
                <a:latin typeface="Arial"/>
                <a:sym typeface="Wingdings" panose="05000000000000000000" pitchFamily="2" charset="2"/>
              </a:rPr>
              <a:t>lượng</a:t>
            </a:r>
            <a:r>
              <a:rPr lang="en-US" sz="1800" b="0" strike="noStrike" spc="-1" baseline="0" dirty="0" smtClean="0">
                <a:solidFill>
                  <a:srgbClr val="000000"/>
                </a:solidFill>
                <a:latin typeface="Arial"/>
                <a:sym typeface="Wingdings" panose="05000000000000000000" pitchFamily="2" charset="2"/>
              </a:rPr>
              <a:t> </a:t>
            </a:r>
            <a:r>
              <a:rPr lang="en-US" sz="1800" b="0" strike="noStrike" spc="-1" baseline="0" dirty="0" err="1" smtClean="0">
                <a:solidFill>
                  <a:srgbClr val="000000"/>
                </a:solidFill>
                <a:latin typeface="Arial"/>
                <a:sym typeface="Wingdings" panose="05000000000000000000" pitchFamily="2" charset="2"/>
              </a:rPr>
              <a:t>mạng</a:t>
            </a:r>
            <a:r>
              <a:rPr lang="en-US" sz="1800" b="0" strike="noStrike" spc="-1" baseline="0" dirty="0" smtClean="0">
                <a:solidFill>
                  <a:srgbClr val="000000"/>
                </a:solidFill>
                <a:latin typeface="Arial"/>
                <a:sym typeface="Wingdings" panose="05000000000000000000" pitchFamily="2" charset="2"/>
              </a:rPr>
              <a:t> </a:t>
            </a:r>
            <a:r>
              <a:rPr lang="en-US" sz="1800" b="0" strike="noStrike" spc="-1" baseline="0" dirty="0" err="1" smtClean="0">
                <a:solidFill>
                  <a:srgbClr val="000000"/>
                </a:solidFill>
                <a:latin typeface="Arial"/>
                <a:sym typeface="Wingdings" panose="05000000000000000000" pitchFamily="2" charset="2"/>
              </a:rPr>
              <a:t>và</a:t>
            </a:r>
            <a:r>
              <a:rPr lang="en-US" sz="1800" b="0" strike="noStrike" spc="-1" baseline="0" dirty="0" smtClean="0">
                <a:solidFill>
                  <a:srgbClr val="000000"/>
                </a:solidFill>
                <a:latin typeface="Arial"/>
                <a:sym typeface="Wingdings" panose="05000000000000000000" pitchFamily="2" charset="2"/>
              </a:rPr>
              <a:t> </a:t>
            </a:r>
            <a:r>
              <a:rPr lang="en-US" sz="1800" b="0" strike="noStrike" spc="-1" baseline="0" dirty="0" err="1" smtClean="0">
                <a:solidFill>
                  <a:srgbClr val="000000"/>
                </a:solidFill>
                <a:latin typeface="Arial"/>
                <a:sym typeface="Wingdings" panose="05000000000000000000" pitchFamily="2" charset="2"/>
              </a:rPr>
              <a:t>tăng</a:t>
            </a:r>
            <a:r>
              <a:rPr lang="en-US" sz="1800" b="0" strike="noStrike" spc="-1" baseline="0" dirty="0" smtClean="0">
                <a:solidFill>
                  <a:srgbClr val="000000"/>
                </a:solidFill>
                <a:latin typeface="Arial"/>
                <a:sym typeface="Wingdings" panose="05000000000000000000" pitchFamily="2" charset="2"/>
              </a:rPr>
              <a:t> </a:t>
            </a:r>
            <a:r>
              <a:rPr lang="en-US" sz="1800" b="0" strike="noStrike" spc="-1" baseline="0" dirty="0" err="1" smtClean="0">
                <a:solidFill>
                  <a:srgbClr val="000000"/>
                </a:solidFill>
                <a:latin typeface="Arial"/>
                <a:sym typeface="Wingdings" panose="05000000000000000000" pitchFamily="2" charset="2"/>
              </a:rPr>
              <a:t>trưởng</a:t>
            </a:r>
            <a:r>
              <a:rPr lang="en-US" sz="1800" b="0" strike="noStrike" spc="-1" baseline="0" dirty="0" smtClean="0">
                <a:solidFill>
                  <a:srgbClr val="000000"/>
                </a:solidFill>
                <a:latin typeface="Arial"/>
                <a:sym typeface="Wingdings" panose="05000000000000000000" pitchFamily="2" charset="2"/>
              </a:rPr>
              <a:t> </a:t>
            </a:r>
            <a:r>
              <a:rPr lang="en-US" sz="1800" b="0" strike="noStrike" spc="-1" baseline="0" dirty="0" err="1" smtClean="0">
                <a:solidFill>
                  <a:srgbClr val="000000"/>
                </a:solidFill>
                <a:latin typeface="Arial"/>
                <a:sym typeface="Wingdings" panose="05000000000000000000" pitchFamily="2" charset="2"/>
              </a:rPr>
              <a:t>doanh</a:t>
            </a:r>
            <a:r>
              <a:rPr lang="en-US" sz="1800" b="0" strike="noStrike" spc="-1" baseline="0" dirty="0" smtClean="0">
                <a:solidFill>
                  <a:srgbClr val="000000"/>
                </a:solidFill>
                <a:latin typeface="Arial"/>
                <a:sym typeface="Wingdings" panose="05000000000000000000" pitchFamily="2" charset="2"/>
              </a:rPr>
              <a:t> </a:t>
            </a:r>
            <a:r>
              <a:rPr lang="en-US" sz="1800" b="0" strike="noStrike" spc="-1" baseline="0" dirty="0" err="1" smtClean="0">
                <a:solidFill>
                  <a:srgbClr val="000000"/>
                </a:solidFill>
                <a:latin typeface="Arial"/>
                <a:sym typeface="Wingdings" panose="05000000000000000000" pitchFamily="2" charset="2"/>
              </a:rPr>
              <a:t>thu</a:t>
            </a:r>
            <a:r>
              <a:rPr lang="en-US" sz="1800" b="0" strike="noStrike" spc="-1" baseline="0" dirty="0" smtClean="0">
                <a:solidFill>
                  <a:srgbClr val="000000"/>
                </a:solidFill>
                <a:latin typeface="Arial"/>
                <a:sym typeface="Wingdings" panose="05000000000000000000" pitchFamily="2" charset="2"/>
              </a:rPr>
              <a:t>.</a:t>
            </a:r>
            <a:endParaRPr lang="en-US" sz="1800" b="0" strike="noStrike" spc="-1" dirty="0">
              <a:solidFill>
                <a:srgbClr val="000000"/>
              </a:solidFill>
              <a:latin typeface="Arial"/>
            </a:endParaRPr>
          </a:p>
        </p:txBody>
      </p:sp>
      <p:sp>
        <p:nvSpPr>
          <p:cNvPr id="728" name="PlaceHolder 3"/>
          <p:cNvSpPr>
            <a:spLocks noGrp="1"/>
          </p:cNvSpPr>
          <p:nvPr>
            <p:ph type="sldNum" idx="74"/>
          </p:nvPr>
        </p:nvSpPr>
        <p:spPr>
          <a:xfrm>
            <a:off x="3884760" y="8685360"/>
            <a:ext cx="2971440" cy="458280"/>
          </a:xfrm>
          <a:prstGeom prst="rect">
            <a:avLst/>
          </a:prstGeom>
          <a:noFill/>
          <a:ln w="0">
            <a:noFill/>
          </a:ln>
        </p:spPr>
        <p:txBody>
          <a:bodyPr lIns="91440" tIns="45720" rIns="91440" bIns="45720" anchor="b">
            <a:noAutofit/>
          </a:bodyPr>
          <a:lstStyle>
            <a:lvl1pPr indent="0" algn="r" defTabSz="685800">
              <a:lnSpc>
                <a:spcPct val="100000"/>
              </a:lnSpc>
              <a:buNone/>
              <a:defRPr lang="en-US" sz="1200" b="0" strike="noStrike" spc="-1">
                <a:solidFill>
                  <a:schemeClr val="dk1"/>
                </a:solidFill>
                <a:latin typeface="+mn-lt"/>
                <a:ea typeface="+mn-ea"/>
              </a:defRPr>
            </a:lvl1pPr>
          </a:lstStyle>
          <a:p>
            <a:pPr indent="0" algn="r" defTabSz="685800">
              <a:lnSpc>
                <a:spcPct val="100000"/>
              </a:lnSpc>
              <a:buNone/>
            </a:pPr>
            <a:fld id="{55BC337D-D6D8-45A6-9FFD-1AFBABBDF5E0}" type="slidenum">
              <a:rPr lang="en-US" sz="1200" b="0" strike="noStrike" spc="-1">
                <a:solidFill>
                  <a:schemeClr val="dk1"/>
                </a:solidFill>
                <a:latin typeface="+mn-lt"/>
                <a:ea typeface="+mn-ea"/>
              </a:rPr>
              <a:t>26</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4257173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PlaceHolder 1"/>
          <p:cNvSpPr>
            <a:spLocks noGrp="1" noRot="1" noChangeAspect="1"/>
          </p:cNvSpPr>
          <p:nvPr>
            <p:ph type="sldImg"/>
          </p:nvPr>
        </p:nvSpPr>
        <p:spPr>
          <a:xfrm>
            <a:off x="685800" y="1143000"/>
            <a:ext cx="5486400" cy="3086100"/>
          </a:xfrm>
          <a:prstGeom prst="rect">
            <a:avLst/>
          </a:prstGeom>
          <a:ln w="0">
            <a:noFill/>
          </a:ln>
        </p:spPr>
      </p:sp>
      <p:sp>
        <p:nvSpPr>
          <p:cNvPr id="733"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734" name="PlaceHolder 3"/>
          <p:cNvSpPr>
            <a:spLocks noGrp="1"/>
          </p:cNvSpPr>
          <p:nvPr>
            <p:ph type="sldNum" idx="76"/>
          </p:nvPr>
        </p:nvSpPr>
        <p:spPr>
          <a:xfrm>
            <a:off x="3884760" y="8685360"/>
            <a:ext cx="2971440" cy="458280"/>
          </a:xfrm>
          <a:prstGeom prst="rect">
            <a:avLst/>
          </a:prstGeom>
          <a:noFill/>
          <a:ln w="0">
            <a:noFill/>
          </a:ln>
        </p:spPr>
        <p:txBody>
          <a:bodyPr lIns="91440" tIns="45720" rIns="91440" bIns="45720" anchor="b">
            <a:noAutofit/>
          </a:bodyPr>
          <a:lstStyle>
            <a:lvl1pPr indent="0" algn="r" defTabSz="685800">
              <a:lnSpc>
                <a:spcPct val="100000"/>
              </a:lnSpc>
              <a:buNone/>
              <a:defRPr lang="en-US" sz="1200" b="0" strike="noStrike" spc="-1">
                <a:solidFill>
                  <a:schemeClr val="dk1"/>
                </a:solidFill>
                <a:latin typeface="+mn-lt"/>
                <a:ea typeface="+mn-ea"/>
              </a:defRPr>
            </a:lvl1pPr>
          </a:lstStyle>
          <a:p>
            <a:pPr indent="0" algn="r" defTabSz="685800">
              <a:lnSpc>
                <a:spcPct val="100000"/>
              </a:lnSpc>
              <a:buNone/>
            </a:pPr>
            <a:fld id="{E86E2008-0F75-4611-ABED-3767831BFD6B}" type="slidenum">
              <a:rPr lang="en-US" sz="1200" b="0" strike="noStrike" spc="-1">
                <a:solidFill>
                  <a:schemeClr val="dk1"/>
                </a:solidFill>
                <a:latin typeface="+mn-lt"/>
                <a:ea typeface="+mn-ea"/>
              </a:rPr>
              <a:t>27</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3153885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 name="PlaceHolder 1"/>
          <p:cNvSpPr>
            <a:spLocks noGrp="1" noRot="1" noChangeAspect="1"/>
          </p:cNvSpPr>
          <p:nvPr>
            <p:ph type="sldImg"/>
          </p:nvPr>
        </p:nvSpPr>
        <p:spPr>
          <a:xfrm>
            <a:off x="685800" y="1143000"/>
            <a:ext cx="5486400" cy="3086100"/>
          </a:xfrm>
          <a:prstGeom prst="rect">
            <a:avLst/>
          </a:prstGeom>
          <a:ln w="0">
            <a:noFill/>
          </a:ln>
        </p:spPr>
      </p:sp>
      <p:sp>
        <p:nvSpPr>
          <p:cNvPr id="703"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704" name="PlaceHolder 3"/>
          <p:cNvSpPr>
            <a:spLocks noGrp="1"/>
          </p:cNvSpPr>
          <p:nvPr>
            <p:ph type="sldNum" idx="66"/>
          </p:nvPr>
        </p:nvSpPr>
        <p:spPr>
          <a:xfrm>
            <a:off x="3884760" y="8685360"/>
            <a:ext cx="2971440" cy="458280"/>
          </a:xfrm>
          <a:prstGeom prst="rect">
            <a:avLst/>
          </a:prstGeom>
          <a:noFill/>
          <a:ln w="0">
            <a:noFill/>
          </a:ln>
        </p:spPr>
        <p:txBody>
          <a:bodyPr lIns="91440" tIns="45720" rIns="91440" bIns="45720" anchor="b">
            <a:noAutofit/>
          </a:bodyPr>
          <a:lstStyle>
            <a:lvl1pPr indent="0" algn="r" defTabSz="685800">
              <a:lnSpc>
                <a:spcPct val="100000"/>
              </a:lnSpc>
              <a:buNone/>
              <a:defRPr lang="en-US" sz="1200" b="0" strike="noStrike" spc="-1">
                <a:solidFill>
                  <a:schemeClr val="dk1"/>
                </a:solidFill>
                <a:latin typeface="+mn-lt"/>
                <a:ea typeface="+mn-ea"/>
              </a:defRPr>
            </a:lvl1pPr>
          </a:lstStyle>
          <a:p>
            <a:pPr indent="0" algn="r" defTabSz="685800">
              <a:lnSpc>
                <a:spcPct val="100000"/>
              </a:lnSpc>
              <a:buNone/>
            </a:pPr>
            <a:fld id="{09F5E22F-3AB6-4752-8875-6FD641AAA648}" type="slidenum">
              <a:rPr lang="en-US" sz="1200" b="0" strike="noStrike" spc="-1">
                <a:solidFill>
                  <a:schemeClr val="dk1"/>
                </a:solidFill>
                <a:latin typeface="+mn-lt"/>
                <a:ea typeface="+mn-ea"/>
              </a:rPr>
              <a:t>30</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4284610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 name="PlaceHolder 1"/>
          <p:cNvSpPr>
            <a:spLocks noGrp="1" noRot="1" noChangeAspect="1"/>
          </p:cNvSpPr>
          <p:nvPr>
            <p:ph type="sldImg"/>
          </p:nvPr>
        </p:nvSpPr>
        <p:spPr>
          <a:xfrm>
            <a:off x="685800" y="1143000"/>
            <a:ext cx="5486400" cy="3086100"/>
          </a:xfrm>
          <a:prstGeom prst="rect">
            <a:avLst/>
          </a:prstGeom>
          <a:ln w="0">
            <a:noFill/>
          </a:ln>
        </p:spPr>
      </p:sp>
      <p:sp>
        <p:nvSpPr>
          <p:cNvPr id="703"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704" name="PlaceHolder 3"/>
          <p:cNvSpPr>
            <a:spLocks noGrp="1"/>
          </p:cNvSpPr>
          <p:nvPr>
            <p:ph type="sldNum" idx="66"/>
          </p:nvPr>
        </p:nvSpPr>
        <p:spPr>
          <a:xfrm>
            <a:off x="3884760" y="8685360"/>
            <a:ext cx="2971440" cy="458280"/>
          </a:xfrm>
          <a:prstGeom prst="rect">
            <a:avLst/>
          </a:prstGeom>
          <a:noFill/>
          <a:ln w="0">
            <a:noFill/>
          </a:ln>
        </p:spPr>
        <p:txBody>
          <a:bodyPr lIns="91440" tIns="45720" rIns="91440" bIns="45720" anchor="b">
            <a:noAutofit/>
          </a:bodyPr>
          <a:lstStyle>
            <a:lvl1pPr indent="0" algn="r" defTabSz="685800">
              <a:lnSpc>
                <a:spcPct val="100000"/>
              </a:lnSpc>
              <a:buNone/>
              <a:defRPr lang="en-US" sz="1200" b="0" strike="noStrike" spc="-1">
                <a:solidFill>
                  <a:schemeClr val="dk1"/>
                </a:solidFill>
                <a:latin typeface="+mn-lt"/>
                <a:ea typeface="+mn-ea"/>
              </a:defRPr>
            </a:lvl1pPr>
          </a:lstStyle>
          <a:p>
            <a:pPr indent="0" algn="r" defTabSz="685800">
              <a:lnSpc>
                <a:spcPct val="100000"/>
              </a:lnSpc>
              <a:buNone/>
            </a:pPr>
            <a:fld id="{09F5E22F-3AB6-4752-8875-6FD641AAA648}" type="slidenum">
              <a:rPr lang="en-US" sz="1200" b="0" strike="noStrike" spc="-1">
                <a:solidFill>
                  <a:schemeClr val="dk1"/>
                </a:solidFill>
                <a:latin typeface="+mn-lt"/>
                <a:ea typeface="+mn-ea"/>
              </a:rPr>
              <a:t>31</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3657245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algn="just" defTabSz="267891">
              <a:lnSpc>
                <a:spcPct val="105000"/>
              </a:lnSpc>
              <a:defRPr/>
            </a:pPr>
            <a:r>
              <a:rPr lang="en-US" sz="1200" dirty="0" err="1" smtClean="0">
                <a:solidFill>
                  <a:prstClr val="black"/>
                </a:solidFill>
                <a:latin typeface="Times New Roman" panose="02020603050405020304" pitchFamily="18" charset="0"/>
                <a:cs typeface="Times New Roman" panose="02020603050405020304" pitchFamily="18" charset="0"/>
              </a:rPr>
              <a:t>Tháng</a:t>
            </a:r>
            <a:r>
              <a:rPr lang="en-US" sz="1200" dirty="0" smtClean="0">
                <a:solidFill>
                  <a:prstClr val="black"/>
                </a:solidFill>
                <a:latin typeface="Times New Roman" panose="02020603050405020304" pitchFamily="18" charset="0"/>
                <a:cs typeface="Times New Roman" panose="02020603050405020304" pitchFamily="18" charset="0"/>
              </a:rPr>
              <a:t> </a:t>
            </a:r>
            <a:r>
              <a:rPr lang="vi-VN" sz="1200" dirty="0" smtClean="0">
                <a:solidFill>
                  <a:prstClr val="black"/>
                </a:solidFill>
                <a:latin typeface="Times New Roman" panose="02020603050405020304" pitchFamily="18" charset="0"/>
                <a:cs typeface="Times New Roman" panose="02020603050405020304" pitchFamily="18" charset="0"/>
              </a:rPr>
              <a:t>07</a:t>
            </a:r>
            <a:r>
              <a:rPr lang="en-US" sz="1200" dirty="0" smtClean="0">
                <a:solidFill>
                  <a:prstClr val="black"/>
                </a:solidFill>
                <a:latin typeface="Times New Roman" panose="02020603050405020304" pitchFamily="18" charset="0"/>
                <a:cs typeface="Times New Roman" panose="02020603050405020304" pitchFamily="18" charset="0"/>
              </a:rPr>
              <a:t> </a:t>
            </a:r>
            <a:r>
              <a:rPr lang="en-US" sz="1200" dirty="0" err="1" smtClean="0">
                <a:solidFill>
                  <a:prstClr val="black"/>
                </a:solidFill>
                <a:latin typeface="Times New Roman" panose="02020603050405020304" pitchFamily="18" charset="0"/>
                <a:cs typeface="Times New Roman" panose="02020603050405020304" pitchFamily="18" charset="0"/>
              </a:rPr>
              <a:t>hoàn</a:t>
            </a:r>
            <a:r>
              <a:rPr lang="en-US" sz="1200" dirty="0" smtClean="0">
                <a:solidFill>
                  <a:prstClr val="black"/>
                </a:solidFill>
                <a:latin typeface="Times New Roman" panose="02020603050405020304" pitchFamily="18" charset="0"/>
                <a:cs typeface="Times New Roman" panose="02020603050405020304" pitchFamily="18" charset="0"/>
              </a:rPr>
              <a:t> </a:t>
            </a:r>
            <a:r>
              <a:rPr lang="en-US" sz="1200" dirty="0" err="1" smtClean="0">
                <a:solidFill>
                  <a:prstClr val="black"/>
                </a:solidFill>
                <a:latin typeface="Times New Roman" panose="02020603050405020304" pitchFamily="18" charset="0"/>
                <a:cs typeface="Times New Roman" panose="02020603050405020304" pitchFamily="18" charset="0"/>
              </a:rPr>
              <a:t>thành</a:t>
            </a:r>
            <a:r>
              <a:rPr lang="en-US" sz="1200" dirty="0" smtClean="0">
                <a:solidFill>
                  <a:prstClr val="black"/>
                </a:solidFill>
                <a:latin typeface="Times New Roman" panose="02020603050405020304" pitchFamily="18" charset="0"/>
                <a:cs typeface="Times New Roman" panose="02020603050405020304" pitchFamily="18" charset="0"/>
              </a:rPr>
              <a:t> </a:t>
            </a:r>
            <a:r>
              <a:rPr lang="vi-VN" sz="1200" dirty="0" smtClean="0">
                <a:solidFill>
                  <a:prstClr val="black"/>
                </a:solidFill>
                <a:latin typeface="Times New Roman" panose="02020603050405020304" pitchFamily="18" charset="0"/>
                <a:cs typeface="Times New Roman" panose="02020603050405020304" pitchFamily="18" charset="0"/>
              </a:rPr>
              <a:t>08</a:t>
            </a:r>
            <a:r>
              <a:rPr lang="en-US" sz="1200" dirty="0" smtClean="0">
                <a:solidFill>
                  <a:prstClr val="black"/>
                </a:solidFill>
                <a:latin typeface="Times New Roman" panose="02020603050405020304" pitchFamily="18" charset="0"/>
                <a:cs typeface="Times New Roman" panose="02020603050405020304" pitchFamily="18" charset="0"/>
              </a:rPr>
              <a:t>/</a:t>
            </a:r>
            <a:r>
              <a:rPr lang="vi-VN" sz="1200" dirty="0" smtClean="0">
                <a:solidFill>
                  <a:prstClr val="black"/>
                </a:solidFill>
                <a:latin typeface="Times New Roman" panose="02020603050405020304" pitchFamily="18" charset="0"/>
                <a:cs typeface="Times New Roman" panose="02020603050405020304" pitchFamily="18" charset="0"/>
              </a:rPr>
              <a:t>10</a:t>
            </a:r>
            <a:r>
              <a:rPr lang="en-US" sz="1200" dirty="0" smtClean="0">
                <a:solidFill>
                  <a:prstClr val="black"/>
                </a:solidFill>
                <a:latin typeface="Times New Roman" panose="02020603050405020304" pitchFamily="18" charset="0"/>
                <a:cs typeface="Times New Roman" panose="02020603050405020304" pitchFamily="18" charset="0"/>
              </a:rPr>
              <a:t> </a:t>
            </a:r>
            <a:r>
              <a:rPr lang="en-US" sz="1200" dirty="0" err="1" smtClean="0">
                <a:solidFill>
                  <a:prstClr val="black"/>
                </a:solidFill>
                <a:latin typeface="Times New Roman" panose="02020603050405020304" pitchFamily="18" charset="0"/>
                <a:cs typeface="Times New Roman" panose="02020603050405020304" pitchFamily="18" charset="0"/>
              </a:rPr>
              <a:t>chỉ</a:t>
            </a:r>
            <a:r>
              <a:rPr lang="en-US" sz="1200" dirty="0" smtClean="0">
                <a:solidFill>
                  <a:prstClr val="black"/>
                </a:solidFill>
                <a:latin typeface="Times New Roman" panose="02020603050405020304" pitchFamily="18" charset="0"/>
                <a:cs typeface="Times New Roman" panose="02020603050405020304" pitchFamily="18" charset="0"/>
              </a:rPr>
              <a:t> </a:t>
            </a:r>
            <a:r>
              <a:rPr lang="en-US" sz="1200" dirty="0" err="1" smtClean="0">
                <a:solidFill>
                  <a:prstClr val="black"/>
                </a:solidFill>
                <a:latin typeface="Times New Roman" panose="02020603050405020304" pitchFamily="18" charset="0"/>
                <a:cs typeface="Times New Roman" panose="02020603050405020304" pitchFamily="18" charset="0"/>
              </a:rPr>
              <a:t>tiêu</a:t>
            </a:r>
            <a:r>
              <a:rPr lang="en-US" sz="1200" dirty="0" smtClean="0">
                <a:solidFill>
                  <a:prstClr val="black"/>
                </a:solidFill>
                <a:latin typeface="Times New Roman" panose="02020603050405020304" pitchFamily="18" charset="0"/>
                <a:cs typeface="Times New Roman" panose="02020603050405020304" pitchFamily="18" charset="0"/>
              </a:rPr>
              <a:t> KPIs </a:t>
            </a:r>
            <a:r>
              <a:rPr lang="en-US" sz="1200" dirty="0" err="1" smtClean="0">
                <a:solidFill>
                  <a:prstClr val="black"/>
                </a:solidFill>
                <a:latin typeface="Times New Roman" panose="02020603050405020304" pitchFamily="18" charset="0"/>
                <a:cs typeface="Times New Roman" panose="02020603050405020304" pitchFamily="18" charset="0"/>
              </a:rPr>
              <a:t>chính</a:t>
            </a:r>
            <a:r>
              <a:rPr lang="en-US" sz="1200" dirty="0" smtClean="0">
                <a:solidFill>
                  <a:prstClr val="black"/>
                </a:solidFill>
                <a:latin typeface="Times New Roman" panose="02020603050405020304" pitchFamily="18" charset="0"/>
                <a:cs typeface="Times New Roman" panose="02020603050405020304" pitchFamily="18" charset="0"/>
              </a:rPr>
              <a:t>, </a:t>
            </a:r>
            <a:r>
              <a:rPr lang="vi-VN" sz="1200" dirty="0" smtClean="0">
                <a:solidFill>
                  <a:prstClr val="black"/>
                </a:solidFill>
                <a:latin typeface="Times New Roman" panose="02020603050405020304" pitchFamily="18" charset="0"/>
                <a:cs typeface="Times New Roman" panose="02020603050405020304" pitchFamily="18" charset="0"/>
              </a:rPr>
              <a:t>tương đương tháng 06</a:t>
            </a:r>
            <a:r>
              <a:rPr lang="en-US" sz="1200" dirty="0" smtClean="0">
                <a:solidFill>
                  <a:prstClr val="black"/>
                </a:solidFill>
                <a:latin typeface="Times New Roman" panose="02020603050405020304" pitchFamily="18" charset="0"/>
                <a:cs typeface="Times New Roman" panose="02020603050405020304" pitchFamily="18" charset="0"/>
              </a:rPr>
              <a:t>. </a:t>
            </a:r>
          </a:p>
          <a:p>
            <a:pPr algn="just" defTabSz="267891">
              <a:lnSpc>
                <a:spcPct val="105000"/>
              </a:lnSpc>
              <a:defRPr/>
            </a:pPr>
            <a:r>
              <a:rPr lang="en-US" sz="1200" dirty="0" err="1" smtClean="0">
                <a:solidFill>
                  <a:prstClr val="black"/>
                </a:solidFill>
                <a:latin typeface="Times New Roman" panose="02020603050405020304" pitchFamily="18" charset="0"/>
                <a:cs typeface="Times New Roman" panose="02020603050405020304" pitchFamily="18" charset="0"/>
              </a:rPr>
              <a:t>Một</a:t>
            </a:r>
            <a:r>
              <a:rPr lang="en-US" sz="1200" dirty="0" smtClean="0">
                <a:solidFill>
                  <a:prstClr val="black"/>
                </a:solidFill>
                <a:latin typeface="Times New Roman" panose="02020603050405020304" pitchFamily="18" charset="0"/>
                <a:cs typeface="Times New Roman" panose="02020603050405020304" pitchFamily="18" charset="0"/>
              </a:rPr>
              <a:t> </a:t>
            </a:r>
            <a:r>
              <a:rPr lang="en-US" sz="1200" dirty="0" err="1" smtClean="0">
                <a:solidFill>
                  <a:prstClr val="black"/>
                </a:solidFill>
                <a:latin typeface="Times New Roman" panose="02020603050405020304" pitchFamily="18" charset="0"/>
                <a:cs typeface="Times New Roman" panose="02020603050405020304" pitchFamily="18" charset="0"/>
              </a:rPr>
              <a:t>số</a:t>
            </a:r>
            <a:r>
              <a:rPr lang="en-US" sz="1200" dirty="0" smtClean="0">
                <a:solidFill>
                  <a:prstClr val="black"/>
                </a:solidFill>
                <a:latin typeface="Times New Roman" panose="02020603050405020304" pitchFamily="18" charset="0"/>
                <a:cs typeface="Times New Roman" panose="02020603050405020304" pitchFamily="18" charset="0"/>
              </a:rPr>
              <a:t> </a:t>
            </a:r>
            <a:r>
              <a:rPr lang="en-US" sz="1200" dirty="0" err="1" smtClean="0">
                <a:solidFill>
                  <a:prstClr val="black"/>
                </a:solidFill>
                <a:latin typeface="Times New Roman" panose="02020603050405020304" pitchFamily="18" charset="0"/>
                <a:cs typeface="Times New Roman" panose="02020603050405020304" pitchFamily="18" charset="0"/>
              </a:rPr>
              <a:t>chỉ</a:t>
            </a:r>
            <a:r>
              <a:rPr lang="en-US" sz="1200" dirty="0" smtClean="0">
                <a:solidFill>
                  <a:prstClr val="black"/>
                </a:solidFill>
                <a:latin typeface="Times New Roman" panose="02020603050405020304" pitchFamily="18" charset="0"/>
                <a:cs typeface="Times New Roman" panose="02020603050405020304" pitchFamily="18" charset="0"/>
              </a:rPr>
              <a:t> </a:t>
            </a:r>
            <a:r>
              <a:rPr lang="en-US" sz="1200" dirty="0" err="1" smtClean="0">
                <a:solidFill>
                  <a:prstClr val="black"/>
                </a:solidFill>
                <a:latin typeface="Times New Roman" panose="02020603050405020304" pitchFamily="18" charset="0"/>
                <a:cs typeface="Times New Roman" panose="02020603050405020304" pitchFamily="18" charset="0"/>
              </a:rPr>
              <a:t>tiêu</a:t>
            </a:r>
            <a:r>
              <a:rPr lang="en-US" sz="1200" dirty="0" smtClean="0">
                <a:solidFill>
                  <a:prstClr val="black"/>
                </a:solidFill>
                <a:latin typeface="Times New Roman" panose="02020603050405020304" pitchFamily="18" charset="0"/>
                <a:cs typeface="Times New Roman" panose="02020603050405020304" pitchFamily="18" charset="0"/>
              </a:rPr>
              <a:t> KPI </a:t>
            </a:r>
            <a:r>
              <a:rPr lang="en-US" sz="1200" dirty="0" err="1" smtClean="0">
                <a:solidFill>
                  <a:prstClr val="black"/>
                </a:solidFill>
                <a:latin typeface="Times New Roman" panose="02020603050405020304" pitchFamily="18" charset="0"/>
                <a:cs typeface="Times New Roman" panose="02020603050405020304" pitchFamily="18" charset="0"/>
              </a:rPr>
              <a:t>chính</a:t>
            </a:r>
            <a:r>
              <a:rPr lang="en-US" sz="1200" dirty="0" smtClean="0">
                <a:solidFill>
                  <a:prstClr val="black"/>
                </a:solidFill>
                <a:latin typeface="Times New Roman" panose="02020603050405020304" pitchFamily="18" charset="0"/>
                <a:cs typeface="Times New Roman" panose="02020603050405020304" pitchFamily="18" charset="0"/>
              </a:rPr>
              <a:t> </a:t>
            </a:r>
            <a:r>
              <a:rPr lang="en-US" sz="1200" dirty="0" err="1" smtClean="0">
                <a:solidFill>
                  <a:prstClr val="black"/>
                </a:solidFill>
                <a:latin typeface="Times New Roman" panose="02020603050405020304" pitchFamily="18" charset="0"/>
                <a:cs typeface="Times New Roman" panose="02020603050405020304" pitchFamily="18" charset="0"/>
              </a:rPr>
              <a:t>chưa</a:t>
            </a:r>
            <a:r>
              <a:rPr lang="en-US" sz="1200" dirty="0" smtClean="0">
                <a:solidFill>
                  <a:prstClr val="black"/>
                </a:solidFill>
                <a:latin typeface="Times New Roman" panose="02020603050405020304" pitchFamily="18" charset="0"/>
                <a:cs typeface="Times New Roman" panose="02020603050405020304" pitchFamily="18" charset="0"/>
              </a:rPr>
              <a:t> </a:t>
            </a:r>
            <a:r>
              <a:rPr lang="en-US" sz="1200" dirty="0" err="1" smtClean="0">
                <a:solidFill>
                  <a:prstClr val="black"/>
                </a:solidFill>
                <a:latin typeface="Times New Roman" panose="02020603050405020304" pitchFamily="18" charset="0"/>
                <a:cs typeface="Times New Roman" panose="02020603050405020304" pitchFamily="18" charset="0"/>
              </a:rPr>
              <a:t>hoàn</a:t>
            </a:r>
            <a:r>
              <a:rPr lang="en-US" sz="1200" dirty="0" smtClean="0">
                <a:solidFill>
                  <a:prstClr val="black"/>
                </a:solidFill>
                <a:latin typeface="Times New Roman" panose="02020603050405020304" pitchFamily="18" charset="0"/>
                <a:cs typeface="Times New Roman" panose="02020603050405020304" pitchFamily="18" charset="0"/>
              </a:rPr>
              <a:t> </a:t>
            </a:r>
            <a:r>
              <a:rPr lang="en-US" sz="1200" dirty="0" err="1" smtClean="0">
                <a:solidFill>
                  <a:prstClr val="black"/>
                </a:solidFill>
                <a:latin typeface="Times New Roman" panose="02020603050405020304" pitchFamily="18" charset="0"/>
                <a:cs typeface="Times New Roman" panose="02020603050405020304" pitchFamily="18" charset="0"/>
              </a:rPr>
              <a:t>thành</a:t>
            </a:r>
            <a:r>
              <a:rPr lang="en-US" sz="1200" dirty="0" smtClean="0">
                <a:solidFill>
                  <a:prstClr val="black"/>
                </a:solidFill>
                <a:latin typeface="Times New Roman" panose="02020603050405020304" pitchFamily="18" charset="0"/>
                <a:cs typeface="Times New Roman" panose="02020603050405020304" pitchFamily="18" charset="0"/>
              </a:rPr>
              <a:t>: </a:t>
            </a:r>
            <a:endParaRPr lang="en-US" sz="1100" dirty="0" smtClean="0">
              <a:solidFill>
                <a:srgbClr val="000000"/>
              </a:solidFill>
              <a:latin typeface="Times New Roman" panose="02020603050405020304" pitchFamily="18" charset="0"/>
              <a:ea typeface="Times New Roman" panose="02020603050405020304" pitchFamily="18" charset="0"/>
            </a:endParaRPr>
          </a:p>
          <a:p>
            <a:pPr algn="just" defTabSz="267891">
              <a:lnSpc>
                <a:spcPct val="105000"/>
              </a:lnSpc>
              <a:defRPr/>
            </a:pPr>
            <a:r>
              <a:rPr lang="en-US" sz="1200" dirty="0" smtClean="0">
                <a:solidFill>
                  <a:srgbClr val="000000"/>
                </a:solidFill>
                <a:latin typeface="Times New Roman" panose="02020603050405020304" pitchFamily="18" charset="0"/>
                <a:cs typeface="Times New Roman" panose="02020603050405020304" pitchFamily="18" charset="0"/>
              </a:rPr>
              <a:t> + </a:t>
            </a:r>
            <a:r>
              <a:rPr lang="en-US" sz="1200" dirty="0" err="1" smtClean="0">
                <a:solidFill>
                  <a:srgbClr val="000000"/>
                </a:solidFill>
                <a:latin typeface="Times New Roman" panose="02020603050405020304" pitchFamily="18" charset="0"/>
                <a:cs typeface="Times New Roman" panose="02020603050405020304" pitchFamily="18" charset="0"/>
              </a:rPr>
              <a:t>Chỉ</a:t>
            </a:r>
            <a:r>
              <a:rPr lang="en-US" sz="1200" dirty="0" smtClean="0">
                <a:solidFill>
                  <a:srgbClr val="000000"/>
                </a:solidFill>
                <a:latin typeface="Times New Roman" panose="02020603050405020304" pitchFamily="18" charset="0"/>
                <a:cs typeface="Times New Roman" panose="02020603050405020304" pitchFamily="18" charset="0"/>
              </a:rPr>
              <a:t> </a:t>
            </a:r>
            <a:r>
              <a:rPr lang="en-US" sz="1200" dirty="0" err="1" smtClean="0">
                <a:solidFill>
                  <a:srgbClr val="000000"/>
                </a:solidFill>
                <a:latin typeface="Times New Roman" panose="02020603050405020304" pitchFamily="18" charset="0"/>
                <a:cs typeface="Times New Roman" panose="02020603050405020304" pitchFamily="18" charset="0"/>
              </a:rPr>
              <a:t>tiêu</a:t>
            </a:r>
            <a:r>
              <a:rPr lang="en-US" sz="1200" dirty="0" smtClean="0">
                <a:solidFill>
                  <a:srgbClr val="000000"/>
                </a:solidFill>
                <a:latin typeface="Times New Roman" panose="02020603050405020304" pitchFamily="18" charset="0"/>
                <a:cs typeface="Times New Roman" panose="02020603050405020304" pitchFamily="18" charset="0"/>
              </a:rPr>
              <a:t> </a:t>
            </a:r>
            <a:r>
              <a:rPr lang="vi-VN" sz="1200" dirty="0" smtClean="0">
                <a:solidFill>
                  <a:srgbClr val="000000"/>
                </a:solidFill>
                <a:latin typeface="Times New Roman" panose="02020603050405020304" pitchFamily="18" charset="0"/>
                <a:cs typeface="Times New Roman" panose="02020603050405020304" pitchFamily="18" charset="0"/>
              </a:rPr>
              <a:t>nghiệm thu đưa vào sử dụng công trình KPI hoàn thành 83% KH.</a:t>
            </a:r>
            <a:endParaRPr lang="vi-VN" sz="1100" dirty="0" smtClean="0">
              <a:latin typeface=".VnTime" panose="020B7200000000000000" pitchFamily="34" charset="0"/>
              <a:ea typeface="Times New Roman" panose="02020603050405020304" pitchFamily="18" charset="0"/>
              <a:cs typeface="Times New Roman" panose="02020603050405020304" pitchFamily="18" charset="0"/>
            </a:endParaRPr>
          </a:p>
          <a:p>
            <a:pPr algn="just" defTabSz="267891">
              <a:lnSpc>
                <a:spcPct val="105000"/>
              </a:lnSpc>
              <a:defRPr/>
            </a:pPr>
            <a:r>
              <a:rPr lang="en-US" sz="1200" dirty="0" smtClean="0">
                <a:solidFill>
                  <a:prstClr val="black"/>
                </a:solidFill>
                <a:latin typeface="Times New Roman" panose="02020603050405020304" pitchFamily="18" charset="0"/>
                <a:cs typeface="Times New Roman" panose="02020603050405020304" pitchFamily="18" charset="0"/>
              </a:rPr>
              <a:t> + </a:t>
            </a:r>
            <a:r>
              <a:rPr lang="vi-VN" sz="1200" dirty="0" smtClean="0">
                <a:solidFill>
                  <a:prstClr val="black"/>
                </a:solidFill>
                <a:latin typeface="Times New Roman" panose="02020603050405020304" pitchFamily="18" charset="0"/>
                <a:cs typeface="Times New Roman" panose="02020603050405020304" pitchFamily="18" charset="0"/>
              </a:rPr>
              <a:t>Chỉ tiêu nghiệm thu đưa vào sử dụng công trình tồn theo chỉ thị  CT số 599/CT-VTNet: Hoàn thành 52.8% kế hoạch.</a:t>
            </a:r>
            <a:endParaRPr lang="en-US" sz="1200" dirty="0" smtClean="0">
              <a:solidFill>
                <a:prstClr val="black"/>
              </a:solidFill>
              <a:latin typeface="Times New Roman" panose="02020603050405020304" pitchFamily="18" charset="0"/>
              <a:cs typeface="Times New Roman" panose="02020603050405020304" pitchFamily="18" charset="0"/>
            </a:endParaRPr>
          </a:p>
          <a:p>
            <a:pPr algn="just" defTabSz="267891">
              <a:lnSpc>
                <a:spcPct val="105000"/>
              </a:lnSpc>
              <a:defRPr/>
            </a:pPr>
            <a:r>
              <a:rPr lang="en-US" sz="1200" dirty="0" smtClean="0">
                <a:solidFill>
                  <a:prstClr val="black"/>
                </a:solidFill>
                <a:latin typeface="Times New Roman" panose="02020603050405020304" pitchFamily="18" charset="0"/>
                <a:cs typeface="Times New Roman" panose="02020603050405020304" pitchFamily="18" charset="0"/>
              </a:rPr>
              <a:t> </a:t>
            </a:r>
            <a:r>
              <a:rPr lang="vi-VN" sz="1200" dirty="0" smtClean="0">
                <a:solidFill>
                  <a:prstClr val="black"/>
                </a:solidFill>
                <a:latin typeface="Times New Roman" panose="02020603050405020304" pitchFamily="18" charset="0"/>
                <a:cs typeface="Times New Roman" panose="02020603050405020304" pitchFamily="18" charset="0"/>
              </a:rPr>
              <a:t>Nguyên nhân: Công tác điều hành chưa sâu sát, chưa đưa vào điều hành theo ngày, tuần</a:t>
            </a:r>
            <a:r>
              <a:rPr lang="vi-VN" sz="1200" dirty="0" smtClean="0">
                <a:solidFill>
                  <a:prstClr val="black"/>
                </a:solidFill>
                <a:latin typeface="Times New Roman" panose="02020603050405020304" pitchFamily="18" charset="0"/>
                <a:cs typeface="Times New Roman" panose="02020603050405020304" pitchFamily="18" charset="0"/>
              </a:rPr>
              <a:t>. Mô hình mới chưa phân rõ được nhiệm vụ của từng NV, từng mảng, dẫn đến nhiều đầu việc bị xót.</a:t>
            </a:r>
            <a:endParaRPr lang="en-US" sz="1200" dirty="0" smtClean="0">
              <a:solidFill>
                <a:prstClr val="black"/>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idx="10"/>
          </p:nvPr>
        </p:nvSpPr>
        <p:spPr/>
        <p:txBody>
          <a:bodyPr/>
          <a:lstStyle/>
          <a:p>
            <a:pPr indent="0" algn="r">
              <a:buNone/>
            </a:pPr>
            <a:fld id="{241F5030-D36D-492F-889C-52C39CFA99E3}" type="slidenum">
              <a:rPr lang="en-US" sz="1400" b="0" strike="noStrike" spc="-1" smtClean="0">
                <a:solidFill>
                  <a:srgbClr val="000000"/>
                </a:solidFill>
                <a:latin typeface="Times New Roman"/>
              </a:rPr>
              <a:t>3</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413073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PlaceHolder 1"/>
          <p:cNvSpPr>
            <a:spLocks noGrp="1" noRot="1" noChangeAspect="1"/>
          </p:cNvSpPr>
          <p:nvPr>
            <p:ph type="sldImg"/>
          </p:nvPr>
        </p:nvSpPr>
        <p:spPr>
          <a:xfrm>
            <a:off x="685800" y="1143000"/>
            <a:ext cx="5486400" cy="3086100"/>
          </a:xfrm>
          <a:prstGeom prst="rect">
            <a:avLst/>
          </a:prstGeom>
          <a:ln w="0">
            <a:noFill/>
          </a:ln>
        </p:spPr>
      </p:sp>
      <p:sp>
        <p:nvSpPr>
          <p:cNvPr id="598"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66700" indent="190500" algn="just"/>
            <a:r>
              <a:rPr lang="vi-VN"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=&gt;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Vị</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trí</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trạm</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tại</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Viettel</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đang</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chiếm</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ưu</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1.</a:t>
            </a:r>
            <a:r>
              <a:rPr lang="vi-VN"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672</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vị</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trí</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vị</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trí</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trạm</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Viettel</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Vinaphone</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smtClean="0">
                <a:effectLst/>
                <a:latin typeface="Times New Roman" panose="02020603050405020304" pitchFamily="18" charset="0"/>
                <a:ea typeface="Times New Roman" panose="02020603050405020304" pitchFamily="18" charset="0"/>
                <a:cs typeface="Times New Roman" panose="02020603050405020304" pitchFamily="18" charset="0"/>
              </a:rPr>
              <a:t>240 </a:t>
            </a:r>
            <a:r>
              <a:rPr lang="en-US" sz="1800" b="1" dirty="0" err="1" smtClean="0">
                <a:effectLst/>
                <a:latin typeface="Times New Roman" panose="02020603050405020304" pitchFamily="18" charset="0"/>
                <a:ea typeface="Times New Roman" panose="02020603050405020304" pitchFamily="18" charset="0"/>
                <a:cs typeface="Times New Roman" panose="02020603050405020304" pitchFamily="18" charset="0"/>
              </a:rPr>
              <a:t>vị</a:t>
            </a:r>
            <a:r>
              <a:rPr lang="en-US" sz="1800" b="1"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smtClean="0">
                <a:effectLst/>
                <a:latin typeface="Times New Roman" panose="02020603050405020304" pitchFamily="18" charset="0"/>
                <a:ea typeface="Times New Roman" panose="02020603050405020304" pitchFamily="18" charset="0"/>
                <a:cs typeface="Times New Roman" panose="02020603050405020304" pitchFamily="18" charset="0"/>
              </a:rPr>
              <a:t>trí</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Mobifone</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smtClean="0">
                <a:effectLst/>
                <a:latin typeface="Times New Roman" panose="02020603050405020304" pitchFamily="18" charset="0"/>
                <a:ea typeface="Times New Roman" panose="02020603050405020304" pitchFamily="18" charset="0"/>
                <a:cs typeface="Times New Roman" panose="02020603050405020304" pitchFamily="18" charset="0"/>
              </a:rPr>
              <a:t>510 </a:t>
            </a:r>
            <a:r>
              <a:rPr lang="en-US" sz="1800" b="1" dirty="0" err="1" smtClean="0">
                <a:effectLst/>
                <a:latin typeface="Times New Roman" panose="02020603050405020304" pitchFamily="18" charset="0"/>
                <a:ea typeface="Times New Roman" panose="02020603050405020304" pitchFamily="18" charset="0"/>
                <a:cs typeface="Times New Roman" panose="02020603050405020304" pitchFamily="18" charset="0"/>
              </a:rPr>
              <a:t>vị</a:t>
            </a:r>
            <a:r>
              <a:rPr lang="en-US" sz="1800" b="1"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smtClean="0">
                <a:effectLst/>
                <a:latin typeface="Times New Roman" panose="02020603050405020304" pitchFamily="18" charset="0"/>
                <a:ea typeface="Times New Roman" panose="02020603050405020304" pitchFamily="18" charset="0"/>
                <a:cs typeface="Times New Roman" panose="02020603050405020304" pitchFamily="18" charset="0"/>
              </a:rPr>
              <a:t>trí</a:t>
            </a:r>
            <a:r>
              <a:rPr lang="en-US" sz="1800" b="1"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Xét</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mức</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huyện</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Viettel</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còn</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4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huyện</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vị</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trí</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trạm</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ít</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nhà</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Vina</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Krông</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Bông</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ít</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4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vị</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trí</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Huyện</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Ea</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Súp</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Krông</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Búk</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ít</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1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vị</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trí</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huyện</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Ea</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Súp</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ít</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5 </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trạm</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99" name="PlaceHolder 3"/>
          <p:cNvSpPr>
            <a:spLocks noGrp="1"/>
          </p:cNvSpPr>
          <p:nvPr>
            <p:ph type="sldNum" idx="31"/>
          </p:nvPr>
        </p:nvSpPr>
        <p:spPr>
          <a:xfrm>
            <a:off x="3884760" y="8685360"/>
            <a:ext cx="2971440" cy="458280"/>
          </a:xfrm>
          <a:prstGeom prst="rect">
            <a:avLst/>
          </a:prstGeom>
          <a:noFill/>
          <a:ln w="0">
            <a:noFill/>
          </a:ln>
        </p:spPr>
        <p:txBody>
          <a:bodyPr lIns="91440" tIns="45720" rIns="91440" bIns="45720" anchor="b">
            <a:noAutofit/>
          </a:bodyPr>
          <a:lstStyle>
            <a:lvl1pPr indent="0" algn="r" defTabSz="685800">
              <a:lnSpc>
                <a:spcPct val="100000"/>
              </a:lnSpc>
              <a:buNone/>
              <a:defRPr lang="en-US" sz="1200" b="0" strike="noStrike" spc="-1">
                <a:solidFill>
                  <a:schemeClr val="dk1"/>
                </a:solidFill>
                <a:latin typeface="+mn-lt"/>
                <a:ea typeface="+mn-ea"/>
              </a:defRPr>
            </a:lvl1pPr>
          </a:lstStyle>
          <a:p>
            <a:pPr indent="0" algn="r" defTabSz="685800">
              <a:lnSpc>
                <a:spcPct val="100000"/>
              </a:lnSpc>
              <a:buNone/>
            </a:pPr>
            <a:fld id="{9039DD30-C0DE-4B41-9F1A-B835C5BB5968}" type="slidenum">
              <a:rPr lang="en-US" sz="1200" b="0" strike="noStrike" spc="-1">
                <a:solidFill>
                  <a:schemeClr val="dk1"/>
                </a:solidFill>
                <a:latin typeface="+mn-lt"/>
                <a:ea typeface="+mn-ea"/>
              </a:rPr>
              <a:t>4</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1201969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PlaceHolder 1"/>
          <p:cNvSpPr>
            <a:spLocks noGrp="1" noRot="1" noChangeAspect="1"/>
          </p:cNvSpPr>
          <p:nvPr>
            <p:ph type="sldImg"/>
          </p:nvPr>
        </p:nvSpPr>
        <p:spPr>
          <a:xfrm>
            <a:off x="685800" y="1143000"/>
            <a:ext cx="5486400" cy="3086100"/>
          </a:xfrm>
          <a:prstGeom prst="rect">
            <a:avLst/>
          </a:prstGeom>
          <a:ln w="0">
            <a:noFill/>
          </a:ln>
        </p:spPr>
      </p:sp>
      <p:sp>
        <p:nvSpPr>
          <p:cNvPr id="622"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r>
              <a:rPr lang="nl-NL" sz="1200" b="1" i="1" kern="1200" dirty="0" smtClean="0">
                <a:solidFill>
                  <a:schemeClr val="tx1"/>
                </a:solidFill>
                <a:effectLst/>
                <a:latin typeface="+mn-lt"/>
                <a:ea typeface="+mn-ea"/>
                <a:cs typeface="+mn-cs"/>
              </a:rPr>
              <a:t>Nguyên nhân: GPON</a:t>
            </a:r>
            <a:r>
              <a:rPr lang="vi-VN" sz="1200" b="1" i="1" kern="1200" dirty="0" smtClean="0">
                <a:solidFill>
                  <a:schemeClr val="tx1"/>
                </a:solidFill>
                <a:effectLst/>
                <a:latin typeface="+mn-lt"/>
                <a:ea typeface="+mn-ea"/>
                <a:cs typeface="+mn-cs"/>
              </a:rPr>
              <a:t> VCC triển khai</a:t>
            </a:r>
            <a:r>
              <a:rPr lang="nl-NL" sz="1200" b="1" i="1" kern="1200" dirty="0" smtClean="0">
                <a:solidFill>
                  <a:schemeClr val="tx1"/>
                </a:solidFill>
                <a:effectLst/>
                <a:latin typeface="+mn-lt"/>
                <a:ea typeface="+mn-ea"/>
                <a:cs typeface="+mn-cs"/>
              </a:rPr>
              <a:t> Chậm</a:t>
            </a:r>
            <a:endParaRPr lang="en-US" sz="1200" kern="1200" dirty="0" smtClean="0">
              <a:solidFill>
                <a:schemeClr val="tx1"/>
              </a:solidFill>
              <a:effectLst/>
              <a:latin typeface="+mn-lt"/>
              <a:ea typeface="+mn-ea"/>
              <a:cs typeface="+mn-cs"/>
            </a:endParaRPr>
          </a:p>
          <a:p>
            <a:r>
              <a:rPr lang="en-US" sz="1200" b="1" i="1" kern="1200" dirty="0" err="1" smtClean="0">
                <a:solidFill>
                  <a:schemeClr val="tx1"/>
                </a:solidFill>
                <a:effectLst/>
                <a:latin typeface="+mn-lt"/>
                <a:ea typeface="+mn-ea"/>
                <a:cs typeface="+mn-cs"/>
              </a:rPr>
              <a:t>Nguyên</a:t>
            </a:r>
            <a:r>
              <a:rPr lang="en-US" sz="1200" b="1" i="1" kern="1200" dirty="0" smtClean="0">
                <a:solidFill>
                  <a:schemeClr val="tx1"/>
                </a:solidFill>
                <a:effectLst/>
                <a:latin typeface="+mn-lt"/>
                <a:ea typeface="+mn-ea"/>
                <a:cs typeface="+mn-cs"/>
              </a:rPr>
              <a:t> </a:t>
            </a:r>
            <a:r>
              <a:rPr lang="en-US" sz="1200" b="1" i="1" kern="1200" dirty="0" err="1" smtClean="0">
                <a:solidFill>
                  <a:schemeClr val="tx1"/>
                </a:solidFill>
                <a:effectLst/>
                <a:latin typeface="+mn-lt"/>
                <a:ea typeface="+mn-ea"/>
                <a:cs typeface="+mn-cs"/>
              </a:rPr>
              <a:t>nhân</a:t>
            </a:r>
            <a:r>
              <a:rPr lang="en-US" sz="1200" b="1" i="1" kern="1200" dirty="0" smtClean="0">
                <a:solidFill>
                  <a:schemeClr val="tx1"/>
                </a:solidFill>
                <a:effectLst/>
                <a:latin typeface="+mn-lt"/>
                <a:ea typeface="+mn-ea"/>
                <a:cs typeface="+mn-cs"/>
              </a:rPr>
              <a:t> </a:t>
            </a:r>
            <a:r>
              <a:rPr lang="en-US" sz="1200" b="1" i="1" kern="1200" dirty="0" err="1" smtClean="0">
                <a:solidFill>
                  <a:schemeClr val="tx1"/>
                </a:solidFill>
                <a:effectLst/>
                <a:latin typeface="+mn-lt"/>
                <a:ea typeface="+mn-ea"/>
                <a:cs typeface="+mn-cs"/>
              </a:rPr>
              <a:t>khách</a:t>
            </a:r>
            <a:r>
              <a:rPr lang="en-US" sz="1200" b="1" i="1" kern="1200" dirty="0" smtClean="0">
                <a:solidFill>
                  <a:schemeClr val="tx1"/>
                </a:solidFill>
                <a:effectLst/>
                <a:latin typeface="+mn-lt"/>
                <a:ea typeface="+mn-ea"/>
                <a:cs typeface="+mn-cs"/>
              </a:rPr>
              <a:t> </a:t>
            </a:r>
            <a:r>
              <a:rPr lang="en-US" sz="1200" b="1" i="1"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Vướng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phép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chưa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Cụm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Hoà</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Phú</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Hoà</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phía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Đắk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Lắk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mưa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chưa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kéo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lắp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hoạch</a:t>
            </a:r>
            <a:r>
              <a:rPr lang="en-US" sz="1200" kern="1200" dirty="0" smtClean="0">
                <a:solidFill>
                  <a:schemeClr val="tx1"/>
                </a:solidFill>
                <a:effectLst/>
                <a:latin typeface="+mn-lt"/>
                <a:ea typeface="+mn-ea"/>
                <a:cs typeface="+mn-cs"/>
              </a:rPr>
              <a:t>.</a:t>
            </a:r>
          </a:p>
          <a:p>
            <a:r>
              <a:rPr lang="en-US" sz="1200" b="1" i="1" kern="1200" dirty="0" err="1" smtClean="0">
                <a:solidFill>
                  <a:schemeClr val="tx1"/>
                </a:solidFill>
                <a:effectLst/>
                <a:latin typeface="+mn-lt"/>
                <a:ea typeface="+mn-ea"/>
                <a:cs typeface="+mn-cs"/>
              </a:rPr>
              <a:t>Nguyên</a:t>
            </a:r>
            <a:r>
              <a:rPr lang="en-US" sz="1200" b="1" i="1" kern="1200" dirty="0" smtClean="0">
                <a:solidFill>
                  <a:schemeClr val="tx1"/>
                </a:solidFill>
                <a:effectLst/>
                <a:latin typeface="+mn-lt"/>
                <a:ea typeface="+mn-ea"/>
                <a:cs typeface="+mn-cs"/>
              </a:rPr>
              <a:t> </a:t>
            </a:r>
            <a:r>
              <a:rPr lang="en-US" sz="1200" b="1" i="1" kern="1200" dirty="0" err="1" smtClean="0">
                <a:solidFill>
                  <a:schemeClr val="tx1"/>
                </a:solidFill>
                <a:effectLst/>
                <a:latin typeface="+mn-lt"/>
                <a:ea typeface="+mn-ea"/>
                <a:cs typeface="+mn-cs"/>
              </a:rPr>
              <a:t>nhân</a:t>
            </a:r>
            <a:r>
              <a:rPr lang="en-US" sz="1200" b="1" i="1" kern="1200" dirty="0" smtClean="0">
                <a:solidFill>
                  <a:schemeClr val="tx1"/>
                </a:solidFill>
                <a:effectLst/>
                <a:latin typeface="+mn-lt"/>
                <a:ea typeface="+mn-ea"/>
                <a:cs typeface="+mn-cs"/>
              </a:rPr>
              <a:t> </a:t>
            </a:r>
            <a:r>
              <a:rPr lang="en-US" sz="1200" b="1" i="1" kern="1200" dirty="0" err="1" smtClean="0">
                <a:solidFill>
                  <a:schemeClr val="tx1"/>
                </a:solidFill>
                <a:effectLst/>
                <a:latin typeface="+mn-lt"/>
                <a:ea typeface="+mn-ea"/>
                <a:cs typeface="+mn-cs"/>
              </a:rPr>
              <a:t>chủ</a:t>
            </a:r>
            <a:r>
              <a:rPr lang="en-US" sz="1200" b="1" i="1" kern="1200" dirty="0" smtClean="0">
                <a:solidFill>
                  <a:schemeClr val="tx1"/>
                </a:solidFill>
                <a:effectLst/>
                <a:latin typeface="+mn-lt"/>
                <a:ea typeface="+mn-ea"/>
                <a:cs typeface="+mn-cs"/>
              </a:rPr>
              <a:t> </a:t>
            </a:r>
            <a:r>
              <a:rPr lang="en-US" sz="1200" b="1" i="1"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kéo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phòng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tầng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tỉnh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đốc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yêu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nhưng</a:t>
            </a:r>
            <a:r>
              <a:rPr lang="en-US" sz="1200" kern="1200" dirty="0" smtClean="0">
                <a:solidFill>
                  <a:schemeClr val="tx1"/>
                </a:solidFill>
                <a:effectLst/>
                <a:latin typeface="+mn-lt"/>
                <a:ea typeface="+mn-ea"/>
                <a:cs typeface="+mn-cs"/>
              </a:rPr>
              <a:t> Chi </a:t>
            </a:r>
            <a:r>
              <a:rPr lang="en-US" sz="1200" kern="1200" dirty="0" err="1" smtClean="0">
                <a:solidFill>
                  <a:schemeClr val="tx1"/>
                </a:solidFill>
                <a:effectLst/>
                <a:latin typeface="+mn-lt"/>
                <a:ea typeface="+mn-ea"/>
                <a:cs typeface="+mn-cs"/>
              </a:rPr>
              <a:t>nhánh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Viettel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Đắk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Lắk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chậm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kịp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yêu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Viettel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tỉnh</a:t>
            </a:r>
            <a:r>
              <a:rPr lang="en-US" sz="1200" kern="1200" dirty="0" smtClean="0">
                <a:solidFill>
                  <a:schemeClr val="tx1"/>
                </a:solidFill>
                <a:effectLst/>
                <a:latin typeface="+mn-lt"/>
                <a:ea typeface="+mn-ea"/>
                <a:cs typeface="+mn-cs"/>
              </a:rPr>
              <a:t>.</a:t>
            </a:r>
          </a:p>
          <a:p>
            <a:pPr marL="216000" indent="-216000">
              <a:buNone/>
            </a:pPr>
            <a:endParaRPr lang="en-US" sz="1800" b="0" strike="noStrike" spc="-1" dirty="0">
              <a:solidFill>
                <a:srgbClr val="000000"/>
              </a:solidFill>
              <a:latin typeface="Arial"/>
            </a:endParaRPr>
          </a:p>
        </p:txBody>
      </p:sp>
      <p:sp>
        <p:nvSpPr>
          <p:cNvPr id="623" name="PlaceHolder 3"/>
          <p:cNvSpPr>
            <a:spLocks noGrp="1"/>
          </p:cNvSpPr>
          <p:nvPr>
            <p:ph type="sldNum" idx="39"/>
          </p:nvPr>
        </p:nvSpPr>
        <p:spPr>
          <a:xfrm>
            <a:off x="3884760" y="8685360"/>
            <a:ext cx="2971440" cy="458280"/>
          </a:xfrm>
          <a:prstGeom prst="rect">
            <a:avLst/>
          </a:prstGeom>
          <a:noFill/>
          <a:ln w="0">
            <a:noFill/>
          </a:ln>
        </p:spPr>
        <p:txBody>
          <a:bodyPr lIns="91440" tIns="45720" rIns="91440" bIns="45720" anchor="b">
            <a:noAutofit/>
          </a:bodyPr>
          <a:lstStyle>
            <a:lvl1pPr indent="0" algn="r" defTabSz="685800">
              <a:lnSpc>
                <a:spcPct val="100000"/>
              </a:lnSpc>
              <a:buNone/>
              <a:defRPr lang="en-US" sz="1200" b="0" strike="noStrike" spc="-1">
                <a:solidFill>
                  <a:schemeClr val="dk1"/>
                </a:solidFill>
                <a:latin typeface="+mn-lt"/>
                <a:ea typeface="+mn-ea"/>
              </a:defRPr>
            </a:lvl1pPr>
          </a:lstStyle>
          <a:p>
            <a:pPr indent="0" algn="r" defTabSz="685800">
              <a:lnSpc>
                <a:spcPct val="100000"/>
              </a:lnSpc>
              <a:buNone/>
            </a:pPr>
            <a:fld id="{04F2C774-D357-49E8-BEE6-F9212AB8A7DF}" type="slidenum">
              <a:rPr lang="en-US" sz="1200" b="0" strike="noStrike" spc="-1">
                <a:solidFill>
                  <a:schemeClr val="dk1"/>
                </a:solidFill>
                <a:latin typeface="+mn-lt"/>
                <a:ea typeface="+mn-ea"/>
              </a:rPr>
              <a:t>5</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4137557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lvl="0"/>
            <a:r>
              <a:rPr lang="vi-VN" sz="1800" b="1" strike="noStrike" spc="-1" dirty="0" smtClean="0">
                <a:solidFill>
                  <a:srgbClr val="000000"/>
                </a:solidFill>
                <a:latin typeface="+mn-lt"/>
              </a:rPr>
              <a:t>Củng cố 5G tiến độ chậm, nguyên nhân:</a:t>
            </a:r>
          </a:p>
          <a:p>
            <a:pPr lvl="0"/>
            <a:r>
              <a:rPr lang="vi-VN" sz="1800" b="1" strike="noStrike" spc="-1" dirty="0" smtClean="0">
                <a:solidFill>
                  <a:srgbClr val="000000"/>
                </a:solidFill>
                <a:latin typeface="+mn-lt"/>
              </a:rPr>
              <a:t>Củng cố cột chưa có tiến độ</a:t>
            </a:r>
            <a:r>
              <a:rPr lang="en-US" sz="1800" b="1" strike="noStrike" spc="-1" dirty="0" smtClean="0">
                <a:solidFill>
                  <a:srgbClr val="000000"/>
                </a:solidFill>
                <a:latin typeface="+mn-lt"/>
              </a:rPr>
              <a:t>:</a:t>
            </a:r>
            <a:r>
              <a:rPr lang="en-US" sz="1800" b="1" strike="noStrike" spc="-1" baseline="0" dirty="0" smtClean="0">
                <a:solidFill>
                  <a:srgbClr val="000000"/>
                </a:solidFill>
                <a:latin typeface="+mn-lt"/>
              </a:rPr>
              <a:t> </a:t>
            </a:r>
            <a:r>
              <a:rPr lang="vi-VN" sz="1800" b="0" strike="noStrike" spc="-1" baseline="0" dirty="0" smtClean="0">
                <a:solidFill>
                  <a:srgbClr val="000000"/>
                </a:solidFill>
                <a:latin typeface="+mn-lt"/>
              </a:rPr>
              <a:t>Nguyên nhân </a:t>
            </a:r>
            <a:r>
              <a:rPr lang="fr-FR" sz="1200" kern="1200" dirty="0" smtClean="0">
                <a:solidFill>
                  <a:schemeClr val="tx1"/>
                </a:solidFill>
                <a:effectLst/>
                <a:latin typeface="+mn-lt"/>
                <a:ea typeface="+mn-ea"/>
                <a:cs typeface="+mn-cs"/>
              </a:rPr>
              <a:t>Ban QLDA </a:t>
            </a:r>
            <a:r>
              <a:rPr lang="fr-FR" sz="1200" kern="1200" dirty="0" err="1" smtClean="0">
                <a:solidFill>
                  <a:schemeClr val="tx1"/>
                </a:solidFill>
                <a:effectLst/>
                <a:latin typeface="+mn-lt"/>
                <a:ea typeface="+mn-ea"/>
                <a:cs typeface="+mn-cs"/>
              </a:rPr>
              <a:t>Vtnet</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chưa</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có</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hướng</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dẫn</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về</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việc</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triển</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khai</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củng</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cố</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hạ</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tầng</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nhà</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trạm</a:t>
            </a:r>
            <a:r>
              <a:rPr lang="fr-FR" sz="1200" kern="1200" dirty="0" smtClean="0">
                <a:solidFill>
                  <a:schemeClr val="tx1"/>
                </a:solidFill>
                <a:effectLst/>
                <a:latin typeface="+mn-lt"/>
                <a:ea typeface="+mn-ea"/>
                <a:cs typeface="+mn-cs"/>
              </a:rPr>
              <a:t> BTS </a:t>
            </a:r>
            <a:r>
              <a:rPr lang="fr-FR" sz="1200" kern="1200" dirty="0" err="1" smtClean="0">
                <a:solidFill>
                  <a:schemeClr val="tx1"/>
                </a:solidFill>
                <a:effectLst/>
                <a:latin typeface="+mn-lt"/>
                <a:ea typeface="+mn-ea"/>
                <a:cs typeface="+mn-cs"/>
              </a:rPr>
              <a:t>cho</a:t>
            </a:r>
            <a:r>
              <a:rPr lang="fr-FR" sz="1200" kern="1200" dirty="0" smtClean="0">
                <a:solidFill>
                  <a:schemeClr val="tx1"/>
                </a:solidFill>
                <a:effectLst/>
                <a:latin typeface="+mn-lt"/>
                <a:ea typeface="+mn-ea"/>
                <a:cs typeface="+mn-cs"/>
              </a:rPr>
              <a:t> 5G.</a:t>
            </a:r>
            <a:endParaRPr lang="en-US" sz="1200" kern="1200" dirty="0" smtClean="0">
              <a:solidFill>
                <a:schemeClr val="tx1"/>
              </a:solidFill>
              <a:effectLst/>
              <a:latin typeface="+mn-lt"/>
              <a:ea typeface="+mn-ea"/>
              <a:cs typeface="+mn-cs"/>
            </a:endParaRPr>
          </a:p>
          <a:p>
            <a:pPr marL="216000" indent="-216000">
              <a:buNone/>
            </a:pPr>
            <a:r>
              <a:rPr lang="vi-VN" sz="1800" b="1" strike="noStrike" spc="-1" baseline="0" dirty="0" smtClean="0">
                <a:solidFill>
                  <a:srgbClr val="000000"/>
                </a:solidFill>
                <a:latin typeface="+mn-lt"/>
              </a:rPr>
              <a:t>Cải tạo AC chậm</a:t>
            </a:r>
            <a:r>
              <a:rPr lang="en-US" sz="1800" b="1" strike="noStrike" spc="-1" baseline="0" dirty="0" smtClean="0">
                <a:solidFill>
                  <a:srgbClr val="000000"/>
                </a:solidFill>
                <a:latin typeface="+mn-lt"/>
              </a:rPr>
              <a:t>: </a:t>
            </a:r>
            <a:r>
              <a:rPr lang="vi-VN" sz="1800" b="0" strike="noStrike" spc="-1" baseline="0" dirty="0" smtClean="0">
                <a:solidFill>
                  <a:srgbClr val="000000"/>
                </a:solidFill>
                <a:latin typeface="+mn-lt"/>
              </a:rPr>
              <a:t>Nguyên nhân nguồn đầu tư đối tác Taicom khảo sát chậm, tháng 7 mới bắt đầu vào khảo sát.</a:t>
            </a:r>
            <a:endParaRPr lang="en-US" sz="1800" b="0" strike="noStrike" spc="-1" baseline="0" dirty="0" smtClean="0">
              <a:solidFill>
                <a:srgbClr val="000000"/>
              </a:solidFill>
              <a:latin typeface="+mn-lt"/>
            </a:endParaRPr>
          </a:p>
          <a:p>
            <a:pPr marL="216000" indent="-216000">
              <a:buNone/>
            </a:pPr>
            <a:r>
              <a:rPr lang="nl-NL" sz="1200" b="1" i="1" strike="noStrike" kern="1200" spc="-1" dirty="0" smtClean="0">
                <a:solidFill>
                  <a:schemeClr val="tx1"/>
                </a:solidFill>
                <a:effectLst/>
                <a:latin typeface="+mn-lt"/>
                <a:ea typeface="+mn-ea"/>
                <a:cs typeface="+mn-cs"/>
              </a:rPr>
              <a:t>Củng</a:t>
            </a:r>
            <a:r>
              <a:rPr lang="nl-NL" sz="1200" b="1" i="1" strike="noStrike" kern="1200" spc="-1" baseline="0" dirty="0" smtClean="0">
                <a:solidFill>
                  <a:schemeClr val="tx1"/>
                </a:solidFill>
                <a:effectLst/>
                <a:latin typeface="+mn-lt"/>
                <a:ea typeface="+mn-ea"/>
                <a:cs typeface="+mn-cs"/>
              </a:rPr>
              <a:t> cố cáp</a:t>
            </a:r>
            <a:r>
              <a:rPr lang="vi-VN" sz="1200" b="1" i="1" strike="noStrike" kern="1200" spc="-1" baseline="0" dirty="0" smtClean="0">
                <a:solidFill>
                  <a:schemeClr val="tx1"/>
                </a:solidFill>
                <a:effectLst/>
                <a:latin typeface="+mn-lt"/>
                <a:ea typeface="+mn-ea"/>
                <a:cs typeface="+mn-cs"/>
              </a:rPr>
              <a:t> chậm</a:t>
            </a:r>
            <a:r>
              <a:rPr lang="nl-NL" sz="1200" b="1" i="1" strike="noStrike" kern="1200" spc="-1" baseline="0" dirty="0" smtClean="0">
                <a:solidFill>
                  <a:schemeClr val="tx1"/>
                </a:solidFill>
                <a:effectLst/>
                <a:latin typeface="+mn-lt"/>
                <a:ea typeface="+mn-ea"/>
                <a:cs typeface="+mn-cs"/>
              </a:rPr>
              <a:t>: </a:t>
            </a:r>
            <a:r>
              <a:rPr lang="vi-VN" sz="1200" b="0" i="1" strike="noStrike" kern="1200" spc="-1" baseline="0" dirty="0" smtClean="0">
                <a:solidFill>
                  <a:schemeClr val="tx1"/>
                </a:solidFill>
                <a:effectLst/>
                <a:latin typeface="+mn-lt"/>
                <a:ea typeface="+mn-ea"/>
                <a:cs typeface="+mn-cs"/>
              </a:rPr>
              <a:t>Nguyên nhân ban dự án mới giao bổ sung cho tỉnh vào cuối tháng 07, đã thực hiện giao đối tác triển khai. Dự kiến xong trong tháng 08</a:t>
            </a:r>
            <a:endParaRPr lang="en-US" sz="1800" b="0" strike="noStrike" spc="-1" dirty="0" smtClean="0">
              <a:solidFill>
                <a:srgbClr val="000000"/>
              </a:solidFill>
              <a:latin typeface="+mn-lt"/>
            </a:endParaRPr>
          </a:p>
          <a:p>
            <a:endParaRPr lang="en-US" dirty="0"/>
          </a:p>
        </p:txBody>
      </p:sp>
      <p:sp>
        <p:nvSpPr>
          <p:cNvPr id="4" name="Slide Number Placeholder 3"/>
          <p:cNvSpPr>
            <a:spLocks noGrp="1"/>
          </p:cNvSpPr>
          <p:nvPr>
            <p:ph type="sldNum" idx="10"/>
          </p:nvPr>
        </p:nvSpPr>
        <p:spPr/>
        <p:txBody>
          <a:bodyPr/>
          <a:lstStyle/>
          <a:p>
            <a:pPr indent="0" algn="r">
              <a:buNone/>
            </a:pPr>
            <a:fld id="{241F5030-D36D-492F-889C-52C39CFA99E3}" type="slidenum">
              <a:rPr lang="en-US" sz="1400" b="0" strike="noStrike" spc="-1" smtClean="0">
                <a:solidFill>
                  <a:srgbClr val="000000"/>
                </a:solidFill>
                <a:latin typeface="Times New Roman"/>
              </a:rPr>
              <a:t>6</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42832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71450" indent="-171450">
              <a:buFontTx/>
              <a:buChar char="-"/>
            </a:pPr>
            <a:r>
              <a:rPr lang="vi-VN" dirty="0" smtClean="0"/>
              <a:t>Tiến độ xây bệ Minishellter chậm</a:t>
            </a:r>
            <a:r>
              <a:rPr lang="vi-VN" baseline="0" dirty="0" smtClean="0"/>
              <a:t> =&gt; Đàm phán với chủ nhà trạm chậm, nhiều vị trí phải làm ban đêm, chủ nhà gây khó khăn cho việc triển khai.</a:t>
            </a:r>
          </a:p>
          <a:p>
            <a:pPr marL="171450" indent="-171450">
              <a:buFontTx/>
              <a:buChar char="-"/>
            </a:pPr>
            <a:r>
              <a:rPr lang="vi-VN" baseline="0" smtClean="0"/>
              <a:t>Công tác nghiệm thu không hoàn thành kế hoạch =&gt; Chưa được quan tâm trong công tác điều hành, thiếu cảnh báo từ bộ phận chuyên trách, 19 công trình tồn lâu chưa ưu tiên để xử lý triệt để.</a:t>
            </a:r>
            <a:endParaRPr lang="en-US" dirty="0"/>
          </a:p>
        </p:txBody>
      </p:sp>
      <p:sp>
        <p:nvSpPr>
          <p:cNvPr id="4" name="Slide Number Placeholder 3"/>
          <p:cNvSpPr>
            <a:spLocks noGrp="1"/>
          </p:cNvSpPr>
          <p:nvPr>
            <p:ph type="sldNum" idx="10"/>
          </p:nvPr>
        </p:nvSpPr>
        <p:spPr/>
        <p:txBody>
          <a:bodyPr/>
          <a:lstStyle/>
          <a:p>
            <a:pPr indent="0" algn="r">
              <a:buNone/>
            </a:pPr>
            <a:fld id="{241F5030-D36D-492F-889C-52C39CFA99E3}" type="slidenum">
              <a:rPr lang="en-US" sz="1400" b="0" strike="noStrike" spc="-1" smtClean="0">
                <a:solidFill>
                  <a:srgbClr val="000000"/>
                </a:solidFill>
                <a:latin typeface="Times New Roman"/>
              </a:rPr>
              <a:t>7</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771863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PlaceHolder 1"/>
          <p:cNvSpPr>
            <a:spLocks noGrp="1" noRot="1" noChangeAspect="1"/>
          </p:cNvSpPr>
          <p:nvPr>
            <p:ph type="sldImg"/>
          </p:nvPr>
        </p:nvSpPr>
        <p:spPr>
          <a:xfrm>
            <a:off x="685800" y="1143000"/>
            <a:ext cx="5486400" cy="3086100"/>
          </a:xfrm>
          <a:prstGeom prst="rect">
            <a:avLst/>
          </a:prstGeom>
          <a:ln w="0">
            <a:noFill/>
          </a:ln>
        </p:spPr>
      </p:sp>
      <p:sp>
        <p:nvSpPr>
          <p:cNvPr id="628"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dirty="0">
              <a:solidFill>
                <a:srgbClr val="000000"/>
              </a:solidFill>
              <a:latin typeface="Arial"/>
            </a:endParaRPr>
          </a:p>
        </p:txBody>
      </p:sp>
      <p:sp>
        <p:nvSpPr>
          <p:cNvPr id="629" name="PlaceHolder 3"/>
          <p:cNvSpPr>
            <a:spLocks noGrp="1"/>
          </p:cNvSpPr>
          <p:nvPr>
            <p:ph type="sldNum" idx="41"/>
          </p:nvPr>
        </p:nvSpPr>
        <p:spPr>
          <a:xfrm>
            <a:off x="3884760" y="8685360"/>
            <a:ext cx="2971440" cy="458280"/>
          </a:xfrm>
          <a:prstGeom prst="rect">
            <a:avLst/>
          </a:prstGeom>
          <a:noFill/>
          <a:ln w="0">
            <a:noFill/>
          </a:ln>
        </p:spPr>
        <p:txBody>
          <a:bodyPr lIns="91440" tIns="45720" rIns="91440" bIns="45720" anchor="b">
            <a:noAutofit/>
          </a:bodyPr>
          <a:lstStyle>
            <a:lvl1pPr indent="0" algn="r" defTabSz="685800">
              <a:lnSpc>
                <a:spcPct val="100000"/>
              </a:lnSpc>
              <a:buNone/>
              <a:defRPr lang="en-US" sz="1200" b="0" strike="noStrike" spc="-1">
                <a:solidFill>
                  <a:schemeClr val="dk1"/>
                </a:solidFill>
                <a:latin typeface="+mn-lt"/>
                <a:ea typeface="+mn-ea"/>
              </a:defRPr>
            </a:lvl1pPr>
          </a:lstStyle>
          <a:p>
            <a:pPr indent="0" algn="r" defTabSz="685800">
              <a:lnSpc>
                <a:spcPct val="100000"/>
              </a:lnSpc>
              <a:buNone/>
            </a:pPr>
            <a:fld id="{959D7126-B113-4DCE-9EA6-E789EB9D9D8B}" type="slidenum">
              <a:rPr lang="en-US" sz="1200" b="0" strike="noStrike" spc="-1">
                <a:solidFill>
                  <a:schemeClr val="dk1"/>
                </a:solidFill>
                <a:latin typeface="+mn-lt"/>
                <a:ea typeface="+mn-ea"/>
              </a:rPr>
              <a:t>8</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3907077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PlaceHolder 1"/>
          <p:cNvSpPr>
            <a:spLocks noGrp="1" noRot="1" noChangeAspect="1"/>
          </p:cNvSpPr>
          <p:nvPr>
            <p:ph type="sldImg"/>
          </p:nvPr>
        </p:nvSpPr>
        <p:spPr>
          <a:xfrm>
            <a:off x="685800" y="1143000"/>
            <a:ext cx="5486400" cy="3086100"/>
          </a:xfrm>
          <a:prstGeom prst="rect">
            <a:avLst/>
          </a:prstGeom>
          <a:ln w="0">
            <a:noFill/>
          </a:ln>
        </p:spPr>
      </p:sp>
      <p:sp>
        <p:nvSpPr>
          <p:cNvPr id="628"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629" name="PlaceHolder 3"/>
          <p:cNvSpPr>
            <a:spLocks noGrp="1"/>
          </p:cNvSpPr>
          <p:nvPr>
            <p:ph type="sldNum" idx="41"/>
          </p:nvPr>
        </p:nvSpPr>
        <p:spPr>
          <a:xfrm>
            <a:off x="3884760" y="8685360"/>
            <a:ext cx="2971440" cy="458280"/>
          </a:xfrm>
          <a:prstGeom prst="rect">
            <a:avLst/>
          </a:prstGeom>
          <a:noFill/>
          <a:ln w="0">
            <a:noFill/>
          </a:ln>
        </p:spPr>
        <p:txBody>
          <a:bodyPr lIns="91440" tIns="45720" rIns="91440" bIns="45720" anchor="b">
            <a:noAutofit/>
          </a:bodyPr>
          <a:lstStyle>
            <a:lvl1pPr indent="0" algn="r" defTabSz="685800">
              <a:lnSpc>
                <a:spcPct val="100000"/>
              </a:lnSpc>
              <a:buNone/>
              <a:defRPr lang="en-US" sz="1200" b="0" strike="noStrike" spc="-1">
                <a:solidFill>
                  <a:schemeClr val="dk1"/>
                </a:solidFill>
                <a:latin typeface="+mn-lt"/>
                <a:ea typeface="+mn-ea"/>
              </a:defRPr>
            </a:lvl1pPr>
          </a:lstStyle>
          <a:p>
            <a:pPr indent="0" algn="r" defTabSz="685800">
              <a:lnSpc>
                <a:spcPct val="100000"/>
              </a:lnSpc>
              <a:buNone/>
            </a:pPr>
            <a:fld id="{959D7126-B113-4DCE-9EA6-E789EB9D9D8B}" type="slidenum">
              <a:rPr lang="en-US" sz="1200" b="0" strike="noStrike" spc="-1">
                <a:solidFill>
                  <a:schemeClr val="dk1"/>
                </a:solidFill>
                <a:latin typeface="+mn-lt"/>
                <a:ea typeface="+mn-ea"/>
              </a:rPr>
              <a:t>9</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3973963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960"/>
            <a:ext cx="7886520" cy="993960"/>
          </a:xfrm>
          <a:prstGeom prst="rect">
            <a:avLst/>
          </a:prstGeom>
          <a:noFill/>
          <a:ln w="0">
            <a:noFill/>
          </a:ln>
        </p:spPr>
        <p:txBody>
          <a:bodyPr lIns="0" tIns="0" rIns="0" bIns="0" anchor="ctr">
            <a:noAutofit/>
          </a:bodyPr>
          <a:lstStyle/>
          <a:p>
            <a:pPr indent="0">
              <a:buNone/>
            </a:pPr>
            <a:endParaRPr lang="en-US" sz="1350" b="0" strike="noStrike" spc="-1">
              <a:solidFill>
                <a:schemeClr val="dk1"/>
              </a:solidFill>
              <a:latin typeface="Calibri"/>
            </a:endParaRPr>
          </a:p>
        </p:txBody>
      </p:sp>
      <p:sp>
        <p:nvSpPr>
          <p:cNvPr id="9" name="PlaceHolder 2"/>
          <p:cNvSpPr>
            <a:spLocks noGrp="1"/>
          </p:cNvSpPr>
          <p:nvPr>
            <p:ph type="subTitle"/>
          </p:nvPr>
        </p:nvSpPr>
        <p:spPr>
          <a:xfrm>
            <a:off x="628560" y="1284120"/>
            <a:ext cx="3504960" cy="45612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CC2A49AC-BE5B-4322-AFE2-752927320250}"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lstStyle/>
          <a:p>
            <a:r>
              <a:t>Footer</a:t>
            </a:r>
          </a:p>
        </p:txBody>
      </p:sp>
      <p:sp>
        <p:nvSpPr>
          <p:cNvPr id="3" name="PlaceHolder 2"/>
          <p:cNvSpPr>
            <a:spLocks noGrp="1"/>
          </p:cNvSpPr>
          <p:nvPr>
            <p:ph type="sldNum" idx="18"/>
          </p:nvPr>
        </p:nvSpPr>
        <p:spPr/>
        <p:txBody>
          <a:bodyPr/>
          <a:lstStyle/>
          <a:p>
            <a:fld id="{5AF57825-D5F0-4B5D-8234-B6D4ABB1EE80}" type="slidenum">
              <a:t>‹#›</a:t>
            </a:fld>
            <a:endParaRPr/>
          </a:p>
        </p:txBody>
      </p:sp>
      <p:sp>
        <p:nvSpPr>
          <p:cNvPr id="4" name="PlaceHolder 3"/>
          <p:cNvSpPr>
            <a:spLocks noGrp="1"/>
          </p:cNvSpPr>
          <p:nvPr>
            <p:ph type="dt" idx="16"/>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lstStyle/>
          <a:p>
            <a:r>
              <a:t>Footer</a:t>
            </a:r>
          </a:p>
        </p:txBody>
      </p:sp>
      <p:sp>
        <p:nvSpPr>
          <p:cNvPr id="3" name="PlaceHolder 2"/>
          <p:cNvSpPr>
            <a:spLocks noGrp="1"/>
          </p:cNvSpPr>
          <p:nvPr>
            <p:ph type="sldNum" idx="21"/>
          </p:nvPr>
        </p:nvSpPr>
        <p:spPr/>
        <p:txBody>
          <a:bodyPr/>
          <a:lstStyle/>
          <a:p>
            <a:fld id="{CCC4DDD4-3ADF-4BC6-9C1D-09C7698EA875}" type="slidenum">
              <a:t>‹#›</a:t>
            </a:fld>
            <a:endParaRPr/>
          </a:p>
        </p:txBody>
      </p:sp>
      <p:sp>
        <p:nvSpPr>
          <p:cNvPr id="4" name="PlaceHolder 3"/>
          <p:cNvSpPr>
            <a:spLocks noGrp="1"/>
          </p:cNvSpPr>
          <p:nvPr>
            <p:ph type="dt" idx="19"/>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23"/>
          </p:nvPr>
        </p:nvSpPr>
        <p:spPr/>
        <p:txBody>
          <a:bodyPr/>
          <a:lstStyle/>
          <a:p>
            <a:r>
              <a:t>Footer</a:t>
            </a:r>
          </a:p>
        </p:txBody>
      </p:sp>
      <p:sp>
        <p:nvSpPr>
          <p:cNvPr id="3" name="PlaceHolder 2"/>
          <p:cNvSpPr>
            <a:spLocks noGrp="1"/>
          </p:cNvSpPr>
          <p:nvPr>
            <p:ph type="sldNum" idx="24"/>
          </p:nvPr>
        </p:nvSpPr>
        <p:spPr/>
        <p:txBody>
          <a:bodyPr/>
          <a:lstStyle/>
          <a:p>
            <a:fld id="{8C140C54-CD7F-483E-B192-16D807B27FB8}" type="slidenum">
              <a:t>‹#›</a:t>
            </a:fld>
            <a:endParaRPr/>
          </a:p>
        </p:txBody>
      </p:sp>
      <p:sp>
        <p:nvSpPr>
          <p:cNvPr id="4" name="PlaceHolder 3"/>
          <p:cNvSpPr>
            <a:spLocks noGrp="1"/>
          </p:cNvSpPr>
          <p:nvPr>
            <p:ph type="dt" idx="22"/>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lstStyle/>
          <a:p>
            <a:r>
              <a:t>Footer</a:t>
            </a:r>
          </a:p>
        </p:txBody>
      </p:sp>
      <p:sp>
        <p:nvSpPr>
          <p:cNvPr id="3" name="PlaceHolder 2"/>
          <p:cNvSpPr>
            <a:spLocks noGrp="1"/>
          </p:cNvSpPr>
          <p:nvPr>
            <p:ph type="sldNum" idx="27"/>
          </p:nvPr>
        </p:nvSpPr>
        <p:spPr/>
        <p:txBody>
          <a:bodyPr/>
          <a:lstStyle/>
          <a:p>
            <a:fld id="{BC59F881-2409-4733-9F69-2D522B6AF037}" type="slidenum">
              <a:t>‹#›</a:t>
            </a:fld>
            <a:endParaRPr/>
          </a:p>
        </p:txBody>
      </p:sp>
      <p:sp>
        <p:nvSpPr>
          <p:cNvPr id="4" name="PlaceHolder 3"/>
          <p:cNvSpPr>
            <a:spLocks noGrp="1"/>
          </p:cNvSpPr>
          <p:nvPr>
            <p:ph type="dt" idx="25"/>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783"/>
            <a:fld id="{F650E732-99E0-49DB-A547-4AE831A05388}" type="datetime1">
              <a:rPr lang="en-US" smtClean="0">
                <a:solidFill>
                  <a:prstClr val="black">
                    <a:tint val="75000"/>
                  </a:prstClr>
                </a:solidFill>
              </a:rPr>
              <a:pPr defTabSz="685783"/>
              <a:t>8/11/2025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685783"/>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685783"/>
            <a:fld id="{F5AC19B7-A873-4BEE-96DE-1E225D93DB0A}" type="slidenum">
              <a:rPr lang="en-US" smtClean="0">
                <a:solidFill>
                  <a:prstClr val="black">
                    <a:lumMod val="85000"/>
                    <a:lumOff val="15000"/>
                  </a:prstClr>
                </a:solidFill>
              </a:rPr>
              <a:pPr defTabSz="685783"/>
              <a:t>‹#›</a:t>
            </a:fld>
            <a:endParaRPr lang="en-US">
              <a:solidFill>
                <a:prstClr val="black">
                  <a:lumMod val="85000"/>
                  <a:lumOff val="15000"/>
                </a:prstClr>
              </a:solidFill>
            </a:endParaRPr>
          </a:p>
        </p:txBody>
      </p:sp>
    </p:spTree>
    <p:extLst>
      <p:ext uri="{BB962C8B-B14F-4D97-AF65-F5344CB8AC3E}">
        <p14:creationId xmlns:p14="http://schemas.microsoft.com/office/powerpoint/2010/main" val="2468605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Title and Conten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222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itle and Conten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91FC467B-F2F5-4DA0-9A39-2328CD0E80AB}"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37300E0B-0A30-4A28-9F8B-3D2A14301A5E}" type="datetime1">
              <a:rPr lang="en-US" smtClean="0">
                <a:solidFill>
                  <a:prstClr val="black">
                    <a:tint val="75000"/>
                  </a:prstClr>
                </a:solidFill>
              </a:rPr>
              <a:pPr/>
              <a:t>8/11/2025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7C16873-2342-4F41-A8DC-2A9386A6835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8026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2106E29F-76E7-4539-A17B-1302ABD8C569}" type="slidenum">
              <a:t>‹#›</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 Only">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lstStyle/>
          <a:p>
            <a:r>
              <a:t>Footer</a:t>
            </a:r>
          </a:p>
        </p:txBody>
      </p:sp>
      <p:sp>
        <p:nvSpPr>
          <p:cNvPr id="3" name="PlaceHolder 2"/>
          <p:cNvSpPr>
            <a:spLocks noGrp="1"/>
          </p:cNvSpPr>
          <p:nvPr>
            <p:ph type="sldNum" idx="12"/>
          </p:nvPr>
        </p:nvSpPr>
        <p:spPr/>
        <p:txBody>
          <a:bodyPr/>
          <a:lstStyle/>
          <a:p>
            <a:fld id="{9145A804-5AB2-4C32-B9E8-6F6121C25BB7}" type="slidenum">
              <a:t>‹#›</a:t>
            </a:fld>
            <a:endParaRPr/>
          </a:p>
        </p:txBody>
      </p:sp>
      <p:sp>
        <p:nvSpPr>
          <p:cNvPr id="4" name="PlaceHolder 3"/>
          <p:cNvSpPr>
            <a:spLocks noGrp="1"/>
          </p:cNvSpPr>
          <p:nvPr>
            <p:ph type="dt" idx="10"/>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lstStyle/>
          <a:p>
            <a:r>
              <a:t>Footer</a:t>
            </a:r>
          </a:p>
        </p:txBody>
      </p:sp>
      <p:sp>
        <p:nvSpPr>
          <p:cNvPr id="3" name="PlaceHolder 2"/>
          <p:cNvSpPr>
            <a:spLocks noGrp="1"/>
          </p:cNvSpPr>
          <p:nvPr>
            <p:ph type="sldNum" idx="15"/>
          </p:nvPr>
        </p:nvSpPr>
        <p:spPr/>
        <p:txBody>
          <a:bodyPr/>
          <a:lstStyle/>
          <a:p>
            <a:fld id="{5C743720-5BC4-4913-BDF7-72E2C5975A36}" type="slidenum">
              <a:t>‹#›</a:t>
            </a:fld>
            <a:endParaRPr/>
          </a:p>
        </p:txBody>
      </p:sp>
      <p:sp>
        <p:nvSpPr>
          <p:cNvPr id="4" name="PlaceHolder 3"/>
          <p:cNvSpPr>
            <a:spLocks noGrp="1"/>
          </p:cNvSpPr>
          <p:nvPr>
            <p:ph type="dt" idx="13"/>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0.xml"/><Relationship Id="rId1" Type="http://schemas.openxmlformats.org/officeDocument/2006/relationships/slideLayout" Target="../slideLayouts/slideLayout13.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7.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9.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10.xml"/><Relationship Id="rId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11.xml"/><Relationship Id="rId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 name="Picture 8"/>
          <p:cNvPicPr/>
          <p:nvPr/>
        </p:nvPicPr>
        <p:blipFill>
          <a:blip r:embed="rId4"/>
          <a:stretch/>
        </p:blipFill>
        <p:spPr>
          <a:xfrm>
            <a:off x="0" y="4603320"/>
            <a:ext cx="9143640" cy="540000"/>
          </a:xfrm>
          <a:prstGeom prst="rect">
            <a:avLst/>
          </a:prstGeom>
          <a:ln w="0">
            <a:noFill/>
          </a:ln>
        </p:spPr>
      </p:pic>
      <p:sp>
        <p:nvSpPr>
          <p:cNvPr id="9" name="TextBox 9"/>
          <p:cNvSpPr/>
          <p:nvPr/>
        </p:nvSpPr>
        <p:spPr>
          <a:xfrm>
            <a:off x="374760" y="4756320"/>
            <a:ext cx="3968280" cy="249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685800">
              <a:lnSpc>
                <a:spcPct val="100000"/>
              </a:lnSpc>
            </a:pPr>
            <a:r>
              <a:rPr lang="en-US" sz="1050" b="0" strike="noStrike" spc="299">
                <a:solidFill>
                  <a:srgbClr val="B4B4B4"/>
                </a:solidFill>
                <a:latin typeface="FS PF BeauSans Pro Light"/>
              </a:rPr>
              <a:t>VTNet-TTKTKV3</a:t>
            </a:r>
            <a:endParaRPr lang="en-US" sz="1050" b="0" strike="noStrike" spc="-1">
              <a:solidFill>
                <a:srgbClr val="000000"/>
              </a:solidFill>
              <a:latin typeface="Arial"/>
            </a:endParaRPr>
          </a:p>
        </p:txBody>
      </p:sp>
      <p:pic>
        <p:nvPicPr>
          <p:cNvPr id="2" name="Picture 10"/>
          <p:cNvPicPr/>
          <p:nvPr/>
        </p:nvPicPr>
        <p:blipFill>
          <a:blip r:embed="rId5"/>
          <a:stretch/>
        </p:blipFill>
        <p:spPr>
          <a:xfrm>
            <a:off x="7663320" y="4756320"/>
            <a:ext cx="974880" cy="214560"/>
          </a:xfrm>
          <a:prstGeom prst="rect">
            <a:avLst/>
          </a:prstGeom>
          <a:ln w="0">
            <a:noFill/>
          </a:ln>
        </p:spPr>
      </p:pic>
      <p:sp>
        <p:nvSpPr>
          <p:cNvPr id="3" name="PlaceHolder 1"/>
          <p:cNvSpPr>
            <a:spLocks noGrp="1"/>
          </p:cNvSpPr>
          <p:nvPr>
            <p:ph type="title"/>
          </p:nvPr>
        </p:nvSpPr>
        <p:spPr>
          <a:xfrm>
            <a:off x="1143000" y="841680"/>
            <a:ext cx="6857640" cy="1790280"/>
          </a:xfrm>
          <a:prstGeom prst="rect">
            <a:avLst/>
          </a:prstGeom>
          <a:noFill/>
          <a:ln w="0">
            <a:noFill/>
          </a:ln>
        </p:spPr>
        <p:txBody>
          <a:bodyPr lIns="91440" tIns="45720" rIns="91440" bIns="45720" anchor="b">
            <a:noAutofit/>
          </a:bodyPr>
          <a:lstStyle/>
          <a:p>
            <a:pPr indent="0" algn="ctr" defTabSz="685800">
              <a:lnSpc>
                <a:spcPct val="90000"/>
              </a:lnSpc>
              <a:buNone/>
            </a:pPr>
            <a:r>
              <a:rPr lang="en-US" sz="4500" b="0" strike="noStrike" spc="-1">
                <a:solidFill>
                  <a:srgbClr val="EE0033"/>
                </a:solidFill>
                <a:latin typeface="FS PF BeauSans Pro SemiBold"/>
              </a:rPr>
              <a:t>Click to edit Master title style</a:t>
            </a:r>
            <a:endParaRPr lang="en-US" sz="4500" b="0" strike="noStrike" spc="-1">
              <a:solidFill>
                <a:schemeClr val="dk1"/>
              </a:solidFill>
              <a:latin typeface="Calibri"/>
            </a:endParaRPr>
          </a:p>
        </p:txBody>
      </p:sp>
      <p:sp>
        <p:nvSpPr>
          <p:cNvPr id="4" name="PlaceHolder 2"/>
          <p:cNvSpPr>
            <a:spLocks noGrp="1"/>
          </p:cNvSpPr>
          <p:nvPr>
            <p:ph type="dt" idx="1"/>
          </p:nvPr>
        </p:nvSpPr>
        <p:spPr>
          <a:xfrm>
            <a:off x="628560" y="4767120"/>
            <a:ext cx="2057040" cy="273600"/>
          </a:xfrm>
          <a:prstGeom prst="rect">
            <a:avLst/>
          </a:prstGeom>
          <a:noFill/>
          <a:ln w="0">
            <a:noFill/>
          </a:ln>
        </p:spPr>
        <p:txBody>
          <a:bodyPr lIns="91440" tIns="45720" rIns="91440" bIns="45720" anchor="ctr">
            <a:noAutofit/>
          </a:bodyPr>
          <a:lstStyle>
            <a:lvl1pPr indent="0" defTabSz="685800">
              <a:lnSpc>
                <a:spcPct val="100000"/>
              </a:lnSpc>
              <a:buNone/>
              <a:defRPr lang="en-US" sz="900" b="0" strike="noStrike" spc="-1">
                <a:solidFill>
                  <a:schemeClr val="dk1">
                    <a:tint val="75000"/>
                  </a:schemeClr>
                </a:solidFill>
                <a:latin typeface="Calibri"/>
              </a:defRPr>
            </a:lvl1pPr>
          </a:lstStyle>
          <a:p>
            <a:pPr indent="0" defTabSz="685800">
              <a:lnSpc>
                <a:spcPct val="100000"/>
              </a:lnSpc>
              <a:buNone/>
            </a:pPr>
            <a:r>
              <a:rPr lang="en-US" sz="900" b="0" strike="noStrike" spc="-1">
                <a:solidFill>
                  <a:schemeClr val="dk1">
                    <a:tint val="75000"/>
                  </a:schemeClr>
                </a:solidFill>
                <a:latin typeface="Calibri"/>
              </a:rPr>
              <a:t>&lt;date/time&gt;</a:t>
            </a:r>
            <a:endParaRPr lang="en-US" sz="900" b="0" strike="noStrike" spc="-1">
              <a:solidFill>
                <a:srgbClr val="000000"/>
              </a:solidFill>
              <a:latin typeface="Times New Roman"/>
            </a:endParaRPr>
          </a:p>
        </p:txBody>
      </p:sp>
      <p:sp>
        <p:nvSpPr>
          <p:cNvPr id="5" name="PlaceHolder 3"/>
          <p:cNvSpPr>
            <a:spLocks noGrp="1"/>
          </p:cNvSpPr>
          <p:nvPr>
            <p:ph type="ftr" idx="2"/>
          </p:nvPr>
        </p:nvSpPr>
        <p:spPr>
          <a:xfrm>
            <a:off x="3029040" y="4767120"/>
            <a:ext cx="3085920" cy="273600"/>
          </a:xfrm>
          <a:prstGeom prst="rect">
            <a:avLst/>
          </a:prstGeom>
          <a:noFill/>
          <a:ln w="0">
            <a:noFill/>
          </a:ln>
        </p:spPr>
        <p:txBody>
          <a:bodyPr lIns="91440" tIns="45720" rIns="91440" bIns="45720" anchor="ctr">
            <a:noAutofit/>
          </a:bodyPr>
          <a:lstStyle>
            <a:lvl1pPr indent="0" algn="ctr">
              <a:buNone/>
              <a:defRPr lang="en-US" sz="1400" b="0" strike="noStrike" spc="-1">
                <a:solidFill>
                  <a:srgbClr val="000000"/>
                </a:solidFill>
                <a:latin typeface="Times New Roman"/>
              </a:defRPr>
            </a:lvl1pPr>
          </a:lstStyle>
          <a:p>
            <a:pPr indent="0" algn="ctr">
              <a:buNone/>
            </a:pPr>
            <a:r>
              <a:rPr lang="en-US" sz="1400" b="0" strike="noStrike" spc="-1">
                <a:solidFill>
                  <a:srgbClr val="000000"/>
                </a:solidFill>
                <a:latin typeface="Times New Roman"/>
              </a:rPr>
              <a:t>&lt;footer&gt;</a:t>
            </a:r>
          </a:p>
        </p:txBody>
      </p:sp>
      <p:sp>
        <p:nvSpPr>
          <p:cNvPr id="6" name="PlaceHolder 4"/>
          <p:cNvSpPr>
            <a:spLocks noGrp="1"/>
          </p:cNvSpPr>
          <p:nvPr>
            <p:ph type="sldNum" idx="3"/>
          </p:nvPr>
        </p:nvSpPr>
        <p:spPr>
          <a:xfrm>
            <a:off x="6458040" y="4767120"/>
            <a:ext cx="2057040" cy="273600"/>
          </a:xfrm>
          <a:prstGeom prst="rect">
            <a:avLst/>
          </a:prstGeom>
          <a:noFill/>
          <a:ln w="0">
            <a:noFill/>
          </a:ln>
        </p:spPr>
        <p:txBody>
          <a:bodyPr lIns="91440" tIns="45720" rIns="91440" bIns="45720" anchor="ctr">
            <a:noAutofit/>
          </a:bodyPr>
          <a:lstStyle>
            <a:lvl1pPr indent="0" algn="r" defTabSz="685800">
              <a:lnSpc>
                <a:spcPct val="100000"/>
              </a:lnSpc>
              <a:buNone/>
              <a:defRPr lang="en-US" sz="900" b="0" strike="noStrike" spc="-1">
                <a:solidFill>
                  <a:schemeClr val="dk1">
                    <a:tint val="75000"/>
                  </a:schemeClr>
                </a:solidFill>
                <a:latin typeface="Calibri"/>
              </a:defRPr>
            </a:lvl1pPr>
          </a:lstStyle>
          <a:p>
            <a:pPr indent="0" algn="r" defTabSz="685800">
              <a:lnSpc>
                <a:spcPct val="100000"/>
              </a:lnSpc>
              <a:buNone/>
            </a:pPr>
            <a:fld id="{ABE4034E-2335-48BA-BC66-28EA850BCFAC}" type="slidenum">
              <a:rPr lang="en-US" sz="900" b="0" strike="noStrike" spc="-1">
                <a:solidFill>
                  <a:schemeClr val="dk1">
                    <a:tint val="75000"/>
                  </a:schemeClr>
                </a:solidFill>
                <a:latin typeface="Calibri"/>
              </a:rPr>
              <a:t>‹#›</a:t>
            </a:fld>
            <a:endParaRPr lang="en-US" sz="900" b="0" strike="noStrike" spc="-1">
              <a:solidFill>
                <a:srgbClr val="000000"/>
              </a:solidFill>
              <a:latin typeface="Times New Roman"/>
            </a:endParaRPr>
          </a:p>
        </p:txBody>
      </p:sp>
      <p:sp>
        <p:nvSpPr>
          <p:cNvPr id="7" name="PlaceHolder 5"/>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1350" b="0" strike="noStrike" spc="-1">
                <a:solidFill>
                  <a:schemeClr val="dk1"/>
                </a:solidFill>
                <a:latin typeface="FS PF BeauSans Pro"/>
              </a:rPr>
              <a:t>Click to edit the outline text format</a:t>
            </a:r>
          </a:p>
          <a:p>
            <a:pPr marL="864000" lvl="1" indent="-324000">
              <a:lnSpc>
                <a:spcPct val="90000"/>
              </a:lnSpc>
              <a:spcBef>
                <a:spcPts val="1134"/>
              </a:spcBef>
              <a:buClr>
                <a:srgbClr val="000000"/>
              </a:buClr>
              <a:buSzPct val="75000"/>
              <a:buFont typeface="Symbol" charset="2"/>
              <a:buChar char=""/>
            </a:pPr>
            <a:r>
              <a:rPr lang="en-US" sz="1350" b="0" strike="noStrike" spc="-1">
                <a:solidFill>
                  <a:schemeClr val="dk1"/>
                </a:solidFill>
                <a:latin typeface="FS PF BeauSans Pro"/>
              </a:rPr>
              <a:t>Second Outline Level</a:t>
            </a:r>
          </a:p>
          <a:p>
            <a:pPr marL="1296000" lvl="2" indent="-288000">
              <a:lnSpc>
                <a:spcPct val="90000"/>
              </a:lnSpc>
              <a:spcBef>
                <a:spcPts val="850"/>
              </a:spcBef>
              <a:buClr>
                <a:srgbClr val="000000"/>
              </a:buClr>
              <a:buSzPct val="45000"/>
              <a:buFont typeface="Wingdings" charset="2"/>
              <a:buChar char=""/>
            </a:pPr>
            <a:r>
              <a:rPr lang="en-US" sz="1350" b="0" strike="noStrike" spc="-1">
                <a:solidFill>
                  <a:schemeClr val="dk1"/>
                </a:solidFill>
                <a:latin typeface="FS PF BeauSans Pro"/>
              </a:rPr>
              <a:t>Third Outline Level</a:t>
            </a:r>
          </a:p>
          <a:p>
            <a:pPr marL="1728000" lvl="3" indent="-216000">
              <a:lnSpc>
                <a:spcPct val="90000"/>
              </a:lnSpc>
              <a:spcBef>
                <a:spcPts val="567"/>
              </a:spcBef>
              <a:buClr>
                <a:srgbClr val="000000"/>
              </a:buClr>
              <a:buSzPct val="75000"/>
              <a:buFont typeface="Symbol" charset="2"/>
              <a:buChar char=""/>
            </a:pPr>
            <a:r>
              <a:rPr lang="en-US" sz="1350" b="0" strike="noStrike" spc="-1">
                <a:solidFill>
                  <a:schemeClr val="dk1"/>
                </a:solidFill>
                <a:latin typeface="FS PF BeauSans Pro"/>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FS PF BeauSans Pro"/>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FS PF BeauSans Pro"/>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FS PF BeauSans Pro"/>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9" name="Picture 8"/>
          <p:cNvPicPr/>
          <p:nvPr/>
        </p:nvPicPr>
        <p:blipFill>
          <a:blip r:embed="rId3"/>
          <a:stretch/>
        </p:blipFill>
        <p:spPr>
          <a:xfrm>
            <a:off x="0" y="4603320"/>
            <a:ext cx="9143640" cy="540000"/>
          </a:xfrm>
          <a:prstGeom prst="rect">
            <a:avLst/>
          </a:prstGeom>
          <a:ln w="0">
            <a:noFill/>
          </a:ln>
        </p:spPr>
      </p:pic>
      <p:sp>
        <p:nvSpPr>
          <p:cNvPr id="80" name="TextBox 9"/>
          <p:cNvSpPr/>
          <p:nvPr/>
        </p:nvSpPr>
        <p:spPr>
          <a:xfrm>
            <a:off x="374760" y="4756320"/>
            <a:ext cx="3968280" cy="249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685800">
              <a:lnSpc>
                <a:spcPct val="100000"/>
              </a:lnSpc>
            </a:pPr>
            <a:r>
              <a:rPr lang="en-US" sz="1050" b="0" strike="noStrike" spc="299">
                <a:solidFill>
                  <a:srgbClr val="B4B4B4"/>
                </a:solidFill>
                <a:latin typeface="FS PF BeauSans Pro Light"/>
              </a:rPr>
              <a:t>VTNet-TTKTKV3</a:t>
            </a:r>
            <a:endParaRPr lang="en-US" sz="1050" b="0" strike="noStrike" spc="-1">
              <a:solidFill>
                <a:srgbClr val="000000"/>
              </a:solidFill>
              <a:latin typeface="Arial"/>
            </a:endParaRPr>
          </a:p>
        </p:txBody>
      </p:sp>
      <p:pic>
        <p:nvPicPr>
          <p:cNvPr id="81" name="Picture 10"/>
          <p:cNvPicPr/>
          <p:nvPr/>
        </p:nvPicPr>
        <p:blipFill>
          <a:blip r:embed="rId4"/>
          <a:stretch/>
        </p:blipFill>
        <p:spPr>
          <a:xfrm>
            <a:off x="7663320" y="4756320"/>
            <a:ext cx="974880" cy="214560"/>
          </a:xfrm>
          <a:prstGeom prst="rect">
            <a:avLst/>
          </a:prstGeom>
          <a:ln w="0">
            <a:noFill/>
          </a:ln>
        </p:spPr>
      </p:pic>
      <p:sp>
        <p:nvSpPr>
          <p:cNvPr id="82" name="PlaceHolder 1"/>
          <p:cNvSpPr>
            <a:spLocks noGrp="1"/>
          </p:cNvSpPr>
          <p:nvPr>
            <p:ph type="title"/>
          </p:nvPr>
        </p:nvSpPr>
        <p:spPr>
          <a:xfrm>
            <a:off x="6543720" y="273960"/>
            <a:ext cx="1971360" cy="4358520"/>
          </a:xfrm>
          <a:prstGeom prst="rect">
            <a:avLst/>
          </a:prstGeom>
          <a:noFill/>
          <a:ln w="0">
            <a:noFill/>
          </a:ln>
        </p:spPr>
        <p:txBody>
          <a:bodyPr vert="eaVert" lIns="91440" tIns="45720" rIns="91440" bIns="45720" anchor="ctr">
            <a:noAutofit/>
          </a:bodyPr>
          <a:lstStyle/>
          <a:p>
            <a:pPr indent="0" defTabSz="685800">
              <a:lnSpc>
                <a:spcPct val="90000"/>
              </a:lnSpc>
              <a:buNone/>
            </a:pPr>
            <a:r>
              <a:rPr lang="en-US" sz="2800" b="0" strike="noStrike" spc="-1">
                <a:solidFill>
                  <a:srgbClr val="EE0033"/>
                </a:solidFill>
                <a:latin typeface="FS PF BeauSans Pro SemiBold"/>
              </a:rPr>
              <a:t>Click to edit Master title style</a:t>
            </a:r>
            <a:endParaRPr lang="en-US" sz="2800" b="0" strike="noStrike" spc="-1">
              <a:solidFill>
                <a:schemeClr val="dk1"/>
              </a:solidFill>
              <a:latin typeface="Calibri"/>
            </a:endParaRPr>
          </a:p>
        </p:txBody>
      </p:sp>
      <p:sp>
        <p:nvSpPr>
          <p:cNvPr id="83" name="PlaceHolder 2"/>
          <p:cNvSpPr>
            <a:spLocks noGrp="1"/>
          </p:cNvSpPr>
          <p:nvPr>
            <p:ph type="body"/>
          </p:nvPr>
        </p:nvSpPr>
        <p:spPr>
          <a:xfrm>
            <a:off x="628560" y="273960"/>
            <a:ext cx="5800320" cy="4358520"/>
          </a:xfrm>
          <a:prstGeom prst="rect">
            <a:avLst/>
          </a:prstGeom>
          <a:noFill/>
          <a:ln w="0">
            <a:noFill/>
          </a:ln>
        </p:spPr>
        <p:txBody>
          <a:bodyPr vert="eaVert" lIns="45000" tIns="90000" rIns="45000" bIns="90000" anchor="t">
            <a:noAutofit/>
          </a:bodyPr>
          <a:lstStyle/>
          <a:p>
            <a:pPr indent="0" defTabSz="685800">
              <a:lnSpc>
                <a:spcPct val="90000"/>
              </a:lnSpc>
              <a:spcBef>
                <a:spcPts val="751"/>
              </a:spcBef>
              <a:buNone/>
              <a:tabLst>
                <a:tab pos="0" algn="l"/>
              </a:tabLst>
            </a:pPr>
            <a:r>
              <a:rPr lang="en-US" sz="1350" b="0" strike="noStrike" spc="-1">
                <a:solidFill>
                  <a:schemeClr val="dk1"/>
                </a:solidFill>
                <a:latin typeface="FS PF BeauSans Pro"/>
              </a:rPr>
              <a:t>Click to edit Master text styles</a:t>
            </a:r>
          </a:p>
          <a:p>
            <a:pPr marL="514440" lvl="1" indent="-171360" defTabSz="685800">
              <a:lnSpc>
                <a:spcPct val="90000"/>
              </a:lnSpc>
              <a:spcBef>
                <a:spcPts val="374"/>
              </a:spcBef>
              <a:buClr>
                <a:srgbClr val="000000"/>
              </a:buClr>
              <a:buFont typeface="Arial"/>
              <a:buChar char="•"/>
              <a:tabLst>
                <a:tab pos="0" algn="l"/>
              </a:tabLst>
            </a:pPr>
            <a:r>
              <a:rPr lang="en-US" sz="1350" b="0" strike="noStrike" spc="-1">
                <a:solidFill>
                  <a:schemeClr val="dk1"/>
                </a:solidFill>
                <a:latin typeface="FS PF BeauSans Pro"/>
              </a:rPr>
              <a:t>Second level</a:t>
            </a:r>
          </a:p>
          <a:p>
            <a:pPr marL="857160" lvl="2" indent="-171360" defTabSz="685800">
              <a:lnSpc>
                <a:spcPct val="90000"/>
              </a:lnSpc>
              <a:spcBef>
                <a:spcPts val="374"/>
              </a:spcBef>
              <a:buClr>
                <a:srgbClr val="000000"/>
              </a:buClr>
              <a:buFont typeface="Arial"/>
              <a:buChar char="•"/>
              <a:tabLst>
                <a:tab pos="0" algn="l"/>
              </a:tabLst>
            </a:pPr>
            <a:r>
              <a:rPr lang="en-US" sz="1350" b="0" strike="noStrike" spc="-1">
                <a:solidFill>
                  <a:schemeClr val="dk1"/>
                </a:solidFill>
                <a:latin typeface="FS PF BeauSans Pro"/>
              </a:rPr>
              <a:t>Third level</a:t>
            </a:r>
          </a:p>
          <a:p>
            <a:pPr marL="1200240" lvl="3" indent="-171360" defTabSz="685800">
              <a:lnSpc>
                <a:spcPct val="90000"/>
              </a:lnSpc>
              <a:spcBef>
                <a:spcPts val="374"/>
              </a:spcBef>
              <a:buClr>
                <a:srgbClr val="000000"/>
              </a:buClr>
              <a:buFont typeface="Arial"/>
              <a:buChar char="•"/>
              <a:tabLst>
                <a:tab pos="0" algn="l"/>
              </a:tabLst>
            </a:pPr>
            <a:r>
              <a:rPr lang="en-US" sz="1350" b="0" strike="noStrike" spc="-1">
                <a:solidFill>
                  <a:schemeClr val="dk1"/>
                </a:solidFill>
                <a:latin typeface="FS PF BeauSans Pro"/>
              </a:rPr>
              <a:t>Fourth level</a:t>
            </a:r>
          </a:p>
          <a:p>
            <a:pPr marL="1542960" lvl="4" indent="-171360" defTabSz="685800">
              <a:lnSpc>
                <a:spcPct val="90000"/>
              </a:lnSpc>
              <a:spcBef>
                <a:spcPts val="374"/>
              </a:spcBef>
              <a:buClr>
                <a:srgbClr val="000000"/>
              </a:buClr>
              <a:buFont typeface="Arial"/>
              <a:buChar char="•"/>
              <a:tabLst>
                <a:tab pos="0" algn="l"/>
              </a:tabLst>
            </a:pPr>
            <a:r>
              <a:rPr lang="en-US" sz="1350" b="0" strike="noStrike" spc="-1">
                <a:solidFill>
                  <a:schemeClr val="dk1"/>
                </a:solidFill>
                <a:latin typeface="FS PF BeauSans Pro"/>
              </a:rPr>
              <a:t>Fifth level</a:t>
            </a:r>
          </a:p>
        </p:txBody>
      </p:sp>
      <p:sp>
        <p:nvSpPr>
          <p:cNvPr id="84" name="PlaceHolder 3"/>
          <p:cNvSpPr>
            <a:spLocks noGrp="1"/>
          </p:cNvSpPr>
          <p:nvPr>
            <p:ph type="dt" idx="25"/>
          </p:nvPr>
        </p:nvSpPr>
        <p:spPr>
          <a:xfrm>
            <a:off x="628560" y="4767120"/>
            <a:ext cx="2057040" cy="273600"/>
          </a:xfrm>
          <a:prstGeom prst="rect">
            <a:avLst/>
          </a:prstGeom>
          <a:noFill/>
          <a:ln w="0">
            <a:noFill/>
          </a:ln>
        </p:spPr>
        <p:txBody>
          <a:bodyPr lIns="91440" tIns="45720" rIns="91440" bIns="45720" anchor="ctr">
            <a:noAutofit/>
          </a:bodyPr>
          <a:lstStyle>
            <a:lvl1pPr indent="0" defTabSz="685800">
              <a:lnSpc>
                <a:spcPct val="100000"/>
              </a:lnSpc>
              <a:buNone/>
              <a:defRPr lang="en-US" sz="900" b="0" strike="noStrike" spc="-1">
                <a:solidFill>
                  <a:schemeClr val="dk1">
                    <a:tint val="75000"/>
                  </a:schemeClr>
                </a:solidFill>
                <a:latin typeface="Calibri"/>
              </a:defRPr>
            </a:lvl1pPr>
          </a:lstStyle>
          <a:p>
            <a:pPr indent="0" defTabSz="685800">
              <a:lnSpc>
                <a:spcPct val="100000"/>
              </a:lnSpc>
              <a:buNone/>
            </a:pPr>
            <a:r>
              <a:rPr lang="en-US" sz="900" b="0" strike="noStrike" spc="-1">
                <a:solidFill>
                  <a:schemeClr val="dk1">
                    <a:tint val="75000"/>
                  </a:schemeClr>
                </a:solidFill>
                <a:latin typeface="Calibri"/>
              </a:rPr>
              <a:t>&lt;date/time&gt;</a:t>
            </a:r>
            <a:endParaRPr lang="en-US" sz="900" b="0" strike="noStrike" spc="-1">
              <a:solidFill>
                <a:srgbClr val="000000"/>
              </a:solidFill>
              <a:latin typeface="Times New Roman"/>
            </a:endParaRPr>
          </a:p>
        </p:txBody>
      </p:sp>
      <p:sp>
        <p:nvSpPr>
          <p:cNvPr id="85" name="PlaceHolder 4"/>
          <p:cNvSpPr>
            <a:spLocks noGrp="1"/>
          </p:cNvSpPr>
          <p:nvPr>
            <p:ph type="ftr" idx="26"/>
          </p:nvPr>
        </p:nvSpPr>
        <p:spPr>
          <a:xfrm>
            <a:off x="3029040" y="4767120"/>
            <a:ext cx="3085920" cy="273600"/>
          </a:xfrm>
          <a:prstGeom prst="rect">
            <a:avLst/>
          </a:prstGeom>
          <a:noFill/>
          <a:ln w="0">
            <a:noFill/>
          </a:ln>
        </p:spPr>
        <p:txBody>
          <a:bodyPr lIns="91440" tIns="45720" rIns="91440" bIns="45720" anchor="ctr">
            <a:noAutofit/>
          </a:bodyPr>
          <a:lstStyle>
            <a:lvl1pPr indent="0" algn="ctr">
              <a:buNone/>
              <a:defRPr lang="en-US" sz="1400" b="0" strike="noStrike" spc="-1">
                <a:solidFill>
                  <a:srgbClr val="000000"/>
                </a:solidFill>
                <a:latin typeface="Times New Roman"/>
              </a:defRPr>
            </a:lvl1pPr>
          </a:lstStyle>
          <a:p>
            <a:pPr indent="0" algn="ctr">
              <a:buNone/>
            </a:pPr>
            <a:r>
              <a:rPr lang="en-US" sz="1400" b="0" strike="noStrike" spc="-1">
                <a:solidFill>
                  <a:srgbClr val="000000"/>
                </a:solidFill>
                <a:latin typeface="Times New Roman"/>
              </a:rPr>
              <a:t>&lt;footer&gt;</a:t>
            </a:r>
          </a:p>
        </p:txBody>
      </p:sp>
      <p:sp>
        <p:nvSpPr>
          <p:cNvPr id="86" name="PlaceHolder 5"/>
          <p:cNvSpPr>
            <a:spLocks noGrp="1"/>
          </p:cNvSpPr>
          <p:nvPr>
            <p:ph type="sldNum" idx="27"/>
          </p:nvPr>
        </p:nvSpPr>
        <p:spPr>
          <a:xfrm>
            <a:off x="6458040" y="4767120"/>
            <a:ext cx="2057040" cy="273600"/>
          </a:xfrm>
          <a:prstGeom prst="rect">
            <a:avLst/>
          </a:prstGeom>
          <a:noFill/>
          <a:ln w="0">
            <a:noFill/>
          </a:ln>
        </p:spPr>
        <p:txBody>
          <a:bodyPr lIns="91440" tIns="45720" rIns="91440" bIns="45720" anchor="ctr">
            <a:noAutofit/>
          </a:bodyPr>
          <a:lstStyle>
            <a:lvl1pPr indent="0" algn="r" defTabSz="685800">
              <a:lnSpc>
                <a:spcPct val="100000"/>
              </a:lnSpc>
              <a:buNone/>
              <a:defRPr lang="en-US" sz="900" b="0" strike="noStrike" spc="-1">
                <a:solidFill>
                  <a:schemeClr val="dk1">
                    <a:tint val="75000"/>
                  </a:schemeClr>
                </a:solidFill>
                <a:latin typeface="Calibri"/>
              </a:defRPr>
            </a:lvl1pPr>
          </a:lstStyle>
          <a:p>
            <a:pPr indent="0" algn="r" defTabSz="685800">
              <a:lnSpc>
                <a:spcPct val="100000"/>
              </a:lnSpc>
              <a:buNone/>
            </a:pPr>
            <a:fld id="{676C5889-6C3B-4EBA-821D-50F680CF06AE}" type="slidenum">
              <a:rPr lang="en-US" sz="900" b="0" strike="noStrike" spc="-1">
                <a:solidFill>
                  <a:schemeClr val="dk1">
                    <a:tint val="75000"/>
                  </a:schemeClr>
                </a:solidFill>
                <a:latin typeface="Calibri"/>
              </a:rPr>
              <a:t>‹#›</a:t>
            </a:fld>
            <a:endParaRPr lang="en-US" sz="9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 name="Picture 8"/>
          <p:cNvPicPr/>
          <p:nvPr/>
        </p:nvPicPr>
        <p:blipFill>
          <a:blip r:embed="rId4"/>
          <a:stretch/>
        </p:blipFill>
        <p:spPr>
          <a:xfrm>
            <a:off x="0" y="4603320"/>
            <a:ext cx="9143640" cy="540000"/>
          </a:xfrm>
          <a:prstGeom prst="rect">
            <a:avLst/>
          </a:prstGeom>
          <a:ln w="0">
            <a:noFill/>
          </a:ln>
        </p:spPr>
      </p:pic>
      <p:sp>
        <p:nvSpPr>
          <p:cNvPr id="11" name="TextBox 9"/>
          <p:cNvSpPr/>
          <p:nvPr/>
        </p:nvSpPr>
        <p:spPr>
          <a:xfrm>
            <a:off x="374760" y="4756320"/>
            <a:ext cx="3968280" cy="249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685800">
              <a:lnSpc>
                <a:spcPct val="100000"/>
              </a:lnSpc>
            </a:pPr>
            <a:r>
              <a:rPr lang="en-US" sz="1050" b="0" strike="noStrike" spc="299">
                <a:solidFill>
                  <a:srgbClr val="B4B4B4"/>
                </a:solidFill>
                <a:latin typeface="FS PF BeauSans Pro Light"/>
              </a:rPr>
              <a:t>VTNet-TTKTKV3</a:t>
            </a:r>
            <a:endParaRPr lang="en-US" sz="1050" b="0" strike="noStrike" spc="-1">
              <a:solidFill>
                <a:srgbClr val="000000"/>
              </a:solidFill>
              <a:latin typeface="Arial"/>
            </a:endParaRPr>
          </a:p>
        </p:txBody>
      </p:sp>
      <p:pic>
        <p:nvPicPr>
          <p:cNvPr id="12" name="Picture 10"/>
          <p:cNvPicPr/>
          <p:nvPr/>
        </p:nvPicPr>
        <p:blipFill>
          <a:blip r:embed="rId5"/>
          <a:stretch/>
        </p:blipFill>
        <p:spPr>
          <a:xfrm>
            <a:off x="7663320" y="4756320"/>
            <a:ext cx="974880" cy="214560"/>
          </a:xfrm>
          <a:prstGeom prst="rect">
            <a:avLst/>
          </a:prstGeom>
          <a:ln w="0">
            <a:noFill/>
          </a:ln>
        </p:spPr>
      </p:pic>
      <p:sp>
        <p:nvSpPr>
          <p:cNvPr id="1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r>
              <a:rPr lang="en-US" sz="1350" b="0" strike="noStrike" spc="-1">
                <a:solidFill>
                  <a:schemeClr val="dk1"/>
                </a:solidFill>
                <a:latin typeface="Calibri"/>
              </a:rPr>
              <a:t>Click to edit the title text format</a:t>
            </a:r>
          </a:p>
        </p:txBody>
      </p:sp>
      <p:sp>
        <p:nvSpPr>
          <p:cNvPr id="1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1350" b="0" strike="noStrike" spc="-1">
                <a:solidFill>
                  <a:schemeClr val="dk1"/>
                </a:solidFill>
                <a:latin typeface="FS PF BeauSans Pro"/>
              </a:rPr>
              <a:t>Click to edit the outline text format</a:t>
            </a:r>
          </a:p>
          <a:p>
            <a:pPr marL="864000" lvl="1" indent="-324000">
              <a:lnSpc>
                <a:spcPct val="90000"/>
              </a:lnSpc>
              <a:spcBef>
                <a:spcPts val="1134"/>
              </a:spcBef>
              <a:buClr>
                <a:srgbClr val="000000"/>
              </a:buClr>
              <a:buSzPct val="75000"/>
              <a:buFont typeface="Symbol" charset="2"/>
              <a:buChar char=""/>
            </a:pPr>
            <a:r>
              <a:rPr lang="en-US" sz="1350" b="0" strike="noStrike" spc="-1">
                <a:solidFill>
                  <a:schemeClr val="dk1"/>
                </a:solidFill>
                <a:latin typeface="FS PF BeauSans Pro"/>
              </a:rPr>
              <a:t>Second Outline Level</a:t>
            </a:r>
          </a:p>
          <a:p>
            <a:pPr marL="1296000" lvl="2" indent="-288000">
              <a:lnSpc>
                <a:spcPct val="90000"/>
              </a:lnSpc>
              <a:spcBef>
                <a:spcPts val="850"/>
              </a:spcBef>
              <a:buClr>
                <a:srgbClr val="000000"/>
              </a:buClr>
              <a:buSzPct val="45000"/>
              <a:buFont typeface="Wingdings" charset="2"/>
              <a:buChar char=""/>
            </a:pPr>
            <a:r>
              <a:rPr lang="en-US" sz="1350" b="0" strike="noStrike" spc="-1">
                <a:solidFill>
                  <a:schemeClr val="dk1"/>
                </a:solidFill>
                <a:latin typeface="FS PF BeauSans Pro"/>
              </a:rPr>
              <a:t>Third Outline Level</a:t>
            </a:r>
          </a:p>
          <a:p>
            <a:pPr marL="1728000" lvl="3" indent="-216000">
              <a:lnSpc>
                <a:spcPct val="90000"/>
              </a:lnSpc>
              <a:spcBef>
                <a:spcPts val="567"/>
              </a:spcBef>
              <a:buClr>
                <a:srgbClr val="000000"/>
              </a:buClr>
              <a:buSzPct val="75000"/>
              <a:buFont typeface="Symbol" charset="2"/>
              <a:buChar char=""/>
            </a:pPr>
            <a:r>
              <a:rPr lang="en-US" sz="1350" b="0" strike="noStrike" spc="-1">
                <a:solidFill>
                  <a:schemeClr val="dk1"/>
                </a:solidFill>
                <a:latin typeface="FS PF BeauSans Pro"/>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FS PF BeauSans Pro"/>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FS PF BeauSans Pro"/>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FS PF BeauSans Pro"/>
              </a:rPr>
              <a:t>Seventh Outline Level</a:t>
            </a:r>
          </a:p>
        </p:txBody>
      </p:sp>
    </p:spTree>
  </p:cSld>
  <p:clrMap bg1="lt1" tx1="dk1" bg2="lt2" tx2="dk2" accent1="accent1" accent2="accent2" accent3="accent3" accent4="accent4" accent5="accent5" accent6="accent6" hlink="hlink" folHlink="folHlink"/>
  <p:sldLayoutIdLst>
    <p:sldLayoutId id="2147483651" r:id="rId1"/>
    <p:sldLayoutId id="214748367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5" name="Picture 8"/>
          <p:cNvPicPr/>
          <p:nvPr/>
        </p:nvPicPr>
        <p:blipFill>
          <a:blip r:embed="rId4"/>
          <a:stretch/>
        </p:blipFill>
        <p:spPr>
          <a:xfrm>
            <a:off x="0" y="4603320"/>
            <a:ext cx="9143640" cy="540000"/>
          </a:xfrm>
          <a:prstGeom prst="rect">
            <a:avLst/>
          </a:prstGeom>
          <a:ln w="0">
            <a:noFill/>
          </a:ln>
        </p:spPr>
      </p:pic>
      <p:sp>
        <p:nvSpPr>
          <p:cNvPr id="16" name="TextBox 9"/>
          <p:cNvSpPr/>
          <p:nvPr/>
        </p:nvSpPr>
        <p:spPr>
          <a:xfrm>
            <a:off x="374760" y="4756320"/>
            <a:ext cx="3968280" cy="249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685800">
              <a:lnSpc>
                <a:spcPct val="100000"/>
              </a:lnSpc>
            </a:pPr>
            <a:r>
              <a:rPr lang="en-US" sz="1050" b="0" strike="noStrike" spc="299">
                <a:solidFill>
                  <a:srgbClr val="B4B4B4"/>
                </a:solidFill>
                <a:latin typeface="FS PF BeauSans Pro Light"/>
              </a:rPr>
              <a:t>VTNet-TTKTKV3</a:t>
            </a:r>
            <a:endParaRPr lang="en-US" sz="1050" b="0" strike="noStrike" spc="-1">
              <a:solidFill>
                <a:srgbClr val="000000"/>
              </a:solidFill>
              <a:latin typeface="Arial"/>
            </a:endParaRPr>
          </a:p>
        </p:txBody>
      </p:sp>
      <p:pic>
        <p:nvPicPr>
          <p:cNvPr id="17" name="Picture 10"/>
          <p:cNvPicPr/>
          <p:nvPr/>
        </p:nvPicPr>
        <p:blipFill>
          <a:blip r:embed="rId5"/>
          <a:stretch/>
        </p:blipFill>
        <p:spPr>
          <a:xfrm>
            <a:off x="7663320" y="4756320"/>
            <a:ext cx="974880" cy="214560"/>
          </a:xfrm>
          <a:prstGeom prst="rect">
            <a:avLst/>
          </a:prstGeom>
          <a:ln w="0">
            <a:noFill/>
          </a:ln>
        </p:spPr>
      </p:pic>
      <p:sp>
        <p:nvSpPr>
          <p:cNvPr id="18" name="PlaceHolder 1"/>
          <p:cNvSpPr>
            <a:spLocks noGrp="1"/>
          </p:cNvSpPr>
          <p:nvPr>
            <p:ph type="title"/>
          </p:nvPr>
        </p:nvSpPr>
        <p:spPr>
          <a:xfrm>
            <a:off x="628560" y="273960"/>
            <a:ext cx="7886520" cy="993960"/>
          </a:xfrm>
          <a:prstGeom prst="rect">
            <a:avLst/>
          </a:prstGeom>
          <a:noFill/>
          <a:ln w="0">
            <a:noFill/>
          </a:ln>
        </p:spPr>
        <p:txBody>
          <a:bodyPr lIns="91440" tIns="45720" rIns="91440" bIns="45720" anchor="ctr">
            <a:noAutofit/>
          </a:bodyPr>
          <a:lstStyle/>
          <a:p>
            <a:pPr indent="0" defTabSz="685800">
              <a:lnSpc>
                <a:spcPct val="90000"/>
              </a:lnSpc>
              <a:buNone/>
            </a:pPr>
            <a:r>
              <a:rPr lang="en-US" sz="2800" b="0" strike="noStrike" spc="-1">
                <a:solidFill>
                  <a:srgbClr val="EE0033"/>
                </a:solidFill>
                <a:latin typeface="FS PF BeauSans Pro SemiBold"/>
              </a:rPr>
              <a:t>Click to edit Master title style</a:t>
            </a:r>
            <a:endParaRPr lang="en-US" sz="2800" b="0" strike="noStrike" spc="-1">
              <a:solidFill>
                <a:schemeClr val="dk1"/>
              </a:solidFill>
              <a:latin typeface="Calibri"/>
            </a:endParaRPr>
          </a:p>
        </p:txBody>
      </p:sp>
      <p:sp>
        <p:nvSpPr>
          <p:cNvPr id="19" name="PlaceHolder 2"/>
          <p:cNvSpPr>
            <a:spLocks noGrp="1"/>
          </p:cNvSpPr>
          <p:nvPr>
            <p:ph type="dt" idx="4"/>
          </p:nvPr>
        </p:nvSpPr>
        <p:spPr>
          <a:xfrm>
            <a:off x="628560" y="4767120"/>
            <a:ext cx="2057040" cy="273600"/>
          </a:xfrm>
          <a:prstGeom prst="rect">
            <a:avLst/>
          </a:prstGeom>
          <a:noFill/>
          <a:ln w="0">
            <a:noFill/>
          </a:ln>
        </p:spPr>
        <p:txBody>
          <a:bodyPr lIns="91440" tIns="45720" rIns="91440" bIns="45720" anchor="ctr">
            <a:noAutofit/>
          </a:bodyPr>
          <a:lstStyle>
            <a:lvl1pPr indent="0" defTabSz="685800">
              <a:lnSpc>
                <a:spcPct val="100000"/>
              </a:lnSpc>
              <a:buNone/>
              <a:defRPr lang="en-US" sz="900" b="0" strike="noStrike" spc="-1">
                <a:solidFill>
                  <a:schemeClr val="dk1">
                    <a:tint val="75000"/>
                  </a:schemeClr>
                </a:solidFill>
                <a:latin typeface="Calibri"/>
              </a:defRPr>
            </a:lvl1pPr>
          </a:lstStyle>
          <a:p>
            <a:pPr indent="0" defTabSz="685800">
              <a:lnSpc>
                <a:spcPct val="100000"/>
              </a:lnSpc>
              <a:buNone/>
            </a:pPr>
            <a:r>
              <a:rPr lang="en-US" sz="900" b="0" strike="noStrike" spc="-1">
                <a:solidFill>
                  <a:schemeClr val="dk1">
                    <a:tint val="75000"/>
                  </a:schemeClr>
                </a:solidFill>
                <a:latin typeface="Calibri"/>
              </a:rPr>
              <a:t>&lt;date/time&gt;</a:t>
            </a:r>
            <a:endParaRPr lang="en-US" sz="900" b="0" strike="noStrike" spc="-1">
              <a:solidFill>
                <a:srgbClr val="000000"/>
              </a:solidFill>
              <a:latin typeface="Times New Roman"/>
            </a:endParaRPr>
          </a:p>
        </p:txBody>
      </p:sp>
      <p:sp>
        <p:nvSpPr>
          <p:cNvPr id="20" name="PlaceHolder 3"/>
          <p:cNvSpPr>
            <a:spLocks noGrp="1"/>
          </p:cNvSpPr>
          <p:nvPr>
            <p:ph type="ftr" idx="5"/>
          </p:nvPr>
        </p:nvSpPr>
        <p:spPr>
          <a:xfrm>
            <a:off x="3029040" y="4767120"/>
            <a:ext cx="3085920" cy="273600"/>
          </a:xfrm>
          <a:prstGeom prst="rect">
            <a:avLst/>
          </a:prstGeom>
          <a:noFill/>
          <a:ln w="0">
            <a:noFill/>
          </a:ln>
        </p:spPr>
        <p:txBody>
          <a:bodyPr lIns="91440" tIns="45720" rIns="91440" bIns="45720" anchor="ctr">
            <a:noAutofit/>
          </a:bodyPr>
          <a:lstStyle>
            <a:lvl1pPr indent="0" algn="ctr">
              <a:buNone/>
              <a:defRPr lang="en-US" sz="1400" b="0" strike="noStrike" spc="-1">
                <a:solidFill>
                  <a:srgbClr val="000000"/>
                </a:solidFill>
                <a:latin typeface="Times New Roman"/>
              </a:defRPr>
            </a:lvl1pPr>
          </a:lstStyle>
          <a:p>
            <a:pPr indent="0" algn="ctr">
              <a:buNone/>
            </a:pPr>
            <a:r>
              <a:rPr lang="en-US" sz="1400" b="0" strike="noStrike" spc="-1">
                <a:solidFill>
                  <a:srgbClr val="000000"/>
                </a:solidFill>
                <a:latin typeface="Times New Roman"/>
              </a:rPr>
              <a:t>&lt;footer&gt;</a:t>
            </a:r>
          </a:p>
        </p:txBody>
      </p:sp>
      <p:sp>
        <p:nvSpPr>
          <p:cNvPr id="21" name="PlaceHolder 4"/>
          <p:cNvSpPr>
            <a:spLocks noGrp="1"/>
          </p:cNvSpPr>
          <p:nvPr>
            <p:ph type="sldNum" idx="6"/>
          </p:nvPr>
        </p:nvSpPr>
        <p:spPr>
          <a:xfrm>
            <a:off x="6458040" y="4767120"/>
            <a:ext cx="2057040" cy="273600"/>
          </a:xfrm>
          <a:prstGeom prst="rect">
            <a:avLst/>
          </a:prstGeom>
          <a:noFill/>
          <a:ln w="0">
            <a:noFill/>
          </a:ln>
        </p:spPr>
        <p:txBody>
          <a:bodyPr lIns="91440" tIns="45720" rIns="91440" bIns="45720" anchor="ctr">
            <a:noAutofit/>
          </a:bodyPr>
          <a:lstStyle>
            <a:lvl1pPr indent="0" algn="r" defTabSz="685800">
              <a:lnSpc>
                <a:spcPct val="100000"/>
              </a:lnSpc>
              <a:buNone/>
              <a:defRPr lang="en-US" sz="900" b="0" strike="noStrike" spc="-1">
                <a:solidFill>
                  <a:schemeClr val="dk1">
                    <a:tint val="75000"/>
                  </a:schemeClr>
                </a:solidFill>
                <a:latin typeface="Calibri"/>
              </a:defRPr>
            </a:lvl1pPr>
          </a:lstStyle>
          <a:p>
            <a:pPr indent="0" algn="r" defTabSz="685800">
              <a:lnSpc>
                <a:spcPct val="100000"/>
              </a:lnSpc>
              <a:buNone/>
            </a:pPr>
            <a:fld id="{FF976DAA-1794-4CD5-8C04-E75037D5F67E}" type="slidenum">
              <a:rPr lang="en-US" sz="900" b="0" strike="noStrike" spc="-1">
                <a:solidFill>
                  <a:schemeClr val="dk1">
                    <a:tint val="75000"/>
                  </a:schemeClr>
                </a:solidFill>
                <a:latin typeface="Calibri"/>
              </a:rPr>
              <a:t>‹#›</a:t>
            </a:fld>
            <a:endParaRPr lang="en-US" sz="900" b="0" strike="noStrike" spc="-1">
              <a:solidFill>
                <a:srgbClr val="000000"/>
              </a:solidFill>
              <a:latin typeface="Times New Roman"/>
            </a:endParaRPr>
          </a:p>
        </p:txBody>
      </p:sp>
      <p:sp>
        <p:nvSpPr>
          <p:cNvPr id="22" name="PlaceHolder 5"/>
          <p:cNvSpPr>
            <a:spLocks noGrp="1"/>
          </p:cNvSpPr>
          <p:nvPr>
            <p:ph type="body"/>
          </p:nvPr>
        </p:nvSpPr>
        <p:spPr>
          <a:xfrm>
            <a:off x="628560" y="1340640"/>
            <a:ext cx="3504960" cy="342720"/>
          </a:xfrm>
          <a:prstGeom prst="rect">
            <a:avLst/>
          </a:prstGeom>
          <a:noFill/>
          <a:ln w="0">
            <a:noFill/>
          </a:ln>
        </p:spPr>
        <p:txBody>
          <a:bodyPr lIns="90000" tIns="45000" rIns="90000" bIns="45000" anchor="t">
            <a:noAutofit/>
          </a:bodyPr>
          <a:lstStyle/>
          <a:p>
            <a:pPr indent="0" defTabSz="685800">
              <a:lnSpc>
                <a:spcPct val="90000"/>
              </a:lnSpc>
              <a:spcBef>
                <a:spcPts val="751"/>
              </a:spcBef>
              <a:buNone/>
              <a:tabLst>
                <a:tab pos="0" algn="l"/>
              </a:tabLst>
            </a:pPr>
            <a:r>
              <a:rPr lang="en-US" sz="1350" b="0" strike="noStrike" spc="-1">
                <a:solidFill>
                  <a:srgbClr val="FF0000"/>
                </a:solidFill>
                <a:latin typeface="FS PF BeauSans Pro"/>
              </a:rPr>
              <a:t>Click to edit Master text styles</a:t>
            </a:r>
            <a:endParaRPr lang="en-US" sz="1350" b="0" strike="noStrike" spc="-1">
              <a:solidFill>
                <a:schemeClr val="dk1"/>
              </a:solidFill>
              <a:latin typeface="FS PF BeauSans Pro"/>
            </a:endParaRPr>
          </a:p>
        </p:txBody>
      </p:sp>
      <p:sp>
        <p:nvSpPr>
          <p:cNvPr id="23" name="PlaceHolder 6"/>
          <p:cNvSpPr>
            <a:spLocks noGrp="1"/>
          </p:cNvSpPr>
          <p:nvPr>
            <p:ph type="body"/>
          </p:nvPr>
        </p:nvSpPr>
        <p:spPr>
          <a:xfrm>
            <a:off x="628560" y="1702800"/>
            <a:ext cx="3504960" cy="342720"/>
          </a:xfrm>
          <a:prstGeom prst="rect">
            <a:avLst/>
          </a:prstGeom>
          <a:noFill/>
          <a:ln w="0">
            <a:noFill/>
          </a:ln>
        </p:spPr>
        <p:txBody>
          <a:bodyPr lIns="90000" tIns="45000" rIns="90000" bIns="45000" anchor="t">
            <a:noAutofit/>
          </a:bodyPr>
          <a:lstStyle/>
          <a:p>
            <a:pPr indent="0" defTabSz="685800">
              <a:lnSpc>
                <a:spcPct val="90000"/>
              </a:lnSpc>
              <a:spcBef>
                <a:spcPts val="751"/>
              </a:spcBef>
              <a:buNone/>
              <a:tabLst>
                <a:tab pos="0" algn="l"/>
              </a:tabLst>
            </a:pPr>
            <a:r>
              <a:rPr lang="en-US" sz="1350" b="0" strike="noStrike" spc="-1">
                <a:solidFill>
                  <a:srgbClr val="000000"/>
                </a:solidFill>
                <a:latin typeface="FS PF BeauSans Pro"/>
              </a:rPr>
              <a:t>Click to edit Master text styles</a:t>
            </a:r>
            <a:endParaRPr lang="en-US" sz="1350" b="0" strike="noStrike" spc="-1">
              <a:solidFill>
                <a:schemeClr val="dk1"/>
              </a:solidFill>
              <a:latin typeface="FS PF BeauSans Pro"/>
            </a:endParaRPr>
          </a:p>
        </p:txBody>
      </p:sp>
      <p:sp>
        <p:nvSpPr>
          <p:cNvPr id="24" name="PlaceHolder 7"/>
          <p:cNvSpPr>
            <a:spLocks noGrp="1"/>
          </p:cNvSpPr>
          <p:nvPr>
            <p:ph type="body"/>
          </p:nvPr>
        </p:nvSpPr>
        <p:spPr>
          <a:xfrm>
            <a:off x="628560" y="2057040"/>
            <a:ext cx="3504960" cy="342720"/>
          </a:xfrm>
          <a:prstGeom prst="rect">
            <a:avLst/>
          </a:prstGeom>
          <a:noFill/>
          <a:ln w="0">
            <a:noFill/>
          </a:ln>
        </p:spPr>
        <p:txBody>
          <a:bodyPr lIns="90000" tIns="45000" rIns="90000" bIns="45000" anchor="t">
            <a:noAutofit/>
          </a:bodyPr>
          <a:lstStyle/>
          <a:p>
            <a:pPr indent="0" defTabSz="685800">
              <a:lnSpc>
                <a:spcPct val="90000"/>
              </a:lnSpc>
              <a:spcBef>
                <a:spcPts val="751"/>
              </a:spcBef>
              <a:buNone/>
              <a:tabLst>
                <a:tab pos="0" algn="l"/>
              </a:tabLst>
            </a:pPr>
            <a:r>
              <a:rPr lang="en-US" sz="1350" b="0" strike="noStrike" spc="-1">
                <a:solidFill>
                  <a:srgbClr val="44494D"/>
                </a:solidFill>
                <a:latin typeface="FS PF BeauSans Pro"/>
              </a:rPr>
              <a:t>Click to edit Master text styles</a:t>
            </a:r>
            <a:endParaRPr lang="en-US" sz="1350" b="0" strike="noStrike" spc="-1">
              <a:solidFill>
                <a:schemeClr val="dk1"/>
              </a:solidFill>
              <a:latin typeface="FS PF BeauSans Pro"/>
            </a:endParaRPr>
          </a:p>
        </p:txBody>
      </p:sp>
      <p:sp>
        <p:nvSpPr>
          <p:cNvPr id="25" name="PlaceHolder 8"/>
          <p:cNvSpPr>
            <a:spLocks noGrp="1"/>
          </p:cNvSpPr>
          <p:nvPr>
            <p:ph type="body"/>
          </p:nvPr>
        </p:nvSpPr>
        <p:spPr>
          <a:xfrm>
            <a:off x="628560" y="2408760"/>
            <a:ext cx="3504960" cy="342720"/>
          </a:xfrm>
          <a:prstGeom prst="rect">
            <a:avLst/>
          </a:prstGeom>
          <a:noFill/>
          <a:ln w="0">
            <a:noFill/>
          </a:ln>
        </p:spPr>
        <p:txBody>
          <a:bodyPr lIns="90000" tIns="45000" rIns="90000" bIns="45000" anchor="t">
            <a:noAutofit/>
          </a:bodyPr>
          <a:lstStyle/>
          <a:p>
            <a:pPr indent="0" defTabSz="685800">
              <a:lnSpc>
                <a:spcPct val="90000"/>
              </a:lnSpc>
              <a:spcBef>
                <a:spcPts val="751"/>
              </a:spcBef>
              <a:buNone/>
              <a:tabLst>
                <a:tab pos="0" algn="l"/>
              </a:tabLst>
            </a:pPr>
            <a:r>
              <a:rPr lang="en-US" sz="1350" b="0" strike="noStrike" spc="-1">
                <a:solidFill>
                  <a:srgbClr val="B5B4B4"/>
                </a:solidFill>
                <a:latin typeface="FS PF BeauSans Pro"/>
              </a:rPr>
              <a:t>Click to edit Master text styles</a:t>
            </a:r>
            <a:endParaRPr lang="en-US" sz="1350" b="0" strike="noStrike" spc="-1">
              <a:solidFill>
                <a:schemeClr val="dk1"/>
              </a:solidFill>
              <a:latin typeface="FS PF BeauSans Pro"/>
            </a:endParaRPr>
          </a:p>
        </p:txBody>
      </p:sp>
      <p:sp>
        <p:nvSpPr>
          <p:cNvPr id="26" name="PlaceHolder 9"/>
          <p:cNvSpPr>
            <a:spLocks noGrp="1"/>
          </p:cNvSpPr>
          <p:nvPr>
            <p:ph type="body"/>
          </p:nvPr>
        </p:nvSpPr>
        <p:spPr>
          <a:xfrm>
            <a:off x="628560" y="2751840"/>
            <a:ext cx="3504960" cy="342720"/>
          </a:xfrm>
          <a:prstGeom prst="rect">
            <a:avLst/>
          </a:prstGeom>
          <a:noFill/>
          <a:ln w="0">
            <a:noFill/>
          </a:ln>
        </p:spPr>
        <p:txBody>
          <a:bodyPr lIns="90000" tIns="45000" rIns="90000" bIns="45000" anchor="t">
            <a:noAutofit/>
          </a:bodyPr>
          <a:lstStyle/>
          <a:p>
            <a:pPr indent="0" defTabSz="685800">
              <a:lnSpc>
                <a:spcPct val="90000"/>
              </a:lnSpc>
              <a:spcBef>
                <a:spcPts val="751"/>
              </a:spcBef>
              <a:buNone/>
              <a:tabLst>
                <a:tab pos="0" algn="l"/>
              </a:tabLst>
            </a:pPr>
            <a:r>
              <a:rPr lang="en-US" sz="1350" b="0" strike="noStrike" spc="-1">
                <a:solidFill>
                  <a:srgbClr val="B5B4B4"/>
                </a:solidFill>
                <a:latin typeface="FS PF BeauSans Pro"/>
              </a:rPr>
              <a:t>Close Master View Close</a:t>
            </a:r>
            <a:endParaRPr lang="en-US" sz="1350" b="0" strike="noStrike" spc="-1">
              <a:solidFill>
                <a:schemeClr val="dk1"/>
              </a:solidFill>
              <a:latin typeface="FS PF BeauSans Pro"/>
            </a:endParaRPr>
          </a:p>
        </p:txBody>
      </p:sp>
    </p:spTree>
  </p:cSld>
  <p:clrMap bg1="lt1" tx1="dk1" bg2="lt2" tx2="dk2" accent1="accent1" accent2="accent2" accent3="accent3" accent4="accent4" accent5="accent5" accent6="accent6" hlink="hlink" folHlink="folHlink"/>
  <p:sldLayoutIdLst>
    <p:sldLayoutId id="2147483653" r:id="rId1"/>
    <p:sldLayoutId id="214748366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7" name="Picture 8"/>
          <p:cNvPicPr/>
          <p:nvPr/>
        </p:nvPicPr>
        <p:blipFill>
          <a:blip r:embed="rId3"/>
          <a:stretch/>
        </p:blipFill>
        <p:spPr>
          <a:xfrm>
            <a:off x="0" y="4603320"/>
            <a:ext cx="9143640" cy="540000"/>
          </a:xfrm>
          <a:prstGeom prst="rect">
            <a:avLst/>
          </a:prstGeom>
          <a:ln w="0">
            <a:noFill/>
          </a:ln>
        </p:spPr>
      </p:pic>
      <p:sp>
        <p:nvSpPr>
          <p:cNvPr id="28" name="TextBox 9"/>
          <p:cNvSpPr/>
          <p:nvPr/>
        </p:nvSpPr>
        <p:spPr>
          <a:xfrm>
            <a:off x="374760" y="4756320"/>
            <a:ext cx="3968280" cy="249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685800">
              <a:lnSpc>
                <a:spcPct val="100000"/>
              </a:lnSpc>
            </a:pPr>
            <a:r>
              <a:rPr lang="en-US" sz="1050" b="0" strike="noStrike" spc="299">
                <a:solidFill>
                  <a:srgbClr val="B4B4B4"/>
                </a:solidFill>
                <a:latin typeface="FS PF BeauSans Pro Light"/>
              </a:rPr>
              <a:t>VTNet-TTKTKV3</a:t>
            </a:r>
            <a:endParaRPr lang="en-US" sz="1050" b="0" strike="noStrike" spc="-1">
              <a:solidFill>
                <a:srgbClr val="000000"/>
              </a:solidFill>
              <a:latin typeface="Arial"/>
            </a:endParaRPr>
          </a:p>
        </p:txBody>
      </p:sp>
      <p:pic>
        <p:nvPicPr>
          <p:cNvPr id="29" name="Picture 10"/>
          <p:cNvPicPr/>
          <p:nvPr/>
        </p:nvPicPr>
        <p:blipFill>
          <a:blip r:embed="rId4"/>
          <a:stretch/>
        </p:blipFill>
        <p:spPr>
          <a:xfrm>
            <a:off x="7663320" y="4756320"/>
            <a:ext cx="974880" cy="214560"/>
          </a:xfrm>
          <a:prstGeom prst="rect">
            <a:avLst/>
          </a:prstGeom>
          <a:ln w="0">
            <a:noFill/>
          </a:ln>
        </p:spPr>
      </p:pic>
      <p:sp>
        <p:nvSpPr>
          <p:cNvPr id="30" name="PlaceHolder 1"/>
          <p:cNvSpPr>
            <a:spLocks noGrp="1"/>
          </p:cNvSpPr>
          <p:nvPr>
            <p:ph type="title"/>
          </p:nvPr>
        </p:nvSpPr>
        <p:spPr>
          <a:xfrm>
            <a:off x="623880" y="1282320"/>
            <a:ext cx="7886520" cy="2139120"/>
          </a:xfrm>
          <a:prstGeom prst="rect">
            <a:avLst/>
          </a:prstGeom>
          <a:noFill/>
          <a:ln w="0">
            <a:noFill/>
          </a:ln>
        </p:spPr>
        <p:txBody>
          <a:bodyPr lIns="91440" tIns="45720" rIns="91440" bIns="45720" anchor="b">
            <a:noAutofit/>
          </a:bodyPr>
          <a:lstStyle/>
          <a:p>
            <a:pPr indent="0" defTabSz="685800">
              <a:lnSpc>
                <a:spcPct val="90000"/>
              </a:lnSpc>
              <a:buNone/>
            </a:pPr>
            <a:r>
              <a:rPr lang="en-US" sz="4500" b="0" strike="noStrike" spc="-1">
                <a:solidFill>
                  <a:srgbClr val="EE0033"/>
                </a:solidFill>
                <a:latin typeface="FS PF BeauSans Pro SemiBold"/>
              </a:rPr>
              <a:t>Click to edit Master title style</a:t>
            </a:r>
            <a:endParaRPr lang="en-US" sz="4500" b="0" strike="noStrike" spc="-1">
              <a:solidFill>
                <a:schemeClr val="dk1"/>
              </a:solidFill>
              <a:latin typeface="Calibri"/>
            </a:endParaRPr>
          </a:p>
        </p:txBody>
      </p:sp>
      <p:sp>
        <p:nvSpPr>
          <p:cNvPr id="31" name="PlaceHolder 2"/>
          <p:cNvSpPr>
            <a:spLocks noGrp="1"/>
          </p:cNvSpPr>
          <p:nvPr>
            <p:ph type="body"/>
          </p:nvPr>
        </p:nvSpPr>
        <p:spPr>
          <a:xfrm>
            <a:off x="623880" y="3441960"/>
            <a:ext cx="7886520" cy="1124640"/>
          </a:xfrm>
          <a:prstGeom prst="rect">
            <a:avLst/>
          </a:prstGeom>
          <a:noFill/>
          <a:ln w="0">
            <a:noFill/>
          </a:ln>
        </p:spPr>
        <p:txBody>
          <a:bodyPr lIns="90000" tIns="45000" rIns="90000" bIns="45000" anchor="t">
            <a:noAutofit/>
          </a:bodyPr>
          <a:lstStyle/>
          <a:p>
            <a:pPr indent="0" defTabSz="685800">
              <a:lnSpc>
                <a:spcPct val="90000"/>
              </a:lnSpc>
              <a:spcBef>
                <a:spcPts val="751"/>
              </a:spcBef>
              <a:buNone/>
              <a:tabLst>
                <a:tab pos="0" algn="l"/>
              </a:tabLst>
            </a:pPr>
            <a:r>
              <a:rPr lang="en-US" sz="1800" b="0" strike="noStrike" spc="-1">
                <a:solidFill>
                  <a:schemeClr val="dk1">
                    <a:tint val="75000"/>
                  </a:schemeClr>
                </a:solidFill>
                <a:latin typeface="FS PF BeauSans Pro"/>
              </a:rPr>
              <a:t>Click to edit Master text styles</a:t>
            </a:r>
            <a:endParaRPr lang="en-US" sz="1800" b="0" strike="noStrike" spc="-1">
              <a:solidFill>
                <a:schemeClr val="dk1"/>
              </a:solidFill>
              <a:latin typeface="FS PF BeauSans Pro"/>
            </a:endParaRPr>
          </a:p>
        </p:txBody>
      </p:sp>
      <p:sp>
        <p:nvSpPr>
          <p:cNvPr id="32" name="PlaceHolder 3"/>
          <p:cNvSpPr>
            <a:spLocks noGrp="1"/>
          </p:cNvSpPr>
          <p:nvPr>
            <p:ph type="dt" idx="7"/>
          </p:nvPr>
        </p:nvSpPr>
        <p:spPr>
          <a:xfrm>
            <a:off x="628560" y="4767120"/>
            <a:ext cx="2057040" cy="273600"/>
          </a:xfrm>
          <a:prstGeom prst="rect">
            <a:avLst/>
          </a:prstGeom>
          <a:noFill/>
          <a:ln w="0">
            <a:noFill/>
          </a:ln>
        </p:spPr>
        <p:txBody>
          <a:bodyPr lIns="91440" tIns="45720" rIns="91440" bIns="45720" anchor="ctr">
            <a:noAutofit/>
          </a:bodyPr>
          <a:lstStyle>
            <a:lvl1pPr indent="0" defTabSz="685800">
              <a:lnSpc>
                <a:spcPct val="100000"/>
              </a:lnSpc>
              <a:buNone/>
              <a:defRPr lang="en-US" sz="900" b="0" strike="noStrike" spc="-1">
                <a:solidFill>
                  <a:schemeClr val="dk1">
                    <a:tint val="75000"/>
                  </a:schemeClr>
                </a:solidFill>
                <a:latin typeface="Calibri"/>
              </a:defRPr>
            </a:lvl1pPr>
          </a:lstStyle>
          <a:p>
            <a:pPr indent="0" defTabSz="685800">
              <a:lnSpc>
                <a:spcPct val="100000"/>
              </a:lnSpc>
              <a:buNone/>
            </a:pPr>
            <a:r>
              <a:rPr lang="en-US" sz="900" b="0" strike="noStrike" spc="-1">
                <a:solidFill>
                  <a:schemeClr val="dk1">
                    <a:tint val="75000"/>
                  </a:schemeClr>
                </a:solidFill>
                <a:latin typeface="Calibri"/>
              </a:rPr>
              <a:t>&lt;date/time&gt;</a:t>
            </a:r>
            <a:endParaRPr lang="en-US" sz="900" b="0" strike="noStrike" spc="-1">
              <a:solidFill>
                <a:srgbClr val="000000"/>
              </a:solidFill>
              <a:latin typeface="Times New Roman"/>
            </a:endParaRPr>
          </a:p>
        </p:txBody>
      </p:sp>
      <p:sp>
        <p:nvSpPr>
          <p:cNvPr id="33" name="PlaceHolder 4"/>
          <p:cNvSpPr>
            <a:spLocks noGrp="1"/>
          </p:cNvSpPr>
          <p:nvPr>
            <p:ph type="ftr" idx="8"/>
          </p:nvPr>
        </p:nvSpPr>
        <p:spPr>
          <a:xfrm>
            <a:off x="3029040" y="4767120"/>
            <a:ext cx="3085920" cy="273600"/>
          </a:xfrm>
          <a:prstGeom prst="rect">
            <a:avLst/>
          </a:prstGeom>
          <a:noFill/>
          <a:ln w="0">
            <a:noFill/>
          </a:ln>
        </p:spPr>
        <p:txBody>
          <a:bodyPr lIns="91440" tIns="45720" rIns="91440" bIns="45720" anchor="ctr">
            <a:noAutofit/>
          </a:bodyPr>
          <a:lstStyle>
            <a:lvl1pPr indent="0" algn="ctr">
              <a:buNone/>
              <a:defRPr lang="en-US" sz="1400" b="0" strike="noStrike" spc="-1">
                <a:solidFill>
                  <a:srgbClr val="000000"/>
                </a:solidFill>
                <a:latin typeface="Times New Roman"/>
              </a:defRPr>
            </a:lvl1pPr>
          </a:lstStyle>
          <a:p>
            <a:pPr indent="0" algn="ctr">
              <a:buNone/>
            </a:pPr>
            <a:r>
              <a:rPr lang="en-US" sz="1400" b="0" strike="noStrike" spc="-1">
                <a:solidFill>
                  <a:srgbClr val="000000"/>
                </a:solidFill>
                <a:latin typeface="Times New Roman"/>
              </a:rPr>
              <a:t>&lt;footer&gt;</a:t>
            </a:r>
          </a:p>
        </p:txBody>
      </p:sp>
      <p:sp>
        <p:nvSpPr>
          <p:cNvPr id="34" name="PlaceHolder 5"/>
          <p:cNvSpPr>
            <a:spLocks noGrp="1"/>
          </p:cNvSpPr>
          <p:nvPr>
            <p:ph type="sldNum" idx="9"/>
          </p:nvPr>
        </p:nvSpPr>
        <p:spPr>
          <a:xfrm>
            <a:off x="6458040" y="4767120"/>
            <a:ext cx="2057040" cy="273600"/>
          </a:xfrm>
          <a:prstGeom prst="rect">
            <a:avLst/>
          </a:prstGeom>
          <a:noFill/>
          <a:ln w="0">
            <a:noFill/>
          </a:ln>
        </p:spPr>
        <p:txBody>
          <a:bodyPr lIns="91440" tIns="45720" rIns="91440" bIns="45720" anchor="ctr">
            <a:noAutofit/>
          </a:bodyPr>
          <a:lstStyle>
            <a:lvl1pPr indent="0" algn="r" defTabSz="685800">
              <a:lnSpc>
                <a:spcPct val="100000"/>
              </a:lnSpc>
              <a:buNone/>
              <a:defRPr lang="en-US" sz="900" b="0" strike="noStrike" spc="-1">
                <a:solidFill>
                  <a:schemeClr val="dk1">
                    <a:tint val="75000"/>
                  </a:schemeClr>
                </a:solidFill>
                <a:latin typeface="Calibri"/>
              </a:defRPr>
            </a:lvl1pPr>
          </a:lstStyle>
          <a:p>
            <a:pPr indent="0" algn="r" defTabSz="685800">
              <a:lnSpc>
                <a:spcPct val="100000"/>
              </a:lnSpc>
              <a:buNone/>
            </a:pPr>
            <a:fld id="{1677DDF0-5A6A-4C71-9D93-F8CFF0E56913}" type="slidenum">
              <a:rPr lang="en-US" sz="900" b="0" strike="noStrike" spc="-1">
                <a:solidFill>
                  <a:schemeClr val="dk1">
                    <a:tint val="75000"/>
                  </a:schemeClr>
                </a:solidFill>
                <a:latin typeface="Calibri"/>
              </a:rPr>
              <a:t>‹#›</a:t>
            </a:fld>
            <a:endParaRPr lang="en-US" sz="9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5" name="Picture 8"/>
          <p:cNvPicPr/>
          <p:nvPr/>
        </p:nvPicPr>
        <p:blipFill>
          <a:blip r:embed="rId3"/>
          <a:stretch/>
        </p:blipFill>
        <p:spPr>
          <a:xfrm>
            <a:off x="0" y="4603320"/>
            <a:ext cx="9143640" cy="540000"/>
          </a:xfrm>
          <a:prstGeom prst="rect">
            <a:avLst/>
          </a:prstGeom>
          <a:ln w="0">
            <a:noFill/>
          </a:ln>
        </p:spPr>
      </p:pic>
      <p:sp>
        <p:nvSpPr>
          <p:cNvPr id="36" name="TextBox 9"/>
          <p:cNvSpPr/>
          <p:nvPr/>
        </p:nvSpPr>
        <p:spPr>
          <a:xfrm>
            <a:off x="374760" y="4756320"/>
            <a:ext cx="3968280" cy="249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685800">
              <a:lnSpc>
                <a:spcPct val="100000"/>
              </a:lnSpc>
            </a:pPr>
            <a:r>
              <a:rPr lang="en-US" sz="1050" b="0" strike="noStrike" spc="299">
                <a:solidFill>
                  <a:srgbClr val="B4B4B4"/>
                </a:solidFill>
                <a:latin typeface="FS PF BeauSans Pro Light"/>
              </a:rPr>
              <a:t>VTNet-TTKTKV3</a:t>
            </a:r>
            <a:endParaRPr lang="en-US" sz="1050" b="0" strike="noStrike" spc="-1">
              <a:solidFill>
                <a:srgbClr val="000000"/>
              </a:solidFill>
              <a:latin typeface="Arial"/>
            </a:endParaRPr>
          </a:p>
        </p:txBody>
      </p:sp>
      <p:pic>
        <p:nvPicPr>
          <p:cNvPr id="37" name="Picture 10"/>
          <p:cNvPicPr/>
          <p:nvPr/>
        </p:nvPicPr>
        <p:blipFill>
          <a:blip r:embed="rId4"/>
          <a:stretch/>
        </p:blipFill>
        <p:spPr>
          <a:xfrm>
            <a:off x="7663320" y="4756320"/>
            <a:ext cx="974880" cy="214560"/>
          </a:xfrm>
          <a:prstGeom prst="rect">
            <a:avLst/>
          </a:prstGeom>
          <a:ln w="0">
            <a:noFill/>
          </a:ln>
        </p:spPr>
      </p:pic>
      <p:sp>
        <p:nvSpPr>
          <p:cNvPr id="38" name="PlaceHolder 1"/>
          <p:cNvSpPr>
            <a:spLocks noGrp="1"/>
          </p:cNvSpPr>
          <p:nvPr>
            <p:ph type="title"/>
          </p:nvPr>
        </p:nvSpPr>
        <p:spPr>
          <a:xfrm>
            <a:off x="628560" y="273960"/>
            <a:ext cx="7886520" cy="993960"/>
          </a:xfrm>
          <a:prstGeom prst="rect">
            <a:avLst/>
          </a:prstGeom>
          <a:noFill/>
          <a:ln w="0">
            <a:noFill/>
          </a:ln>
        </p:spPr>
        <p:txBody>
          <a:bodyPr lIns="91440" tIns="45720" rIns="91440" bIns="45720" anchor="ctr">
            <a:noAutofit/>
          </a:bodyPr>
          <a:lstStyle/>
          <a:p>
            <a:pPr indent="0" defTabSz="685800">
              <a:lnSpc>
                <a:spcPct val="90000"/>
              </a:lnSpc>
              <a:buNone/>
            </a:pPr>
            <a:r>
              <a:rPr lang="en-US" sz="2800" b="0" strike="noStrike" spc="-1">
                <a:solidFill>
                  <a:srgbClr val="EE0033"/>
                </a:solidFill>
                <a:latin typeface="FS PF BeauSans Pro SemiBold"/>
              </a:rPr>
              <a:t>Click to edit Master title style</a:t>
            </a:r>
            <a:endParaRPr lang="en-US" sz="2800" b="0" strike="noStrike" spc="-1">
              <a:solidFill>
                <a:schemeClr val="dk1"/>
              </a:solidFill>
              <a:latin typeface="Calibri"/>
            </a:endParaRPr>
          </a:p>
        </p:txBody>
      </p:sp>
      <p:sp>
        <p:nvSpPr>
          <p:cNvPr id="39" name="PlaceHolder 2"/>
          <p:cNvSpPr>
            <a:spLocks noGrp="1"/>
          </p:cNvSpPr>
          <p:nvPr>
            <p:ph type="dt" idx="10"/>
          </p:nvPr>
        </p:nvSpPr>
        <p:spPr>
          <a:xfrm>
            <a:off x="628560" y="4767120"/>
            <a:ext cx="2057040" cy="273600"/>
          </a:xfrm>
          <a:prstGeom prst="rect">
            <a:avLst/>
          </a:prstGeom>
          <a:noFill/>
          <a:ln w="0">
            <a:noFill/>
          </a:ln>
        </p:spPr>
        <p:txBody>
          <a:bodyPr lIns="91440" tIns="45720" rIns="91440" bIns="45720" anchor="ctr">
            <a:noAutofit/>
          </a:bodyPr>
          <a:lstStyle>
            <a:lvl1pPr indent="0" defTabSz="685800">
              <a:lnSpc>
                <a:spcPct val="100000"/>
              </a:lnSpc>
              <a:buNone/>
              <a:defRPr lang="en-US" sz="900" b="0" strike="noStrike" spc="-1">
                <a:solidFill>
                  <a:schemeClr val="dk1">
                    <a:tint val="75000"/>
                  </a:schemeClr>
                </a:solidFill>
                <a:latin typeface="Calibri"/>
              </a:defRPr>
            </a:lvl1pPr>
          </a:lstStyle>
          <a:p>
            <a:pPr indent="0" defTabSz="685800">
              <a:lnSpc>
                <a:spcPct val="100000"/>
              </a:lnSpc>
              <a:buNone/>
            </a:pPr>
            <a:r>
              <a:rPr lang="en-US" sz="900" b="0" strike="noStrike" spc="-1">
                <a:solidFill>
                  <a:schemeClr val="dk1">
                    <a:tint val="75000"/>
                  </a:schemeClr>
                </a:solidFill>
                <a:latin typeface="Calibri"/>
              </a:rPr>
              <a:t>&lt;date/time&gt;</a:t>
            </a:r>
            <a:endParaRPr lang="en-US" sz="900" b="0" strike="noStrike" spc="-1">
              <a:solidFill>
                <a:srgbClr val="000000"/>
              </a:solidFill>
              <a:latin typeface="Times New Roman"/>
            </a:endParaRPr>
          </a:p>
        </p:txBody>
      </p:sp>
      <p:sp>
        <p:nvSpPr>
          <p:cNvPr id="40" name="PlaceHolder 3"/>
          <p:cNvSpPr>
            <a:spLocks noGrp="1"/>
          </p:cNvSpPr>
          <p:nvPr>
            <p:ph type="ftr" idx="11"/>
          </p:nvPr>
        </p:nvSpPr>
        <p:spPr>
          <a:xfrm>
            <a:off x="3029040" y="4767120"/>
            <a:ext cx="3085920" cy="273600"/>
          </a:xfrm>
          <a:prstGeom prst="rect">
            <a:avLst/>
          </a:prstGeom>
          <a:noFill/>
          <a:ln w="0">
            <a:noFill/>
          </a:ln>
        </p:spPr>
        <p:txBody>
          <a:bodyPr lIns="91440" tIns="45720" rIns="91440" bIns="45720" anchor="ctr">
            <a:noAutofit/>
          </a:bodyPr>
          <a:lstStyle>
            <a:lvl1pPr indent="0" algn="ctr">
              <a:buNone/>
              <a:defRPr lang="en-US" sz="1400" b="0" strike="noStrike" spc="-1">
                <a:solidFill>
                  <a:srgbClr val="000000"/>
                </a:solidFill>
                <a:latin typeface="Times New Roman"/>
              </a:defRPr>
            </a:lvl1pPr>
          </a:lstStyle>
          <a:p>
            <a:pPr indent="0" algn="ctr">
              <a:buNone/>
            </a:pPr>
            <a:r>
              <a:rPr lang="en-US" sz="1400" b="0" strike="noStrike" spc="-1">
                <a:solidFill>
                  <a:srgbClr val="000000"/>
                </a:solidFill>
                <a:latin typeface="Times New Roman"/>
              </a:rPr>
              <a:t>&lt;footer&gt;</a:t>
            </a:r>
          </a:p>
        </p:txBody>
      </p:sp>
      <p:sp>
        <p:nvSpPr>
          <p:cNvPr id="41" name="PlaceHolder 4"/>
          <p:cNvSpPr>
            <a:spLocks noGrp="1"/>
          </p:cNvSpPr>
          <p:nvPr>
            <p:ph type="sldNum" idx="12"/>
          </p:nvPr>
        </p:nvSpPr>
        <p:spPr>
          <a:xfrm>
            <a:off x="6458040" y="4767120"/>
            <a:ext cx="2057040" cy="273600"/>
          </a:xfrm>
          <a:prstGeom prst="rect">
            <a:avLst/>
          </a:prstGeom>
          <a:noFill/>
          <a:ln w="0">
            <a:noFill/>
          </a:ln>
        </p:spPr>
        <p:txBody>
          <a:bodyPr lIns="91440" tIns="45720" rIns="91440" bIns="45720" anchor="ctr">
            <a:noAutofit/>
          </a:bodyPr>
          <a:lstStyle>
            <a:lvl1pPr indent="0" algn="r" defTabSz="685800">
              <a:lnSpc>
                <a:spcPct val="100000"/>
              </a:lnSpc>
              <a:buNone/>
              <a:defRPr lang="en-US" sz="900" b="0" strike="noStrike" spc="-1">
                <a:solidFill>
                  <a:schemeClr val="dk1">
                    <a:tint val="75000"/>
                  </a:schemeClr>
                </a:solidFill>
                <a:latin typeface="Calibri"/>
              </a:defRPr>
            </a:lvl1pPr>
          </a:lstStyle>
          <a:p>
            <a:pPr indent="0" algn="r" defTabSz="685800">
              <a:lnSpc>
                <a:spcPct val="100000"/>
              </a:lnSpc>
              <a:buNone/>
            </a:pPr>
            <a:fld id="{971783BC-6CF9-4B89-9560-68B78B6509B1}" type="slidenum">
              <a:rPr lang="en-US" sz="900" b="0" strike="noStrike" spc="-1">
                <a:solidFill>
                  <a:schemeClr val="dk1">
                    <a:tint val="75000"/>
                  </a:schemeClr>
                </a:solidFill>
                <a:latin typeface="Calibri"/>
              </a:rPr>
              <a:t>‹#›</a:t>
            </a:fld>
            <a:endParaRPr lang="en-US" sz="900" b="0" strike="noStrike" spc="-1">
              <a:solidFill>
                <a:srgbClr val="000000"/>
              </a:solidFill>
              <a:latin typeface="Times New Roman"/>
            </a:endParaRPr>
          </a:p>
        </p:txBody>
      </p:sp>
      <p:sp>
        <p:nvSpPr>
          <p:cNvPr id="42" name="PlaceHolder 5"/>
          <p:cNvSpPr>
            <a:spLocks noGrp="1"/>
          </p:cNvSpPr>
          <p:nvPr>
            <p:ph type="body"/>
          </p:nvPr>
        </p:nvSpPr>
        <p:spPr>
          <a:xfrm>
            <a:off x="628560" y="1340640"/>
            <a:ext cx="3504960" cy="342720"/>
          </a:xfrm>
          <a:prstGeom prst="rect">
            <a:avLst/>
          </a:prstGeom>
          <a:noFill/>
          <a:ln w="0">
            <a:noFill/>
          </a:ln>
        </p:spPr>
        <p:txBody>
          <a:bodyPr lIns="90000" tIns="45000" rIns="90000" bIns="45000" anchor="t">
            <a:noAutofit/>
          </a:bodyPr>
          <a:lstStyle/>
          <a:p>
            <a:pPr indent="0" defTabSz="685800">
              <a:lnSpc>
                <a:spcPct val="90000"/>
              </a:lnSpc>
              <a:spcBef>
                <a:spcPts val="751"/>
              </a:spcBef>
              <a:buNone/>
              <a:tabLst>
                <a:tab pos="0" algn="l"/>
              </a:tabLst>
            </a:pPr>
            <a:r>
              <a:rPr lang="en-US" sz="1350" b="0" strike="noStrike" spc="-1">
                <a:solidFill>
                  <a:srgbClr val="FF0000"/>
                </a:solidFill>
                <a:latin typeface="FS PF BeauSans Pro"/>
              </a:rPr>
              <a:t>Click to edit Master text styles</a:t>
            </a:r>
            <a:endParaRPr lang="en-US" sz="1350" b="0" strike="noStrike" spc="-1">
              <a:solidFill>
                <a:schemeClr val="dk1"/>
              </a:solidFill>
              <a:latin typeface="FS PF BeauSans Pro"/>
            </a:endParaRPr>
          </a:p>
        </p:txBody>
      </p:sp>
      <p:sp>
        <p:nvSpPr>
          <p:cNvPr id="43" name="PlaceHolder 6"/>
          <p:cNvSpPr>
            <a:spLocks noGrp="1"/>
          </p:cNvSpPr>
          <p:nvPr>
            <p:ph type="body"/>
          </p:nvPr>
        </p:nvSpPr>
        <p:spPr>
          <a:xfrm>
            <a:off x="628560" y="1702800"/>
            <a:ext cx="3504960" cy="342720"/>
          </a:xfrm>
          <a:prstGeom prst="rect">
            <a:avLst/>
          </a:prstGeom>
          <a:noFill/>
          <a:ln w="0">
            <a:noFill/>
          </a:ln>
        </p:spPr>
        <p:txBody>
          <a:bodyPr lIns="90000" tIns="45000" rIns="90000" bIns="45000" anchor="t">
            <a:noAutofit/>
          </a:bodyPr>
          <a:lstStyle/>
          <a:p>
            <a:pPr indent="0" defTabSz="685800">
              <a:lnSpc>
                <a:spcPct val="90000"/>
              </a:lnSpc>
              <a:spcBef>
                <a:spcPts val="751"/>
              </a:spcBef>
              <a:buNone/>
              <a:tabLst>
                <a:tab pos="0" algn="l"/>
              </a:tabLst>
            </a:pPr>
            <a:r>
              <a:rPr lang="en-US" sz="1350" b="0" strike="noStrike" spc="-1">
                <a:solidFill>
                  <a:srgbClr val="000000"/>
                </a:solidFill>
                <a:latin typeface="FS PF BeauSans Pro"/>
              </a:rPr>
              <a:t>Click to edit Master text styles</a:t>
            </a:r>
            <a:endParaRPr lang="en-US" sz="1350" b="0" strike="noStrike" spc="-1">
              <a:solidFill>
                <a:schemeClr val="dk1"/>
              </a:solidFill>
              <a:latin typeface="FS PF BeauSans Pro"/>
            </a:endParaRPr>
          </a:p>
        </p:txBody>
      </p:sp>
      <p:sp>
        <p:nvSpPr>
          <p:cNvPr id="44" name="PlaceHolder 7"/>
          <p:cNvSpPr>
            <a:spLocks noGrp="1"/>
          </p:cNvSpPr>
          <p:nvPr>
            <p:ph type="body"/>
          </p:nvPr>
        </p:nvSpPr>
        <p:spPr>
          <a:xfrm>
            <a:off x="628560" y="2057040"/>
            <a:ext cx="3504960" cy="342720"/>
          </a:xfrm>
          <a:prstGeom prst="rect">
            <a:avLst/>
          </a:prstGeom>
          <a:noFill/>
          <a:ln w="0">
            <a:noFill/>
          </a:ln>
        </p:spPr>
        <p:txBody>
          <a:bodyPr lIns="90000" tIns="45000" rIns="90000" bIns="45000" anchor="t">
            <a:noAutofit/>
          </a:bodyPr>
          <a:lstStyle/>
          <a:p>
            <a:pPr indent="0" defTabSz="685800">
              <a:lnSpc>
                <a:spcPct val="90000"/>
              </a:lnSpc>
              <a:spcBef>
                <a:spcPts val="751"/>
              </a:spcBef>
              <a:buNone/>
              <a:tabLst>
                <a:tab pos="0" algn="l"/>
              </a:tabLst>
            </a:pPr>
            <a:r>
              <a:rPr lang="en-US" sz="1350" b="0" strike="noStrike" spc="-1">
                <a:solidFill>
                  <a:srgbClr val="44494D"/>
                </a:solidFill>
                <a:latin typeface="FS PF BeauSans Pro"/>
              </a:rPr>
              <a:t>Click to edit Master text styles</a:t>
            </a:r>
            <a:endParaRPr lang="en-US" sz="1350" b="0" strike="noStrike" spc="-1">
              <a:solidFill>
                <a:schemeClr val="dk1"/>
              </a:solidFill>
              <a:latin typeface="FS PF BeauSans Pro"/>
            </a:endParaRPr>
          </a:p>
        </p:txBody>
      </p:sp>
      <p:sp>
        <p:nvSpPr>
          <p:cNvPr id="45" name="PlaceHolder 8"/>
          <p:cNvSpPr>
            <a:spLocks noGrp="1"/>
          </p:cNvSpPr>
          <p:nvPr>
            <p:ph type="body"/>
          </p:nvPr>
        </p:nvSpPr>
        <p:spPr>
          <a:xfrm>
            <a:off x="628560" y="2408760"/>
            <a:ext cx="3504960" cy="342720"/>
          </a:xfrm>
          <a:prstGeom prst="rect">
            <a:avLst/>
          </a:prstGeom>
          <a:noFill/>
          <a:ln w="0">
            <a:noFill/>
          </a:ln>
        </p:spPr>
        <p:txBody>
          <a:bodyPr lIns="90000" tIns="45000" rIns="90000" bIns="45000" anchor="t">
            <a:noAutofit/>
          </a:bodyPr>
          <a:lstStyle/>
          <a:p>
            <a:pPr indent="0" defTabSz="685800">
              <a:lnSpc>
                <a:spcPct val="90000"/>
              </a:lnSpc>
              <a:spcBef>
                <a:spcPts val="751"/>
              </a:spcBef>
              <a:buNone/>
              <a:tabLst>
                <a:tab pos="0" algn="l"/>
              </a:tabLst>
            </a:pPr>
            <a:r>
              <a:rPr lang="en-US" sz="1350" b="0" strike="noStrike" spc="-1">
                <a:solidFill>
                  <a:srgbClr val="B5B4B4"/>
                </a:solidFill>
                <a:latin typeface="FS PF BeauSans Pro"/>
              </a:rPr>
              <a:t>Click to edit Master text styles</a:t>
            </a:r>
            <a:endParaRPr lang="en-US" sz="1350" b="0" strike="noStrike" spc="-1">
              <a:solidFill>
                <a:schemeClr val="dk1"/>
              </a:solidFill>
              <a:latin typeface="FS PF BeauSans Pro"/>
            </a:endParaRPr>
          </a:p>
        </p:txBody>
      </p:sp>
      <p:sp>
        <p:nvSpPr>
          <p:cNvPr id="46" name="PlaceHolder 9"/>
          <p:cNvSpPr>
            <a:spLocks noGrp="1"/>
          </p:cNvSpPr>
          <p:nvPr>
            <p:ph type="body"/>
          </p:nvPr>
        </p:nvSpPr>
        <p:spPr>
          <a:xfrm>
            <a:off x="628560" y="2751840"/>
            <a:ext cx="3504960" cy="342720"/>
          </a:xfrm>
          <a:prstGeom prst="rect">
            <a:avLst/>
          </a:prstGeom>
          <a:noFill/>
          <a:ln w="0">
            <a:noFill/>
          </a:ln>
        </p:spPr>
        <p:txBody>
          <a:bodyPr lIns="90000" tIns="45000" rIns="90000" bIns="45000" anchor="t">
            <a:noAutofit/>
          </a:bodyPr>
          <a:lstStyle/>
          <a:p>
            <a:pPr indent="0" defTabSz="685800">
              <a:lnSpc>
                <a:spcPct val="90000"/>
              </a:lnSpc>
              <a:spcBef>
                <a:spcPts val="751"/>
              </a:spcBef>
              <a:buNone/>
              <a:tabLst>
                <a:tab pos="0" algn="l"/>
              </a:tabLst>
            </a:pPr>
            <a:r>
              <a:rPr lang="en-US" sz="1350" b="0" strike="noStrike" spc="-1">
                <a:solidFill>
                  <a:srgbClr val="B5B4B4"/>
                </a:solidFill>
                <a:latin typeface="FS PF BeauSans Pro"/>
              </a:rPr>
              <a:t>Click to edit Master text styles</a:t>
            </a:r>
            <a:endParaRPr lang="en-US" sz="1350" b="0" strike="noStrike" spc="-1">
              <a:solidFill>
                <a:schemeClr val="dk1"/>
              </a:solidFill>
              <a:latin typeface="FS PF BeauSans Pro"/>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7" name="Picture 8"/>
          <p:cNvPicPr/>
          <p:nvPr/>
        </p:nvPicPr>
        <p:blipFill>
          <a:blip r:embed="rId3"/>
          <a:stretch/>
        </p:blipFill>
        <p:spPr>
          <a:xfrm>
            <a:off x="0" y="4603320"/>
            <a:ext cx="9143640" cy="540000"/>
          </a:xfrm>
          <a:prstGeom prst="rect">
            <a:avLst/>
          </a:prstGeom>
          <a:ln w="0">
            <a:noFill/>
          </a:ln>
        </p:spPr>
      </p:pic>
      <p:sp>
        <p:nvSpPr>
          <p:cNvPr id="48" name="TextBox 9"/>
          <p:cNvSpPr/>
          <p:nvPr/>
        </p:nvSpPr>
        <p:spPr>
          <a:xfrm>
            <a:off x="374760" y="4756320"/>
            <a:ext cx="3968280" cy="249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685800">
              <a:lnSpc>
                <a:spcPct val="100000"/>
              </a:lnSpc>
            </a:pPr>
            <a:r>
              <a:rPr lang="en-US" sz="1050" b="0" strike="noStrike" spc="299">
                <a:solidFill>
                  <a:srgbClr val="B4B4B4"/>
                </a:solidFill>
                <a:latin typeface="FS PF BeauSans Pro Light"/>
              </a:rPr>
              <a:t>VTNet-TTKTKV3</a:t>
            </a:r>
            <a:endParaRPr lang="en-US" sz="1050" b="0" strike="noStrike" spc="-1">
              <a:solidFill>
                <a:srgbClr val="000000"/>
              </a:solidFill>
              <a:latin typeface="Arial"/>
            </a:endParaRPr>
          </a:p>
        </p:txBody>
      </p:sp>
      <p:pic>
        <p:nvPicPr>
          <p:cNvPr id="49" name="Picture 10"/>
          <p:cNvPicPr/>
          <p:nvPr/>
        </p:nvPicPr>
        <p:blipFill>
          <a:blip r:embed="rId4"/>
          <a:stretch/>
        </p:blipFill>
        <p:spPr>
          <a:xfrm>
            <a:off x="7663320" y="4756320"/>
            <a:ext cx="974880" cy="214560"/>
          </a:xfrm>
          <a:prstGeom prst="rect">
            <a:avLst/>
          </a:prstGeom>
          <a:ln w="0">
            <a:noFill/>
          </a:ln>
        </p:spPr>
      </p:pic>
      <p:sp>
        <p:nvSpPr>
          <p:cNvPr id="50" name="PlaceHolder 1"/>
          <p:cNvSpPr>
            <a:spLocks noGrp="1"/>
          </p:cNvSpPr>
          <p:nvPr>
            <p:ph type="dt" idx="13"/>
          </p:nvPr>
        </p:nvSpPr>
        <p:spPr>
          <a:xfrm>
            <a:off x="628560" y="4767120"/>
            <a:ext cx="2057040" cy="273600"/>
          </a:xfrm>
          <a:prstGeom prst="rect">
            <a:avLst/>
          </a:prstGeom>
          <a:noFill/>
          <a:ln w="0">
            <a:noFill/>
          </a:ln>
        </p:spPr>
        <p:txBody>
          <a:bodyPr lIns="91440" tIns="45720" rIns="91440" bIns="45720" anchor="ctr">
            <a:noAutofit/>
          </a:bodyPr>
          <a:lstStyle>
            <a:lvl1pPr indent="0" defTabSz="685800">
              <a:lnSpc>
                <a:spcPct val="100000"/>
              </a:lnSpc>
              <a:buNone/>
              <a:defRPr lang="en-US" sz="900" b="0" strike="noStrike" spc="-1">
                <a:solidFill>
                  <a:schemeClr val="dk1">
                    <a:tint val="75000"/>
                  </a:schemeClr>
                </a:solidFill>
                <a:latin typeface="Calibri"/>
              </a:defRPr>
            </a:lvl1pPr>
          </a:lstStyle>
          <a:p>
            <a:pPr indent="0" defTabSz="685800">
              <a:lnSpc>
                <a:spcPct val="100000"/>
              </a:lnSpc>
              <a:buNone/>
            </a:pPr>
            <a:r>
              <a:rPr lang="en-US" sz="900" b="0" strike="noStrike" spc="-1">
                <a:solidFill>
                  <a:schemeClr val="dk1">
                    <a:tint val="75000"/>
                  </a:schemeClr>
                </a:solidFill>
                <a:latin typeface="Calibri"/>
              </a:rPr>
              <a:t>&lt;date/time&gt;</a:t>
            </a:r>
            <a:endParaRPr lang="en-US" sz="900" b="0" strike="noStrike" spc="-1">
              <a:solidFill>
                <a:srgbClr val="000000"/>
              </a:solidFill>
              <a:latin typeface="Times New Roman"/>
            </a:endParaRPr>
          </a:p>
        </p:txBody>
      </p:sp>
      <p:sp>
        <p:nvSpPr>
          <p:cNvPr id="51" name="PlaceHolder 2"/>
          <p:cNvSpPr>
            <a:spLocks noGrp="1"/>
          </p:cNvSpPr>
          <p:nvPr>
            <p:ph type="ftr" idx="14"/>
          </p:nvPr>
        </p:nvSpPr>
        <p:spPr>
          <a:xfrm>
            <a:off x="3029040" y="4767120"/>
            <a:ext cx="3085920" cy="273600"/>
          </a:xfrm>
          <a:prstGeom prst="rect">
            <a:avLst/>
          </a:prstGeom>
          <a:noFill/>
          <a:ln w="0">
            <a:noFill/>
          </a:ln>
        </p:spPr>
        <p:txBody>
          <a:bodyPr lIns="91440" tIns="45720" rIns="91440" bIns="45720" anchor="ctr">
            <a:noAutofit/>
          </a:bodyPr>
          <a:lstStyle>
            <a:lvl1pPr indent="0" algn="ctr">
              <a:buNone/>
              <a:defRPr lang="en-US" sz="1400" b="0" strike="noStrike" spc="-1">
                <a:solidFill>
                  <a:srgbClr val="000000"/>
                </a:solidFill>
                <a:latin typeface="Times New Roman"/>
              </a:defRPr>
            </a:lvl1pPr>
          </a:lstStyle>
          <a:p>
            <a:pPr indent="0" algn="ctr">
              <a:buNone/>
            </a:pPr>
            <a:r>
              <a:rPr lang="en-US" sz="1400" b="0" strike="noStrike" spc="-1">
                <a:solidFill>
                  <a:srgbClr val="000000"/>
                </a:solidFill>
                <a:latin typeface="Times New Roman"/>
              </a:rPr>
              <a:t>&lt;footer&gt;</a:t>
            </a:r>
          </a:p>
        </p:txBody>
      </p:sp>
      <p:sp>
        <p:nvSpPr>
          <p:cNvPr id="52" name="PlaceHolder 3"/>
          <p:cNvSpPr>
            <a:spLocks noGrp="1"/>
          </p:cNvSpPr>
          <p:nvPr>
            <p:ph type="sldNum" idx="15"/>
          </p:nvPr>
        </p:nvSpPr>
        <p:spPr>
          <a:xfrm>
            <a:off x="6458040" y="4767120"/>
            <a:ext cx="2057040" cy="273600"/>
          </a:xfrm>
          <a:prstGeom prst="rect">
            <a:avLst/>
          </a:prstGeom>
          <a:noFill/>
          <a:ln w="0">
            <a:noFill/>
          </a:ln>
        </p:spPr>
        <p:txBody>
          <a:bodyPr lIns="91440" tIns="45720" rIns="91440" bIns="45720" anchor="ctr">
            <a:noAutofit/>
          </a:bodyPr>
          <a:lstStyle>
            <a:lvl1pPr indent="0" algn="r" defTabSz="685800">
              <a:lnSpc>
                <a:spcPct val="100000"/>
              </a:lnSpc>
              <a:buNone/>
              <a:defRPr lang="en-US" sz="900" b="0" strike="noStrike" spc="-1">
                <a:solidFill>
                  <a:schemeClr val="dk1">
                    <a:tint val="75000"/>
                  </a:schemeClr>
                </a:solidFill>
                <a:latin typeface="Calibri"/>
              </a:defRPr>
            </a:lvl1pPr>
          </a:lstStyle>
          <a:p>
            <a:pPr indent="0" algn="r" defTabSz="685800">
              <a:lnSpc>
                <a:spcPct val="100000"/>
              </a:lnSpc>
              <a:buNone/>
            </a:pPr>
            <a:fld id="{397F3624-9B4B-4CA5-AF43-E02BEA999331}" type="slidenum">
              <a:rPr lang="en-US" sz="900" b="0" strike="noStrike" spc="-1">
                <a:solidFill>
                  <a:schemeClr val="dk1">
                    <a:tint val="75000"/>
                  </a:schemeClr>
                </a:solidFill>
                <a:latin typeface="Calibri"/>
              </a:rPr>
              <a:t>‹#›</a:t>
            </a:fld>
            <a:endParaRPr lang="en-US" sz="9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3" name="Picture 8"/>
          <p:cNvPicPr/>
          <p:nvPr/>
        </p:nvPicPr>
        <p:blipFill>
          <a:blip r:embed="rId3"/>
          <a:stretch/>
        </p:blipFill>
        <p:spPr>
          <a:xfrm>
            <a:off x="0" y="4603320"/>
            <a:ext cx="9143640" cy="540000"/>
          </a:xfrm>
          <a:prstGeom prst="rect">
            <a:avLst/>
          </a:prstGeom>
          <a:ln w="0">
            <a:noFill/>
          </a:ln>
        </p:spPr>
      </p:pic>
      <p:sp>
        <p:nvSpPr>
          <p:cNvPr id="54" name="TextBox 9"/>
          <p:cNvSpPr/>
          <p:nvPr/>
        </p:nvSpPr>
        <p:spPr>
          <a:xfrm>
            <a:off x="374760" y="4756320"/>
            <a:ext cx="3968280" cy="249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685800">
              <a:lnSpc>
                <a:spcPct val="100000"/>
              </a:lnSpc>
            </a:pPr>
            <a:r>
              <a:rPr lang="en-US" sz="1050" b="0" strike="noStrike" spc="299">
                <a:solidFill>
                  <a:srgbClr val="B4B4B4"/>
                </a:solidFill>
                <a:latin typeface="FS PF BeauSans Pro Light"/>
              </a:rPr>
              <a:t>VTNet-TTKTKV3</a:t>
            </a:r>
            <a:endParaRPr lang="en-US" sz="1050" b="0" strike="noStrike" spc="-1">
              <a:solidFill>
                <a:srgbClr val="000000"/>
              </a:solidFill>
              <a:latin typeface="Arial"/>
            </a:endParaRPr>
          </a:p>
        </p:txBody>
      </p:sp>
      <p:pic>
        <p:nvPicPr>
          <p:cNvPr id="55" name="Picture 10"/>
          <p:cNvPicPr/>
          <p:nvPr/>
        </p:nvPicPr>
        <p:blipFill>
          <a:blip r:embed="rId4"/>
          <a:stretch/>
        </p:blipFill>
        <p:spPr>
          <a:xfrm>
            <a:off x="7663320" y="4756320"/>
            <a:ext cx="974880" cy="214560"/>
          </a:xfrm>
          <a:prstGeom prst="rect">
            <a:avLst/>
          </a:prstGeom>
          <a:ln w="0">
            <a:noFill/>
          </a:ln>
        </p:spPr>
      </p:pic>
      <p:sp>
        <p:nvSpPr>
          <p:cNvPr id="56" name="PlaceHolder 1"/>
          <p:cNvSpPr>
            <a:spLocks noGrp="1"/>
          </p:cNvSpPr>
          <p:nvPr>
            <p:ph type="title"/>
          </p:nvPr>
        </p:nvSpPr>
        <p:spPr>
          <a:xfrm>
            <a:off x="630000" y="343080"/>
            <a:ext cx="2948760" cy="1199880"/>
          </a:xfrm>
          <a:prstGeom prst="rect">
            <a:avLst/>
          </a:prstGeom>
          <a:noFill/>
          <a:ln w="0">
            <a:noFill/>
          </a:ln>
        </p:spPr>
        <p:txBody>
          <a:bodyPr lIns="91440" tIns="45720" rIns="91440" bIns="45720" anchor="b">
            <a:noAutofit/>
          </a:bodyPr>
          <a:lstStyle/>
          <a:p>
            <a:pPr indent="0" defTabSz="685800">
              <a:lnSpc>
                <a:spcPct val="90000"/>
              </a:lnSpc>
              <a:buNone/>
            </a:pPr>
            <a:r>
              <a:rPr lang="en-US" sz="2400" b="0" strike="noStrike" spc="-1">
                <a:solidFill>
                  <a:srgbClr val="EE0033"/>
                </a:solidFill>
                <a:latin typeface="FS PF BeauSans Pro SemiBold"/>
              </a:rPr>
              <a:t>Click to edit Master title style</a:t>
            </a:r>
            <a:endParaRPr lang="en-US" sz="2400" b="0" strike="noStrike" spc="-1">
              <a:solidFill>
                <a:schemeClr val="dk1"/>
              </a:solidFill>
              <a:latin typeface="Calibri"/>
            </a:endParaRPr>
          </a:p>
        </p:txBody>
      </p:sp>
      <p:sp>
        <p:nvSpPr>
          <p:cNvPr id="57" name="PlaceHolder 2"/>
          <p:cNvSpPr>
            <a:spLocks noGrp="1"/>
          </p:cNvSpPr>
          <p:nvPr>
            <p:ph type="body"/>
          </p:nvPr>
        </p:nvSpPr>
        <p:spPr>
          <a:xfrm>
            <a:off x="3887280" y="740520"/>
            <a:ext cx="4628880" cy="3654720"/>
          </a:xfrm>
          <a:prstGeom prst="rect">
            <a:avLst/>
          </a:prstGeom>
          <a:noFill/>
          <a:ln w="0">
            <a:noFill/>
          </a:ln>
        </p:spPr>
        <p:txBody>
          <a:bodyPr lIns="90000" tIns="45000" rIns="90000" bIns="45000" anchor="t">
            <a:noAutofit/>
          </a:bodyPr>
          <a:lstStyle/>
          <a:p>
            <a:pPr indent="0" defTabSz="685800">
              <a:lnSpc>
                <a:spcPct val="90000"/>
              </a:lnSpc>
              <a:spcBef>
                <a:spcPts val="751"/>
              </a:spcBef>
              <a:buNone/>
              <a:tabLst>
                <a:tab pos="0" algn="l"/>
              </a:tabLst>
            </a:pPr>
            <a:r>
              <a:rPr lang="en-US" sz="2400" b="0" strike="noStrike" spc="-1">
                <a:solidFill>
                  <a:schemeClr val="dk1"/>
                </a:solidFill>
                <a:latin typeface="FS PF BeauSans Pro"/>
              </a:rPr>
              <a:t>Click to edit Master text styles</a:t>
            </a:r>
          </a:p>
          <a:p>
            <a:pPr marL="514440" lvl="1" indent="-171360" defTabSz="685800">
              <a:lnSpc>
                <a:spcPct val="90000"/>
              </a:lnSpc>
              <a:spcBef>
                <a:spcPts val="374"/>
              </a:spcBef>
              <a:buClr>
                <a:srgbClr val="000000"/>
              </a:buClr>
              <a:buFont typeface="Arial"/>
              <a:buChar char="•"/>
              <a:tabLst>
                <a:tab pos="0" algn="l"/>
              </a:tabLst>
            </a:pPr>
            <a:r>
              <a:rPr lang="en-US" sz="2100" b="0" strike="noStrike" spc="-1">
                <a:solidFill>
                  <a:schemeClr val="dk1"/>
                </a:solidFill>
                <a:latin typeface="FS PF BeauSans Pro"/>
              </a:rPr>
              <a:t>Second level</a:t>
            </a:r>
          </a:p>
          <a:p>
            <a:pPr marL="857160" lvl="2" indent="-171360" defTabSz="685800">
              <a:lnSpc>
                <a:spcPct val="90000"/>
              </a:lnSpc>
              <a:spcBef>
                <a:spcPts val="374"/>
              </a:spcBef>
              <a:buClr>
                <a:srgbClr val="000000"/>
              </a:buClr>
              <a:buFont typeface="Arial"/>
              <a:buChar char="•"/>
              <a:tabLst>
                <a:tab pos="0" algn="l"/>
              </a:tabLst>
            </a:pPr>
            <a:r>
              <a:rPr lang="en-US" sz="1800" b="0" strike="noStrike" spc="-1">
                <a:solidFill>
                  <a:schemeClr val="dk1"/>
                </a:solidFill>
                <a:latin typeface="FS PF BeauSans Pro"/>
              </a:rPr>
              <a:t>Third level</a:t>
            </a:r>
          </a:p>
          <a:p>
            <a:pPr marL="1200240" lvl="3" indent="-171360" defTabSz="685800">
              <a:lnSpc>
                <a:spcPct val="90000"/>
              </a:lnSpc>
              <a:spcBef>
                <a:spcPts val="374"/>
              </a:spcBef>
              <a:buClr>
                <a:srgbClr val="000000"/>
              </a:buClr>
              <a:buFont typeface="Arial"/>
              <a:buChar char="•"/>
              <a:tabLst>
                <a:tab pos="0" algn="l"/>
              </a:tabLst>
            </a:pPr>
            <a:r>
              <a:rPr lang="en-US" sz="1500" b="0" strike="noStrike" spc="-1">
                <a:solidFill>
                  <a:schemeClr val="dk1"/>
                </a:solidFill>
                <a:latin typeface="FS PF BeauSans Pro"/>
              </a:rPr>
              <a:t>Fourth level</a:t>
            </a:r>
          </a:p>
          <a:p>
            <a:pPr marL="1542960" lvl="4" indent="-171360" defTabSz="685800">
              <a:lnSpc>
                <a:spcPct val="90000"/>
              </a:lnSpc>
              <a:spcBef>
                <a:spcPts val="374"/>
              </a:spcBef>
              <a:buClr>
                <a:srgbClr val="000000"/>
              </a:buClr>
              <a:buFont typeface="Arial"/>
              <a:buChar char="•"/>
              <a:tabLst>
                <a:tab pos="0" algn="l"/>
              </a:tabLst>
            </a:pPr>
            <a:r>
              <a:rPr lang="en-US" sz="1500" b="0" strike="noStrike" spc="-1">
                <a:solidFill>
                  <a:schemeClr val="dk1"/>
                </a:solidFill>
                <a:latin typeface="FS PF BeauSans Pro"/>
              </a:rPr>
              <a:t>Fifth level</a:t>
            </a:r>
          </a:p>
        </p:txBody>
      </p:sp>
      <p:sp>
        <p:nvSpPr>
          <p:cNvPr id="58" name="PlaceHolder 3"/>
          <p:cNvSpPr>
            <a:spLocks noGrp="1"/>
          </p:cNvSpPr>
          <p:nvPr>
            <p:ph type="body"/>
          </p:nvPr>
        </p:nvSpPr>
        <p:spPr>
          <a:xfrm>
            <a:off x="630000" y="1542960"/>
            <a:ext cx="2948760" cy="2858400"/>
          </a:xfrm>
          <a:prstGeom prst="rect">
            <a:avLst/>
          </a:prstGeom>
          <a:noFill/>
          <a:ln w="0">
            <a:noFill/>
          </a:ln>
        </p:spPr>
        <p:txBody>
          <a:bodyPr lIns="90000" tIns="45000" rIns="90000" bIns="45000" anchor="t">
            <a:noAutofit/>
          </a:bodyPr>
          <a:lstStyle/>
          <a:p>
            <a:pPr indent="0" defTabSz="685800">
              <a:lnSpc>
                <a:spcPct val="90000"/>
              </a:lnSpc>
              <a:spcBef>
                <a:spcPts val="751"/>
              </a:spcBef>
              <a:buNone/>
              <a:tabLst>
                <a:tab pos="0" algn="l"/>
              </a:tabLst>
            </a:pPr>
            <a:r>
              <a:rPr lang="en-US" sz="1200" b="0" strike="noStrike" spc="-1">
                <a:solidFill>
                  <a:schemeClr val="dk1"/>
                </a:solidFill>
                <a:latin typeface="FS PF BeauSans Pro"/>
              </a:rPr>
              <a:t>Click to edit Master text styles</a:t>
            </a:r>
          </a:p>
        </p:txBody>
      </p:sp>
      <p:sp>
        <p:nvSpPr>
          <p:cNvPr id="59" name="PlaceHolder 4"/>
          <p:cNvSpPr>
            <a:spLocks noGrp="1"/>
          </p:cNvSpPr>
          <p:nvPr>
            <p:ph type="dt" idx="16"/>
          </p:nvPr>
        </p:nvSpPr>
        <p:spPr>
          <a:xfrm>
            <a:off x="628560" y="4767120"/>
            <a:ext cx="2057040" cy="273600"/>
          </a:xfrm>
          <a:prstGeom prst="rect">
            <a:avLst/>
          </a:prstGeom>
          <a:noFill/>
          <a:ln w="0">
            <a:noFill/>
          </a:ln>
        </p:spPr>
        <p:txBody>
          <a:bodyPr lIns="91440" tIns="45720" rIns="91440" bIns="45720" anchor="ctr">
            <a:noAutofit/>
          </a:bodyPr>
          <a:lstStyle>
            <a:lvl1pPr indent="0" defTabSz="685800">
              <a:lnSpc>
                <a:spcPct val="100000"/>
              </a:lnSpc>
              <a:buNone/>
              <a:defRPr lang="en-US" sz="900" b="0" strike="noStrike" spc="-1">
                <a:solidFill>
                  <a:schemeClr val="dk1">
                    <a:tint val="75000"/>
                  </a:schemeClr>
                </a:solidFill>
                <a:latin typeface="Calibri"/>
              </a:defRPr>
            </a:lvl1pPr>
          </a:lstStyle>
          <a:p>
            <a:pPr indent="0" defTabSz="685800">
              <a:lnSpc>
                <a:spcPct val="100000"/>
              </a:lnSpc>
              <a:buNone/>
            </a:pPr>
            <a:r>
              <a:rPr lang="en-US" sz="900" b="0" strike="noStrike" spc="-1">
                <a:solidFill>
                  <a:schemeClr val="dk1">
                    <a:tint val="75000"/>
                  </a:schemeClr>
                </a:solidFill>
                <a:latin typeface="Calibri"/>
              </a:rPr>
              <a:t>&lt;date/time&gt;</a:t>
            </a:r>
            <a:endParaRPr lang="en-US" sz="900" b="0" strike="noStrike" spc="-1">
              <a:solidFill>
                <a:srgbClr val="000000"/>
              </a:solidFill>
              <a:latin typeface="Times New Roman"/>
            </a:endParaRPr>
          </a:p>
        </p:txBody>
      </p:sp>
      <p:sp>
        <p:nvSpPr>
          <p:cNvPr id="60" name="PlaceHolder 5"/>
          <p:cNvSpPr>
            <a:spLocks noGrp="1"/>
          </p:cNvSpPr>
          <p:nvPr>
            <p:ph type="ftr" idx="17"/>
          </p:nvPr>
        </p:nvSpPr>
        <p:spPr>
          <a:xfrm>
            <a:off x="3029040" y="4767120"/>
            <a:ext cx="3085920" cy="273600"/>
          </a:xfrm>
          <a:prstGeom prst="rect">
            <a:avLst/>
          </a:prstGeom>
          <a:noFill/>
          <a:ln w="0">
            <a:noFill/>
          </a:ln>
        </p:spPr>
        <p:txBody>
          <a:bodyPr lIns="91440" tIns="45720" rIns="91440" bIns="45720" anchor="ctr">
            <a:noAutofit/>
          </a:bodyPr>
          <a:lstStyle>
            <a:lvl1pPr indent="0" algn="ctr">
              <a:buNone/>
              <a:defRPr lang="en-US" sz="1400" b="0" strike="noStrike" spc="-1">
                <a:solidFill>
                  <a:srgbClr val="000000"/>
                </a:solidFill>
                <a:latin typeface="Times New Roman"/>
              </a:defRPr>
            </a:lvl1pPr>
          </a:lstStyle>
          <a:p>
            <a:pPr indent="0" algn="ctr">
              <a:buNone/>
            </a:pPr>
            <a:r>
              <a:rPr lang="en-US" sz="1400" b="0" strike="noStrike" spc="-1">
                <a:solidFill>
                  <a:srgbClr val="000000"/>
                </a:solidFill>
                <a:latin typeface="Times New Roman"/>
              </a:rPr>
              <a:t>&lt;footer&gt;</a:t>
            </a:r>
          </a:p>
        </p:txBody>
      </p:sp>
      <p:sp>
        <p:nvSpPr>
          <p:cNvPr id="61" name="PlaceHolder 6"/>
          <p:cNvSpPr>
            <a:spLocks noGrp="1"/>
          </p:cNvSpPr>
          <p:nvPr>
            <p:ph type="sldNum" idx="18"/>
          </p:nvPr>
        </p:nvSpPr>
        <p:spPr>
          <a:xfrm>
            <a:off x="6458040" y="4767120"/>
            <a:ext cx="2057040" cy="273600"/>
          </a:xfrm>
          <a:prstGeom prst="rect">
            <a:avLst/>
          </a:prstGeom>
          <a:noFill/>
          <a:ln w="0">
            <a:noFill/>
          </a:ln>
        </p:spPr>
        <p:txBody>
          <a:bodyPr lIns="91440" tIns="45720" rIns="91440" bIns="45720" anchor="ctr">
            <a:noAutofit/>
          </a:bodyPr>
          <a:lstStyle>
            <a:lvl1pPr indent="0" algn="r" defTabSz="685800">
              <a:lnSpc>
                <a:spcPct val="100000"/>
              </a:lnSpc>
              <a:buNone/>
              <a:defRPr lang="en-US" sz="900" b="0" strike="noStrike" spc="-1">
                <a:solidFill>
                  <a:schemeClr val="dk1">
                    <a:tint val="75000"/>
                  </a:schemeClr>
                </a:solidFill>
                <a:latin typeface="Calibri"/>
              </a:defRPr>
            </a:lvl1pPr>
          </a:lstStyle>
          <a:p>
            <a:pPr indent="0" algn="r" defTabSz="685800">
              <a:lnSpc>
                <a:spcPct val="100000"/>
              </a:lnSpc>
              <a:buNone/>
            </a:pPr>
            <a:fld id="{DDBD9F70-D721-4F11-BA98-7F7CE20B1BCF}" type="slidenum">
              <a:rPr lang="en-US" sz="900" b="0" strike="noStrike" spc="-1">
                <a:solidFill>
                  <a:schemeClr val="dk1">
                    <a:tint val="75000"/>
                  </a:schemeClr>
                </a:solidFill>
                <a:latin typeface="Calibri"/>
              </a:rPr>
              <a:t>‹#›</a:t>
            </a:fld>
            <a:endParaRPr lang="en-US" sz="9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2" name="Picture 8"/>
          <p:cNvPicPr/>
          <p:nvPr/>
        </p:nvPicPr>
        <p:blipFill>
          <a:blip r:embed="rId3"/>
          <a:stretch/>
        </p:blipFill>
        <p:spPr>
          <a:xfrm>
            <a:off x="0" y="4603320"/>
            <a:ext cx="9143640" cy="540000"/>
          </a:xfrm>
          <a:prstGeom prst="rect">
            <a:avLst/>
          </a:prstGeom>
          <a:ln w="0">
            <a:noFill/>
          </a:ln>
        </p:spPr>
      </p:pic>
      <p:sp>
        <p:nvSpPr>
          <p:cNvPr id="63" name="TextBox 9"/>
          <p:cNvSpPr/>
          <p:nvPr/>
        </p:nvSpPr>
        <p:spPr>
          <a:xfrm>
            <a:off x="374760" y="4756320"/>
            <a:ext cx="3968280" cy="249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685800">
              <a:lnSpc>
                <a:spcPct val="100000"/>
              </a:lnSpc>
            </a:pPr>
            <a:r>
              <a:rPr lang="en-US" sz="1050" b="0" strike="noStrike" spc="299">
                <a:solidFill>
                  <a:srgbClr val="B4B4B4"/>
                </a:solidFill>
                <a:latin typeface="FS PF BeauSans Pro Light"/>
              </a:rPr>
              <a:t>VTNet-TTKTKV3</a:t>
            </a:r>
            <a:endParaRPr lang="en-US" sz="1050" b="0" strike="noStrike" spc="-1">
              <a:solidFill>
                <a:srgbClr val="000000"/>
              </a:solidFill>
              <a:latin typeface="Arial"/>
            </a:endParaRPr>
          </a:p>
        </p:txBody>
      </p:sp>
      <p:pic>
        <p:nvPicPr>
          <p:cNvPr id="64" name="Picture 10"/>
          <p:cNvPicPr/>
          <p:nvPr/>
        </p:nvPicPr>
        <p:blipFill>
          <a:blip r:embed="rId4"/>
          <a:stretch/>
        </p:blipFill>
        <p:spPr>
          <a:xfrm>
            <a:off x="7663320" y="4756320"/>
            <a:ext cx="974880" cy="214560"/>
          </a:xfrm>
          <a:prstGeom prst="rect">
            <a:avLst/>
          </a:prstGeom>
          <a:ln w="0">
            <a:noFill/>
          </a:ln>
        </p:spPr>
      </p:pic>
      <p:sp>
        <p:nvSpPr>
          <p:cNvPr id="65" name="PlaceHolder 1"/>
          <p:cNvSpPr>
            <a:spLocks noGrp="1"/>
          </p:cNvSpPr>
          <p:nvPr>
            <p:ph type="title"/>
          </p:nvPr>
        </p:nvSpPr>
        <p:spPr>
          <a:xfrm>
            <a:off x="630000" y="343080"/>
            <a:ext cx="2948760" cy="1199880"/>
          </a:xfrm>
          <a:prstGeom prst="rect">
            <a:avLst/>
          </a:prstGeom>
          <a:noFill/>
          <a:ln w="0">
            <a:noFill/>
          </a:ln>
        </p:spPr>
        <p:txBody>
          <a:bodyPr lIns="91440" tIns="45720" rIns="91440" bIns="45720" anchor="b">
            <a:noAutofit/>
          </a:bodyPr>
          <a:lstStyle/>
          <a:p>
            <a:pPr indent="0" defTabSz="685800">
              <a:lnSpc>
                <a:spcPct val="90000"/>
              </a:lnSpc>
              <a:buNone/>
            </a:pPr>
            <a:r>
              <a:rPr lang="en-US" sz="2400" b="0" strike="noStrike" spc="-1">
                <a:solidFill>
                  <a:srgbClr val="EE0033"/>
                </a:solidFill>
                <a:latin typeface="FS PF BeauSans Pro SemiBold"/>
              </a:rPr>
              <a:t>Click to edit Master title style</a:t>
            </a:r>
            <a:endParaRPr lang="en-US" sz="2400" b="0" strike="noStrike" spc="-1">
              <a:solidFill>
                <a:schemeClr val="dk1"/>
              </a:solidFill>
              <a:latin typeface="Calibri"/>
            </a:endParaRPr>
          </a:p>
        </p:txBody>
      </p:sp>
      <p:sp>
        <p:nvSpPr>
          <p:cNvPr id="66" name="PlaceHolder 2"/>
          <p:cNvSpPr>
            <a:spLocks noGrp="1"/>
          </p:cNvSpPr>
          <p:nvPr>
            <p:ph type="body"/>
          </p:nvPr>
        </p:nvSpPr>
        <p:spPr>
          <a:xfrm>
            <a:off x="3887280" y="740520"/>
            <a:ext cx="4628880" cy="3654720"/>
          </a:xfrm>
          <a:prstGeom prst="rect">
            <a:avLst/>
          </a:prstGeom>
          <a:noFill/>
          <a:ln w="0">
            <a:noFill/>
          </a:ln>
        </p:spPr>
        <p:txBody>
          <a:bodyPr lIns="90000" tIns="45000" rIns="90000" bIns="45000" anchor="t">
            <a:noAutofit/>
          </a:bodyPr>
          <a:lstStyle/>
          <a:p>
            <a:pPr indent="0" defTabSz="685800">
              <a:lnSpc>
                <a:spcPct val="100000"/>
              </a:lnSpc>
              <a:buNone/>
              <a:tabLst>
                <a:tab pos="0" algn="l"/>
              </a:tabLst>
            </a:pPr>
            <a:r>
              <a:rPr lang="en-US" sz="2400" b="0" strike="noStrike" spc="-1">
                <a:solidFill>
                  <a:schemeClr val="dk1"/>
                </a:solidFill>
                <a:latin typeface="Calibri"/>
              </a:rPr>
              <a:t>Click icon to add picture</a:t>
            </a:r>
            <a:endParaRPr lang="en-US" sz="2400" b="0" strike="noStrike" spc="-1">
              <a:solidFill>
                <a:schemeClr val="dk1"/>
              </a:solidFill>
              <a:latin typeface="FS PF BeauSans Pro"/>
            </a:endParaRPr>
          </a:p>
        </p:txBody>
      </p:sp>
      <p:sp>
        <p:nvSpPr>
          <p:cNvPr id="67" name="PlaceHolder 3"/>
          <p:cNvSpPr>
            <a:spLocks noGrp="1"/>
          </p:cNvSpPr>
          <p:nvPr>
            <p:ph type="body"/>
          </p:nvPr>
        </p:nvSpPr>
        <p:spPr>
          <a:xfrm>
            <a:off x="630000" y="1542960"/>
            <a:ext cx="2948760" cy="2858400"/>
          </a:xfrm>
          <a:prstGeom prst="rect">
            <a:avLst/>
          </a:prstGeom>
          <a:noFill/>
          <a:ln w="0">
            <a:noFill/>
          </a:ln>
        </p:spPr>
        <p:txBody>
          <a:bodyPr lIns="90000" tIns="45000" rIns="90000" bIns="45000" anchor="t">
            <a:noAutofit/>
          </a:bodyPr>
          <a:lstStyle/>
          <a:p>
            <a:pPr indent="0" defTabSz="685800">
              <a:lnSpc>
                <a:spcPct val="90000"/>
              </a:lnSpc>
              <a:spcBef>
                <a:spcPts val="751"/>
              </a:spcBef>
              <a:buNone/>
              <a:tabLst>
                <a:tab pos="0" algn="l"/>
              </a:tabLst>
            </a:pPr>
            <a:r>
              <a:rPr lang="en-US" sz="1200" b="0" strike="noStrike" spc="-1">
                <a:solidFill>
                  <a:schemeClr val="dk1"/>
                </a:solidFill>
                <a:latin typeface="FS PF BeauSans Pro"/>
              </a:rPr>
              <a:t>Click to edit Master text styles</a:t>
            </a:r>
          </a:p>
        </p:txBody>
      </p:sp>
      <p:sp>
        <p:nvSpPr>
          <p:cNvPr id="68" name="PlaceHolder 4"/>
          <p:cNvSpPr>
            <a:spLocks noGrp="1"/>
          </p:cNvSpPr>
          <p:nvPr>
            <p:ph type="dt" idx="19"/>
          </p:nvPr>
        </p:nvSpPr>
        <p:spPr>
          <a:xfrm>
            <a:off x="628560" y="4767120"/>
            <a:ext cx="2057040" cy="273600"/>
          </a:xfrm>
          <a:prstGeom prst="rect">
            <a:avLst/>
          </a:prstGeom>
          <a:noFill/>
          <a:ln w="0">
            <a:noFill/>
          </a:ln>
        </p:spPr>
        <p:txBody>
          <a:bodyPr lIns="91440" tIns="45720" rIns="91440" bIns="45720" anchor="ctr">
            <a:noAutofit/>
          </a:bodyPr>
          <a:lstStyle>
            <a:lvl1pPr indent="0" defTabSz="685800">
              <a:lnSpc>
                <a:spcPct val="100000"/>
              </a:lnSpc>
              <a:buNone/>
              <a:defRPr lang="en-US" sz="900" b="0" strike="noStrike" spc="-1">
                <a:solidFill>
                  <a:schemeClr val="dk1">
                    <a:tint val="75000"/>
                  </a:schemeClr>
                </a:solidFill>
                <a:latin typeface="Calibri"/>
              </a:defRPr>
            </a:lvl1pPr>
          </a:lstStyle>
          <a:p>
            <a:pPr indent="0" defTabSz="685800">
              <a:lnSpc>
                <a:spcPct val="100000"/>
              </a:lnSpc>
              <a:buNone/>
            </a:pPr>
            <a:r>
              <a:rPr lang="en-US" sz="900" b="0" strike="noStrike" spc="-1">
                <a:solidFill>
                  <a:schemeClr val="dk1">
                    <a:tint val="75000"/>
                  </a:schemeClr>
                </a:solidFill>
                <a:latin typeface="Calibri"/>
              </a:rPr>
              <a:t>&lt;date/time&gt;</a:t>
            </a:r>
            <a:endParaRPr lang="en-US" sz="900" b="0" strike="noStrike" spc="-1">
              <a:solidFill>
                <a:srgbClr val="000000"/>
              </a:solidFill>
              <a:latin typeface="Times New Roman"/>
            </a:endParaRPr>
          </a:p>
        </p:txBody>
      </p:sp>
      <p:sp>
        <p:nvSpPr>
          <p:cNvPr id="69" name="PlaceHolder 5"/>
          <p:cNvSpPr>
            <a:spLocks noGrp="1"/>
          </p:cNvSpPr>
          <p:nvPr>
            <p:ph type="ftr" idx="20"/>
          </p:nvPr>
        </p:nvSpPr>
        <p:spPr>
          <a:xfrm>
            <a:off x="3029040" y="4767120"/>
            <a:ext cx="3085920" cy="273600"/>
          </a:xfrm>
          <a:prstGeom prst="rect">
            <a:avLst/>
          </a:prstGeom>
          <a:noFill/>
          <a:ln w="0">
            <a:noFill/>
          </a:ln>
        </p:spPr>
        <p:txBody>
          <a:bodyPr lIns="91440" tIns="45720" rIns="91440" bIns="45720" anchor="ctr">
            <a:noAutofit/>
          </a:bodyPr>
          <a:lstStyle>
            <a:lvl1pPr indent="0" algn="ctr">
              <a:buNone/>
              <a:defRPr lang="en-US" sz="1400" b="0" strike="noStrike" spc="-1">
                <a:solidFill>
                  <a:srgbClr val="000000"/>
                </a:solidFill>
                <a:latin typeface="Times New Roman"/>
              </a:defRPr>
            </a:lvl1pPr>
          </a:lstStyle>
          <a:p>
            <a:pPr indent="0" algn="ctr">
              <a:buNone/>
            </a:pPr>
            <a:r>
              <a:rPr lang="en-US" sz="1400" b="0" strike="noStrike" spc="-1">
                <a:solidFill>
                  <a:srgbClr val="000000"/>
                </a:solidFill>
                <a:latin typeface="Times New Roman"/>
              </a:rPr>
              <a:t>&lt;footer&gt;</a:t>
            </a:r>
          </a:p>
        </p:txBody>
      </p:sp>
      <p:sp>
        <p:nvSpPr>
          <p:cNvPr id="70" name="PlaceHolder 6"/>
          <p:cNvSpPr>
            <a:spLocks noGrp="1"/>
          </p:cNvSpPr>
          <p:nvPr>
            <p:ph type="sldNum" idx="21"/>
          </p:nvPr>
        </p:nvSpPr>
        <p:spPr>
          <a:xfrm>
            <a:off x="6458040" y="4767120"/>
            <a:ext cx="2057040" cy="273600"/>
          </a:xfrm>
          <a:prstGeom prst="rect">
            <a:avLst/>
          </a:prstGeom>
          <a:noFill/>
          <a:ln w="0">
            <a:noFill/>
          </a:ln>
        </p:spPr>
        <p:txBody>
          <a:bodyPr lIns="91440" tIns="45720" rIns="91440" bIns="45720" anchor="ctr">
            <a:noAutofit/>
          </a:bodyPr>
          <a:lstStyle>
            <a:lvl1pPr indent="0" algn="r" defTabSz="685800">
              <a:lnSpc>
                <a:spcPct val="100000"/>
              </a:lnSpc>
              <a:buNone/>
              <a:defRPr lang="en-US" sz="900" b="0" strike="noStrike" spc="-1">
                <a:solidFill>
                  <a:schemeClr val="dk1">
                    <a:tint val="75000"/>
                  </a:schemeClr>
                </a:solidFill>
                <a:latin typeface="Calibri"/>
              </a:defRPr>
            </a:lvl1pPr>
          </a:lstStyle>
          <a:p>
            <a:pPr indent="0" algn="r" defTabSz="685800">
              <a:lnSpc>
                <a:spcPct val="100000"/>
              </a:lnSpc>
              <a:buNone/>
            </a:pPr>
            <a:fld id="{95557391-7E7D-47B8-8220-FE2040264119}" type="slidenum">
              <a:rPr lang="en-US" sz="900" b="0" strike="noStrike" spc="-1">
                <a:solidFill>
                  <a:schemeClr val="dk1">
                    <a:tint val="75000"/>
                  </a:schemeClr>
                </a:solidFill>
                <a:latin typeface="Calibri"/>
              </a:rPr>
              <a:t>‹#›</a:t>
            </a:fld>
            <a:endParaRPr lang="en-US" sz="9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1" name="Picture 8"/>
          <p:cNvPicPr/>
          <p:nvPr/>
        </p:nvPicPr>
        <p:blipFill>
          <a:blip r:embed="rId3"/>
          <a:stretch/>
        </p:blipFill>
        <p:spPr>
          <a:xfrm>
            <a:off x="0" y="4603320"/>
            <a:ext cx="9143640" cy="540000"/>
          </a:xfrm>
          <a:prstGeom prst="rect">
            <a:avLst/>
          </a:prstGeom>
          <a:ln w="0">
            <a:noFill/>
          </a:ln>
        </p:spPr>
      </p:pic>
      <p:sp>
        <p:nvSpPr>
          <p:cNvPr id="72" name="TextBox 9"/>
          <p:cNvSpPr/>
          <p:nvPr/>
        </p:nvSpPr>
        <p:spPr>
          <a:xfrm>
            <a:off x="374760" y="4756320"/>
            <a:ext cx="3968280" cy="249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685800">
              <a:lnSpc>
                <a:spcPct val="100000"/>
              </a:lnSpc>
            </a:pPr>
            <a:r>
              <a:rPr lang="en-US" sz="1050" b="0" strike="noStrike" spc="299">
                <a:solidFill>
                  <a:srgbClr val="B4B4B4"/>
                </a:solidFill>
                <a:latin typeface="FS PF BeauSans Pro Light"/>
              </a:rPr>
              <a:t>VTNet-TTKTKV3</a:t>
            </a:r>
            <a:endParaRPr lang="en-US" sz="1050" b="0" strike="noStrike" spc="-1">
              <a:solidFill>
                <a:srgbClr val="000000"/>
              </a:solidFill>
              <a:latin typeface="Arial"/>
            </a:endParaRPr>
          </a:p>
        </p:txBody>
      </p:sp>
      <p:pic>
        <p:nvPicPr>
          <p:cNvPr id="73" name="Picture 10"/>
          <p:cNvPicPr/>
          <p:nvPr/>
        </p:nvPicPr>
        <p:blipFill>
          <a:blip r:embed="rId4"/>
          <a:stretch/>
        </p:blipFill>
        <p:spPr>
          <a:xfrm>
            <a:off x="7663320" y="4756320"/>
            <a:ext cx="974880" cy="214560"/>
          </a:xfrm>
          <a:prstGeom prst="rect">
            <a:avLst/>
          </a:prstGeom>
          <a:ln w="0">
            <a:noFill/>
          </a:ln>
        </p:spPr>
      </p:pic>
      <p:sp>
        <p:nvSpPr>
          <p:cNvPr id="74" name="PlaceHolder 1"/>
          <p:cNvSpPr>
            <a:spLocks noGrp="1"/>
          </p:cNvSpPr>
          <p:nvPr>
            <p:ph type="title"/>
          </p:nvPr>
        </p:nvSpPr>
        <p:spPr>
          <a:xfrm>
            <a:off x="628560" y="273960"/>
            <a:ext cx="7886520" cy="993960"/>
          </a:xfrm>
          <a:prstGeom prst="rect">
            <a:avLst/>
          </a:prstGeom>
          <a:noFill/>
          <a:ln w="0">
            <a:noFill/>
          </a:ln>
        </p:spPr>
        <p:txBody>
          <a:bodyPr lIns="91440" tIns="45720" rIns="91440" bIns="45720" anchor="ctr">
            <a:noAutofit/>
          </a:bodyPr>
          <a:lstStyle/>
          <a:p>
            <a:pPr indent="0" defTabSz="685800">
              <a:lnSpc>
                <a:spcPct val="90000"/>
              </a:lnSpc>
              <a:buNone/>
            </a:pPr>
            <a:r>
              <a:rPr lang="en-US" sz="2800" b="0" strike="noStrike" spc="-1">
                <a:solidFill>
                  <a:srgbClr val="EE0033"/>
                </a:solidFill>
                <a:latin typeface="FS PF BeauSans Pro SemiBold"/>
              </a:rPr>
              <a:t>Click to edit Master title style</a:t>
            </a:r>
            <a:endParaRPr lang="en-US" sz="2800" b="0" strike="noStrike" spc="-1">
              <a:solidFill>
                <a:schemeClr val="dk1"/>
              </a:solidFill>
              <a:latin typeface="Calibri"/>
            </a:endParaRPr>
          </a:p>
        </p:txBody>
      </p:sp>
      <p:sp>
        <p:nvSpPr>
          <p:cNvPr id="75" name="PlaceHolder 2"/>
          <p:cNvSpPr>
            <a:spLocks noGrp="1"/>
          </p:cNvSpPr>
          <p:nvPr>
            <p:ph type="body"/>
          </p:nvPr>
        </p:nvSpPr>
        <p:spPr>
          <a:xfrm>
            <a:off x="628560" y="1369080"/>
            <a:ext cx="7886520" cy="2766960"/>
          </a:xfrm>
          <a:prstGeom prst="rect">
            <a:avLst/>
          </a:prstGeom>
          <a:noFill/>
          <a:ln w="0">
            <a:noFill/>
          </a:ln>
        </p:spPr>
        <p:txBody>
          <a:bodyPr vert="eaVert" lIns="45000" tIns="90000" rIns="45000" bIns="90000" anchor="t">
            <a:noAutofit/>
          </a:bodyPr>
          <a:lstStyle/>
          <a:p>
            <a:pPr indent="0" defTabSz="685800">
              <a:lnSpc>
                <a:spcPct val="90000"/>
              </a:lnSpc>
              <a:spcBef>
                <a:spcPts val="751"/>
              </a:spcBef>
              <a:buNone/>
              <a:tabLst>
                <a:tab pos="0" algn="l"/>
              </a:tabLst>
            </a:pPr>
            <a:r>
              <a:rPr lang="en-US" sz="1350" b="0" strike="noStrike" spc="-1">
                <a:solidFill>
                  <a:schemeClr val="dk1"/>
                </a:solidFill>
                <a:latin typeface="FS PF BeauSans Pro"/>
              </a:rPr>
              <a:t>Click to edit Master text styles</a:t>
            </a:r>
          </a:p>
          <a:p>
            <a:pPr marL="514440" lvl="1" indent="-171360" defTabSz="685800">
              <a:lnSpc>
                <a:spcPct val="90000"/>
              </a:lnSpc>
              <a:spcBef>
                <a:spcPts val="374"/>
              </a:spcBef>
              <a:buClr>
                <a:srgbClr val="000000"/>
              </a:buClr>
              <a:buFont typeface="Arial"/>
              <a:buChar char="•"/>
              <a:tabLst>
                <a:tab pos="0" algn="l"/>
              </a:tabLst>
            </a:pPr>
            <a:r>
              <a:rPr lang="en-US" sz="1350" b="0" strike="noStrike" spc="-1">
                <a:solidFill>
                  <a:schemeClr val="dk1"/>
                </a:solidFill>
                <a:latin typeface="FS PF BeauSans Pro"/>
              </a:rPr>
              <a:t>Second level</a:t>
            </a:r>
          </a:p>
          <a:p>
            <a:pPr marL="857160" lvl="2" indent="-171360" defTabSz="685800">
              <a:lnSpc>
                <a:spcPct val="90000"/>
              </a:lnSpc>
              <a:spcBef>
                <a:spcPts val="374"/>
              </a:spcBef>
              <a:buClr>
                <a:srgbClr val="000000"/>
              </a:buClr>
              <a:buFont typeface="Arial"/>
              <a:buChar char="•"/>
              <a:tabLst>
                <a:tab pos="0" algn="l"/>
              </a:tabLst>
            </a:pPr>
            <a:r>
              <a:rPr lang="en-US" sz="1350" b="0" strike="noStrike" spc="-1">
                <a:solidFill>
                  <a:schemeClr val="dk1"/>
                </a:solidFill>
                <a:latin typeface="FS PF BeauSans Pro"/>
              </a:rPr>
              <a:t>Third level</a:t>
            </a:r>
          </a:p>
          <a:p>
            <a:pPr marL="1200240" lvl="3" indent="-171360" defTabSz="685800">
              <a:lnSpc>
                <a:spcPct val="90000"/>
              </a:lnSpc>
              <a:spcBef>
                <a:spcPts val="374"/>
              </a:spcBef>
              <a:buClr>
                <a:srgbClr val="000000"/>
              </a:buClr>
              <a:buFont typeface="Arial"/>
              <a:buChar char="•"/>
              <a:tabLst>
                <a:tab pos="0" algn="l"/>
              </a:tabLst>
            </a:pPr>
            <a:r>
              <a:rPr lang="en-US" sz="1350" b="0" strike="noStrike" spc="-1">
                <a:solidFill>
                  <a:schemeClr val="dk1"/>
                </a:solidFill>
                <a:latin typeface="FS PF BeauSans Pro"/>
              </a:rPr>
              <a:t>Fourth level</a:t>
            </a:r>
          </a:p>
          <a:p>
            <a:pPr marL="1542960" lvl="4" indent="-171360" defTabSz="685800">
              <a:lnSpc>
                <a:spcPct val="90000"/>
              </a:lnSpc>
              <a:spcBef>
                <a:spcPts val="374"/>
              </a:spcBef>
              <a:buClr>
                <a:srgbClr val="000000"/>
              </a:buClr>
              <a:buFont typeface="Arial"/>
              <a:buChar char="•"/>
              <a:tabLst>
                <a:tab pos="0" algn="l"/>
              </a:tabLst>
            </a:pPr>
            <a:r>
              <a:rPr lang="en-US" sz="1350" b="0" strike="noStrike" spc="-1">
                <a:solidFill>
                  <a:schemeClr val="dk1"/>
                </a:solidFill>
                <a:latin typeface="FS PF BeauSans Pro"/>
              </a:rPr>
              <a:t>Fifth level</a:t>
            </a:r>
          </a:p>
        </p:txBody>
      </p:sp>
      <p:sp>
        <p:nvSpPr>
          <p:cNvPr id="76" name="PlaceHolder 3"/>
          <p:cNvSpPr>
            <a:spLocks noGrp="1"/>
          </p:cNvSpPr>
          <p:nvPr>
            <p:ph type="dt" idx="22"/>
          </p:nvPr>
        </p:nvSpPr>
        <p:spPr>
          <a:xfrm>
            <a:off x="628560" y="4767120"/>
            <a:ext cx="2057040" cy="273600"/>
          </a:xfrm>
          <a:prstGeom prst="rect">
            <a:avLst/>
          </a:prstGeom>
          <a:noFill/>
          <a:ln w="0">
            <a:noFill/>
          </a:ln>
        </p:spPr>
        <p:txBody>
          <a:bodyPr lIns="91440" tIns="45720" rIns="91440" bIns="45720" anchor="ctr">
            <a:noAutofit/>
          </a:bodyPr>
          <a:lstStyle>
            <a:lvl1pPr indent="0" defTabSz="685800">
              <a:lnSpc>
                <a:spcPct val="100000"/>
              </a:lnSpc>
              <a:buNone/>
              <a:defRPr lang="en-US" sz="900" b="0" strike="noStrike" spc="-1">
                <a:solidFill>
                  <a:schemeClr val="dk1">
                    <a:tint val="75000"/>
                  </a:schemeClr>
                </a:solidFill>
                <a:latin typeface="Calibri"/>
              </a:defRPr>
            </a:lvl1pPr>
          </a:lstStyle>
          <a:p>
            <a:pPr indent="0" defTabSz="685800">
              <a:lnSpc>
                <a:spcPct val="100000"/>
              </a:lnSpc>
              <a:buNone/>
            </a:pPr>
            <a:r>
              <a:rPr lang="en-US" sz="900" b="0" strike="noStrike" spc="-1">
                <a:solidFill>
                  <a:schemeClr val="dk1">
                    <a:tint val="75000"/>
                  </a:schemeClr>
                </a:solidFill>
                <a:latin typeface="Calibri"/>
              </a:rPr>
              <a:t>&lt;date/time&gt;</a:t>
            </a:r>
            <a:endParaRPr lang="en-US" sz="900" b="0" strike="noStrike" spc="-1">
              <a:solidFill>
                <a:srgbClr val="000000"/>
              </a:solidFill>
              <a:latin typeface="Times New Roman"/>
            </a:endParaRPr>
          </a:p>
        </p:txBody>
      </p:sp>
      <p:sp>
        <p:nvSpPr>
          <p:cNvPr id="77" name="PlaceHolder 4"/>
          <p:cNvSpPr>
            <a:spLocks noGrp="1"/>
          </p:cNvSpPr>
          <p:nvPr>
            <p:ph type="ftr" idx="23"/>
          </p:nvPr>
        </p:nvSpPr>
        <p:spPr>
          <a:xfrm>
            <a:off x="3029040" y="4767120"/>
            <a:ext cx="3085920" cy="273600"/>
          </a:xfrm>
          <a:prstGeom prst="rect">
            <a:avLst/>
          </a:prstGeom>
          <a:noFill/>
          <a:ln w="0">
            <a:noFill/>
          </a:ln>
        </p:spPr>
        <p:txBody>
          <a:bodyPr lIns="91440" tIns="45720" rIns="91440" bIns="45720" anchor="ctr">
            <a:noAutofit/>
          </a:bodyPr>
          <a:lstStyle>
            <a:lvl1pPr indent="0" algn="ctr">
              <a:buNone/>
              <a:defRPr lang="en-US" sz="1400" b="0" strike="noStrike" spc="-1">
                <a:solidFill>
                  <a:srgbClr val="000000"/>
                </a:solidFill>
                <a:latin typeface="Times New Roman"/>
              </a:defRPr>
            </a:lvl1pPr>
          </a:lstStyle>
          <a:p>
            <a:pPr indent="0" algn="ctr">
              <a:buNone/>
            </a:pPr>
            <a:r>
              <a:rPr lang="en-US" sz="1400" b="0" strike="noStrike" spc="-1">
                <a:solidFill>
                  <a:srgbClr val="000000"/>
                </a:solidFill>
                <a:latin typeface="Times New Roman"/>
              </a:rPr>
              <a:t>&lt;footer&gt;</a:t>
            </a:r>
          </a:p>
        </p:txBody>
      </p:sp>
      <p:sp>
        <p:nvSpPr>
          <p:cNvPr id="78" name="PlaceHolder 5"/>
          <p:cNvSpPr>
            <a:spLocks noGrp="1"/>
          </p:cNvSpPr>
          <p:nvPr>
            <p:ph type="sldNum" idx="24"/>
          </p:nvPr>
        </p:nvSpPr>
        <p:spPr>
          <a:xfrm>
            <a:off x="6458040" y="4767120"/>
            <a:ext cx="2057040" cy="273600"/>
          </a:xfrm>
          <a:prstGeom prst="rect">
            <a:avLst/>
          </a:prstGeom>
          <a:noFill/>
          <a:ln w="0">
            <a:noFill/>
          </a:ln>
        </p:spPr>
        <p:txBody>
          <a:bodyPr lIns="91440" tIns="45720" rIns="91440" bIns="45720" anchor="ctr">
            <a:noAutofit/>
          </a:bodyPr>
          <a:lstStyle>
            <a:lvl1pPr indent="0" algn="r" defTabSz="685800">
              <a:lnSpc>
                <a:spcPct val="100000"/>
              </a:lnSpc>
              <a:buNone/>
              <a:defRPr lang="en-US" sz="900" b="0" strike="noStrike" spc="-1">
                <a:solidFill>
                  <a:schemeClr val="dk1">
                    <a:tint val="75000"/>
                  </a:schemeClr>
                </a:solidFill>
                <a:latin typeface="Calibri"/>
              </a:defRPr>
            </a:lvl1pPr>
          </a:lstStyle>
          <a:p>
            <a:pPr indent="0" algn="r" defTabSz="685800">
              <a:lnSpc>
                <a:spcPct val="100000"/>
              </a:lnSpc>
              <a:buNone/>
            </a:pPr>
            <a:fld id="{95F7083F-5517-4607-AF69-B62E3B07D6DD}" type="slidenum">
              <a:rPr lang="en-US" sz="900" b="0" strike="noStrike" spc="-1">
                <a:solidFill>
                  <a:schemeClr val="dk1">
                    <a:tint val="75000"/>
                  </a:schemeClr>
                </a:solidFill>
                <a:latin typeface="Calibri"/>
              </a:rPr>
              <a:t>‹#›</a:t>
            </a:fld>
            <a:endParaRPr lang="en-US" sz="9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chart" Target="../charts/char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4.png"/><Relationship Id="rId4" Type="http://schemas.openxmlformats.org/officeDocument/2006/relationships/image" Target="../media/image2.png"/><Relationship Id="rId9"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5.tmp"/></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emf"/><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2.tmp"/><Relationship Id="rId4" Type="http://schemas.openxmlformats.org/officeDocument/2006/relationships/image" Target="../media/image11.tmp"/></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A5E27-784F-32A8-A887-25450F763307}"/>
            </a:ext>
          </a:extLst>
        </p:cNvPr>
        <p:cNvGrpSpPr/>
        <p:nvPr/>
      </p:nvGrpSpPr>
      <p:grpSpPr>
        <a:xfrm>
          <a:off x="0" y="0"/>
          <a:ext cx="0" cy="0"/>
          <a:chOff x="0" y="0"/>
          <a:chExt cx="0" cy="0"/>
        </a:xfrm>
      </p:grpSpPr>
      <p:pic>
        <p:nvPicPr>
          <p:cNvPr id="4" name="Picture 3" descr="A picture containing text, sky, day, several&#10;&#10;Description automatically generated">
            <a:extLst>
              <a:ext uri="{FF2B5EF4-FFF2-40B4-BE49-F238E27FC236}">
                <a16:creationId xmlns:a16="http://schemas.microsoft.com/office/drawing/2014/main" id="{453DDE6B-23D0-F8F6-0AD1-41C4D22C36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1" y="1"/>
            <a:ext cx="9141619" cy="4857749"/>
          </a:xfrm>
          <a:prstGeom prst="rect">
            <a:avLst/>
          </a:prstGeom>
          <a:ln>
            <a:noFill/>
          </a:ln>
          <a:effectLst>
            <a:outerShdw blurRad="190500" algn="tl" rotWithShape="0">
              <a:srgbClr val="000000">
                <a:alpha val="70000"/>
              </a:srgbClr>
            </a:outerShdw>
          </a:effectLst>
        </p:spPr>
      </p:pic>
      <p:pic>
        <p:nvPicPr>
          <p:cNvPr id="5" name="Picture 4" descr="A close-up of a feather&#10;&#10;Description automatically generated with medium confidence">
            <a:extLst>
              <a:ext uri="{FF2B5EF4-FFF2-40B4-BE49-F238E27FC236}">
                <a16:creationId xmlns:a16="http://schemas.microsoft.com/office/drawing/2014/main" id="{E84E51BA-3663-2819-FE77-F58D06BDB1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47" y="382192"/>
            <a:ext cx="9141619" cy="2828521"/>
          </a:xfrm>
          <a:prstGeom prst="rect">
            <a:avLst/>
          </a:prstGeom>
        </p:spPr>
      </p:pic>
      <p:sp>
        <p:nvSpPr>
          <p:cNvPr id="6" name="Google Shape;117;p14">
            <a:extLst>
              <a:ext uri="{FF2B5EF4-FFF2-40B4-BE49-F238E27FC236}">
                <a16:creationId xmlns:a16="http://schemas.microsoft.com/office/drawing/2014/main" id="{319DEBF5-F64A-3474-CD0C-27290A64B1A1}"/>
              </a:ext>
            </a:extLst>
          </p:cNvPr>
          <p:cNvSpPr txBox="1"/>
          <p:nvPr/>
        </p:nvSpPr>
        <p:spPr>
          <a:xfrm>
            <a:off x="328725" y="1269307"/>
            <a:ext cx="8505897" cy="1999418"/>
          </a:xfrm>
          <a:prstGeom prst="rect">
            <a:avLst/>
          </a:prstGeom>
          <a:noFill/>
          <a:ln>
            <a:noFill/>
          </a:ln>
        </p:spPr>
        <p:txBody>
          <a:bodyPr spcFirstLastPara="1" wrap="square" lIns="68557" tIns="34266" rIns="68557" bIns="34266" anchor="t" anchorCtr="0">
            <a:noAutofit/>
          </a:bodyPr>
          <a:lstStyle/>
          <a:p>
            <a:pPr algn="ctr">
              <a:lnSpc>
                <a:spcPct val="120000"/>
              </a:lnSpc>
            </a:pPr>
            <a:r>
              <a:rPr lang="vi-VN" sz="3750" b="1" dirty="0" smtClean="0">
                <a:solidFill>
                  <a:srgbClr val="EE0033"/>
                </a:solidFill>
                <a:effectLst>
                  <a:outerShdw blurRad="38100" dist="38100" dir="2700000" algn="tl">
                    <a:srgbClr val="000000">
                      <a:alpha val="43137"/>
                    </a:srgbClr>
                  </a:outerShdw>
                </a:effectLst>
                <a:latin typeface="FS PF BeauSans Pro Black" panose="02000503040000020004" pitchFamily="2" charset="0"/>
                <a:ea typeface="Century Gothic"/>
                <a:cs typeface="Sarabun" panose="00000500000000000000" pitchFamily="2" charset="-34"/>
                <a:sym typeface="Century Gothic"/>
              </a:rPr>
              <a:t>BÁO CÁO CÔNG TÁC KỸ THUẬT HẠ TẦNG THÁNG 7</a:t>
            </a:r>
            <a:endParaRPr sz="2600" b="1" dirty="0">
              <a:solidFill>
                <a:srgbClr val="EE0033"/>
              </a:solidFill>
              <a:effectLst>
                <a:outerShdw blurRad="38100" dist="38100" dir="2700000" algn="tl">
                  <a:srgbClr val="000000">
                    <a:alpha val="43137"/>
                  </a:srgbClr>
                </a:outerShdw>
              </a:effectLst>
              <a:latin typeface="FS PF BeauSans Pro Black" panose="02000503040000020004" pitchFamily="2" charset="0"/>
              <a:ea typeface="Century Gothic"/>
              <a:cs typeface="Sarabun" panose="00000500000000000000" pitchFamily="2" charset="-34"/>
              <a:sym typeface="Century Gothic"/>
            </a:endParaRPr>
          </a:p>
        </p:txBody>
      </p:sp>
      <p:sp>
        <p:nvSpPr>
          <p:cNvPr id="3" name="TextBox 2"/>
          <p:cNvSpPr txBox="1"/>
          <p:nvPr/>
        </p:nvSpPr>
        <p:spPr>
          <a:xfrm>
            <a:off x="2542796" y="228601"/>
            <a:ext cx="3912225" cy="646331"/>
          </a:xfrm>
          <a:prstGeom prst="rect">
            <a:avLst/>
          </a:prstGeom>
          <a:noFill/>
        </p:spPr>
        <p:txBody>
          <a:bodyPr wrap="none" rtlCol="0">
            <a:spAutoFit/>
          </a:bodyPr>
          <a:lstStyle/>
          <a:p>
            <a:pPr algn="ctr"/>
            <a:r>
              <a:rPr lang="en-US" dirty="0">
                <a:latin typeface="FS PF BeauSans Pro Black" panose="02000503040000020004" pitchFamily="2" charset="0"/>
              </a:rPr>
              <a:t>TỔNG CÔNG TY MẠNG LƯỚI VIETTEL</a:t>
            </a:r>
            <a:br>
              <a:rPr lang="en-US" dirty="0">
                <a:latin typeface="FS PF BeauSans Pro Black" panose="02000503040000020004" pitchFamily="2" charset="0"/>
              </a:rPr>
            </a:br>
            <a:r>
              <a:rPr lang="vi-VN" dirty="0" smtClean="0">
                <a:latin typeface="FS PF BeauSans Pro Black" panose="02000503040000020004" pitchFamily="2" charset="0"/>
              </a:rPr>
              <a:t>VIETTEL ĐẮK LẮK</a:t>
            </a:r>
            <a:endParaRPr lang="en-US" dirty="0">
              <a:latin typeface="FS PF BeauSans Pro Black" panose="02000503040000020004" pitchFamily="2" charset="0"/>
            </a:endParaRPr>
          </a:p>
        </p:txBody>
      </p:sp>
      <p:sp>
        <p:nvSpPr>
          <p:cNvPr id="9" name="TextBox 8"/>
          <p:cNvSpPr txBox="1"/>
          <p:nvPr/>
        </p:nvSpPr>
        <p:spPr>
          <a:xfrm>
            <a:off x="3009618" y="4457700"/>
            <a:ext cx="2816797" cy="369332"/>
          </a:xfrm>
          <a:prstGeom prst="rect">
            <a:avLst/>
          </a:prstGeom>
          <a:noFill/>
        </p:spPr>
        <p:txBody>
          <a:bodyPr wrap="none" rtlCol="0">
            <a:spAutoFit/>
          </a:bodyPr>
          <a:lstStyle/>
          <a:p>
            <a:pPr algn="ctr"/>
            <a:r>
              <a:rPr lang="vi-VN" i="1" dirty="0" smtClean="0">
                <a:latin typeface="FS PF BeauSans Pro Black" panose="02000503040000020004" pitchFamily="2" charset="0"/>
              </a:rPr>
              <a:t>Đắk Lắk</a:t>
            </a:r>
            <a:r>
              <a:rPr lang="en-US" i="1" dirty="0" smtClean="0">
                <a:latin typeface="FS PF BeauSans Pro Black" panose="02000503040000020004" pitchFamily="2" charset="0"/>
              </a:rPr>
              <a:t>, </a:t>
            </a:r>
            <a:r>
              <a:rPr lang="en-US" i="1" dirty="0" err="1">
                <a:latin typeface="FS PF BeauSans Pro Black" panose="02000503040000020004" pitchFamily="2" charset="0"/>
              </a:rPr>
              <a:t>tháng</a:t>
            </a:r>
            <a:r>
              <a:rPr lang="en-US" i="1" dirty="0">
                <a:latin typeface="FS PF BeauSans Pro Black" panose="02000503040000020004" pitchFamily="2" charset="0"/>
              </a:rPr>
              <a:t> </a:t>
            </a:r>
            <a:r>
              <a:rPr lang="vi-VN" i="1" dirty="0" smtClean="0">
                <a:latin typeface="FS PF BeauSans Pro Black" panose="02000503040000020004" pitchFamily="2" charset="0"/>
              </a:rPr>
              <a:t>8</a:t>
            </a:r>
            <a:r>
              <a:rPr lang="en-US" i="1" dirty="0" err="1" smtClean="0">
                <a:latin typeface="FS PF BeauSans Pro Black" panose="02000503040000020004" pitchFamily="2" charset="0"/>
              </a:rPr>
              <a:t>năm</a:t>
            </a:r>
            <a:r>
              <a:rPr lang="en-US" i="1" dirty="0" smtClean="0">
                <a:latin typeface="FS PF BeauSans Pro Black" panose="02000503040000020004" pitchFamily="2" charset="0"/>
              </a:rPr>
              <a:t> </a:t>
            </a:r>
            <a:r>
              <a:rPr lang="en-US" i="1" dirty="0">
                <a:latin typeface="FS PF BeauSans Pro Black" panose="02000503040000020004" pitchFamily="2" charset="0"/>
              </a:rPr>
              <a:t>2025</a:t>
            </a:r>
          </a:p>
        </p:txBody>
      </p:sp>
      <p:pic>
        <p:nvPicPr>
          <p:cNvPr id="8" name="Picture 7"/>
          <p:cNvPicPr>
            <a:picLocks noChangeAspect="1"/>
          </p:cNvPicPr>
          <p:nvPr/>
        </p:nvPicPr>
        <p:blipFill>
          <a:blip r:embed="rId5"/>
          <a:stretch>
            <a:fillRect/>
          </a:stretch>
        </p:blipFill>
        <p:spPr>
          <a:xfrm>
            <a:off x="7829550" y="0"/>
            <a:ext cx="1323594" cy="437941"/>
          </a:xfrm>
          <a:prstGeom prst="rect">
            <a:avLst/>
          </a:prstGeom>
          <a:ln>
            <a:noFill/>
          </a:ln>
          <a:effectLst>
            <a:softEdge rad="112500"/>
          </a:effectLst>
        </p:spPr>
      </p:pic>
      <p:pic>
        <p:nvPicPr>
          <p:cNvPr id="11" name="Picture 15" descr="Picture 15"/>
          <p:cNvPicPr>
            <a:picLocks noChangeAspect="1"/>
          </p:cNvPicPr>
          <p:nvPr/>
        </p:nvPicPr>
        <p:blipFill>
          <a:blip r:embed="rId6"/>
          <a:stretch>
            <a:fillRect/>
          </a:stretch>
        </p:blipFill>
        <p:spPr>
          <a:xfrm>
            <a:off x="-1" y="4857750"/>
            <a:ext cx="9153145" cy="309615"/>
          </a:xfrm>
          <a:prstGeom prst="rect">
            <a:avLst/>
          </a:prstGeom>
          <a:ln w="12700">
            <a:miter lim="400000"/>
          </a:ln>
        </p:spPr>
      </p:pic>
      <p:sp>
        <p:nvSpPr>
          <p:cNvPr id="12" name="TextBox 11"/>
          <p:cNvSpPr txBox="1"/>
          <p:nvPr/>
        </p:nvSpPr>
        <p:spPr>
          <a:xfrm>
            <a:off x="285751" y="4868243"/>
            <a:ext cx="2228849" cy="253916"/>
          </a:xfrm>
          <a:prstGeom prst="rect">
            <a:avLst/>
          </a:prstGeom>
          <a:solidFill>
            <a:schemeClr val="bg1">
              <a:lumMod val="95000"/>
            </a:schemeClr>
          </a:solidFill>
          <a:ln>
            <a:solidFill>
              <a:schemeClr val="bg1">
                <a:lumMod val="95000"/>
              </a:schemeClr>
            </a:solidFill>
          </a:ln>
        </p:spPr>
        <p:txBody>
          <a:bodyPr wrap="square" rtlCol="0">
            <a:spAutoFit/>
          </a:bodyPr>
          <a:lstStyle/>
          <a:p>
            <a:r>
              <a:rPr lang="vi-VN" sz="1050" b="1" dirty="0" smtClean="0">
                <a:solidFill>
                  <a:schemeClr val="bg1">
                    <a:lumMod val="50000"/>
                  </a:schemeClr>
                </a:solidFill>
                <a:latin typeface="FS PF BeauSans Pro SemiBold" panose="02000503000000020004" pitchFamily="2" charset="0"/>
              </a:rPr>
              <a:t>VIETTEL ĐẮK LẮK</a:t>
            </a:r>
            <a:endParaRPr lang="en-US" sz="1050" b="1" dirty="0">
              <a:solidFill>
                <a:schemeClr val="bg1">
                  <a:lumMod val="50000"/>
                </a:schemeClr>
              </a:solidFill>
              <a:latin typeface="FS PF BeauSans Pro SemiBold" panose="02000503000000020004" pitchFamily="2" charset="0"/>
            </a:endParaRPr>
          </a:p>
        </p:txBody>
      </p:sp>
      <p:pic>
        <p:nvPicPr>
          <p:cNvPr id="13" name="Picture 68"/>
          <p:cNvPicPr/>
          <p:nvPr/>
        </p:nvPicPr>
        <p:blipFill>
          <a:blip r:embed="rId7"/>
          <a:stretch/>
        </p:blipFill>
        <p:spPr>
          <a:xfrm>
            <a:off x="7747226" y="4910441"/>
            <a:ext cx="731160" cy="160920"/>
          </a:xfrm>
          <a:prstGeom prst="rect">
            <a:avLst/>
          </a:prstGeom>
          <a:ln w="0">
            <a:noFill/>
          </a:ln>
        </p:spPr>
      </p:pic>
    </p:spTree>
    <p:extLst>
      <p:ext uri="{BB962C8B-B14F-4D97-AF65-F5344CB8AC3E}">
        <p14:creationId xmlns:p14="http://schemas.microsoft.com/office/powerpoint/2010/main" val="27820786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ectangle 1"/>
          <p:cNvSpPr/>
          <p:nvPr/>
        </p:nvSpPr>
        <p:spPr>
          <a:xfrm>
            <a:off x="417960" y="184680"/>
            <a:ext cx="8490240" cy="52416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685800">
              <a:lnSpc>
                <a:spcPct val="100000"/>
              </a:lnSpc>
            </a:pPr>
            <a:endParaRPr lang="en-US" sz="1200" b="0" strike="noStrike" spc="-1">
              <a:solidFill>
                <a:schemeClr val="lt1"/>
              </a:solidFill>
              <a:latin typeface="FS PF BeauSans Pro"/>
            </a:endParaRPr>
          </a:p>
        </p:txBody>
      </p:sp>
      <p:cxnSp>
        <p:nvCxnSpPr>
          <p:cNvPr id="204" name="Straight Connector 3"/>
          <p:cNvCxnSpPr/>
          <p:nvPr/>
        </p:nvCxnSpPr>
        <p:spPr>
          <a:xfrm>
            <a:off x="2996640" y="597960"/>
            <a:ext cx="3026520" cy="360"/>
          </a:xfrm>
          <a:prstGeom prst="straightConnector1">
            <a:avLst/>
          </a:prstGeom>
          <a:ln w="76200">
            <a:solidFill>
              <a:srgbClr val="EE0033"/>
            </a:solidFill>
          </a:ln>
        </p:spPr>
      </p:cxnSp>
      <p:cxnSp>
        <p:nvCxnSpPr>
          <p:cNvPr id="205" name="Đường nối Thẳng 67"/>
          <p:cNvCxnSpPr/>
          <p:nvPr/>
        </p:nvCxnSpPr>
        <p:spPr>
          <a:xfrm>
            <a:off x="2026973" y="1427950"/>
            <a:ext cx="360" cy="2391120"/>
          </a:xfrm>
          <a:prstGeom prst="straightConnector1">
            <a:avLst/>
          </a:prstGeom>
          <a:ln>
            <a:solidFill>
              <a:srgbClr val="FFFFFF">
                <a:alpha val="51000"/>
              </a:srgbClr>
            </a:solidFill>
          </a:ln>
        </p:spPr>
      </p:cxnSp>
      <p:sp>
        <p:nvSpPr>
          <p:cNvPr id="222" name="Freeform 40"/>
          <p:cNvSpPr/>
          <p:nvPr/>
        </p:nvSpPr>
        <p:spPr>
          <a:xfrm rot="3600">
            <a:off x="224052" y="1012085"/>
            <a:ext cx="4189187" cy="340920"/>
          </a:xfrm>
          <a:custGeom>
            <a:avLst/>
            <a:gdLst>
              <a:gd name="textAreaLeft" fmla="*/ 0 w 2869560"/>
              <a:gd name="textAreaRight" fmla="*/ 2869920 w 2869560"/>
              <a:gd name="textAreaTop" fmla="*/ 0 h 340920"/>
              <a:gd name="textAreaBottom" fmla="*/ 341280 h 340920"/>
            </a:gdLst>
            <a:ahLst/>
            <a:cxnLst/>
            <a:rect l="textAreaLeft" t="textAreaTop" r="textAreaRight" b="textAreaBottom"/>
            <a:pathLst>
              <a:path w="1857374" h="742949">
                <a:moveTo>
                  <a:pt x="0" y="0"/>
                </a:moveTo>
                <a:lnTo>
                  <a:pt x="1857374" y="0"/>
                </a:lnTo>
                <a:lnTo>
                  <a:pt x="1857374" y="742949"/>
                </a:lnTo>
                <a:lnTo>
                  <a:pt x="0" y="742949"/>
                </a:lnTo>
                <a:lnTo>
                  <a:pt x="0" y="0"/>
                </a:lnTo>
                <a:close/>
              </a:path>
            </a:pathLst>
          </a:custGeom>
          <a:solidFill>
            <a:schemeClr val="accent1"/>
          </a:solidFill>
          <a:ln>
            <a:solidFill>
              <a:srgbClr val="E80500"/>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34720" tIns="134280" rIns="234720" bIns="134280" numCol="1" spcCol="1440" anchor="ctr">
            <a:noAutofit/>
          </a:bodyPr>
          <a:lstStyle/>
          <a:p>
            <a:pPr algn="ctr" defTabSz="1467000">
              <a:lnSpc>
                <a:spcPct val="90000"/>
              </a:lnSpc>
              <a:spcAft>
                <a:spcPts val="876"/>
              </a:spcAft>
            </a:pPr>
            <a:r>
              <a:rPr lang="en-US" sz="1600" b="1" strike="noStrike" spc="-1" dirty="0" smtClean="0">
                <a:solidFill>
                  <a:schemeClr val="lt1"/>
                </a:solidFill>
                <a:latin typeface="FS PF BeauSans Pro" panose="02000500000000020004" pitchFamily="2" charset="0"/>
              </a:rPr>
              <a:t>CNCT VT </a:t>
            </a:r>
            <a:r>
              <a:rPr lang="en-US" sz="1600" b="1" strike="noStrike" spc="-1" dirty="0" err="1" smtClean="0">
                <a:solidFill>
                  <a:schemeClr val="lt1"/>
                </a:solidFill>
                <a:latin typeface="FS PF BeauSans Pro" panose="02000500000000020004" pitchFamily="2" charset="0"/>
              </a:rPr>
              <a:t>Tỉnh</a:t>
            </a:r>
            <a:endParaRPr lang="en-US" sz="1600" b="1" strike="noStrike" spc="-1" dirty="0">
              <a:solidFill>
                <a:srgbClr val="FFFFFF"/>
              </a:solidFill>
              <a:latin typeface="FS PF BeauSans Pro" panose="02000500000000020004" pitchFamily="2" charset="0"/>
            </a:endParaRPr>
          </a:p>
        </p:txBody>
      </p:sp>
      <p:pic>
        <p:nvPicPr>
          <p:cNvPr id="31" name="Picture 30"/>
          <p:cNvPicPr>
            <a:picLocks noChangeAspect="1"/>
          </p:cNvPicPr>
          <p:nvPr/>
        </p:nvPicPr>
        <p:blipFill>
          <a:blip r:embed="rId3"/>
          <a:stretch>
            <a:fillRect/>
          </a:stretch>
        </p:blipFill>
        <p:spPr>
          <a:xfrm>
            <a:off x="7829550" y="0"/>
            <a:ext cx="1323594" cy="437941"/>
          </a:xfrm>
          <a:prstGeom prst="rect">
            <a:avLst/>
          </a:prstGeom>
          <a:ln>
            <a:noFill/>
          </a:ln>
          <a:effectLst>
            <a:softEdge rad="112500"/>
          </a:effectLst>
        </p:spPr>
      </p:pic>
      <p:sp>
        <p:nvSpPr>
          <p:cNvPr id="32" name="TextBox 31"/>
          <p:cNvSpPr txBox="1"/>
          <p:nvPr/>
        </p:nvSpPr>
        <p:spPr>
          <a:xfrm>
            <a:off x="223875" y="4785741"/>
            <a:ext cx="2228849" cy="253916"/>
          </a:xfrm>
          <a:prstGeom prst="rect">
            <a:avLst/>
          </a:prstGeom>
          <a:solidFill>
            <a:schemeClr val="bg1">
              <a:lumMod val="95000"/>
            </a:schemeClr>
          </a:solidFill>
          <a:ln>
            <a:solidFill>
              <a:schemeClr val="bg1">
                <a:lumMod val="95000"/>
              </a:schemeClr>
            </a:solidFill>
          </a:ln>
        </p:spPr>
        <p:txBody>
          <a:bodyPr wrap="square" rtlCol="0">
            <a:spAutoFit/>
          </a:bodyPr>
          <a:lstStyle/>
          <a:p>
            <a:r>
              <a:rPr lang="en-US" sz="1050" b="1">
                <a:solidFill>
                  <a:schemeClr val="bg1">
                    <a:lumMod val="50000"/>
                  </a:schemeClr>
                </a:solidFill>
                <a:latin typeface="FS PF BeauSans Pro SemiBold" panose="02000503000000020004" pitchFamily="2" charset="0"/>
              </a:rPr>
              <a:t>Trung tâm Kỹ thuật Khu vực 2</a:t>
            </a:r>
          </a:p>
        </p:txBody>
      </p:sp>
      <p:cxnSp>
        <p:nvCxnSpPr>
          <p:cNvPr id="33" name="Đường nối Thẳng 69"/>
          <p:cNvCxnSpPr/>
          <p:nvPr/>
        </p:nvCxnSpPr>
        <p:spPr>
          <a:xfrm>
            <a:off x="7064533" y="575672"/>
            <a:ext cx="360" cy="2391480"/>
          </a:xfrm>
          <a:prstGeom prst="straightConnector1">
            <a:avLst/>
          </a:prstGeom>
          <a:ln>
            <a:solidFill>
              <a:srgbClr val="FFFFFF">
                <a:alpha val="51000"/>
              </a:srgbClr>
            </a:solidFill>
          </a:ln>
        </p:spPr>
      </p:cxnSp>
      <p:sp>
        <p:nvSpPr>
          <p:cNvPr id="39" name="Freeform 54"/>
          <p:cNvSpPr/>
          <p:nvPr/>
        </p:nvSpPr>
        <p:spPr>
          <a:xfrm>
            <a:off x="4607336" y="1031570"/>
            <a:ext cx="4219164" cy="340920"/>
          </a:xfrm>
          <a:custGeom>
            <a:avLst/>
            <a:gdLst>
              <a:gd name="textAreaLeft" fmla="*/ 0 w 1986480"/>
              <a:gd name="textAreaRight" fmla="*/ 1986840 w 1986480"/>
              <a:gd name="textAreaTop" fmla="*/ 0 h 340920"/>
              <a:gd name="textAreaBottom" fmla="*/ 341280 h 340920"/>
            </a:gdLst>
            <a:ahLst/>
            <a:cxnLst/>
            <a:rect l="textAreaLeft" t="textAreaTop" r="textAreaRight" b="textAreaBottom"/>
            <a:pathLst>
              <a:path w="1857374" h="742949">
                <a:moveTo>
                  <a:pt x="0" y="0"/>
                </a:moveTo>
                <a:lnTo>
                  <a:pt x="1857374" y="0"/>
                </a:lnTo>
                <a:lnTo>
                  <a:pt x="1857374" y="742949"/>
                </a:lnTo>
                <a:lnTo>
                  <a:pt x="0" y="742949"/>
                </a:lnTo>
                <a:lnTo>
                  <a:pt x="0" y="0"/>
                </a:lnTo>
                <a:close/>
              </a:path>
            </a:pathLst>
          </a:custGeom>
          <a:solidFill>
            <a:schemeClr val="accent1"/>
          </a:solidFill>
          <a:ln>
            <a:solidFill>
              <a:srgbClr val="E80500"/>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34720" tIns="134280" rIns="234720" bIns="134280" numCol="1" spcCol="1440" anchor="ctr">
            <a:noAutofit/>
          </a:bodyPr>
          <a:lstStyle/>
          <a:p>
            <a:pPr algn="ctr" defTabSz="1467000">
              <a:lnSpc>
                <a:spcPct val="90000"/>
              </a:lnSpc>
              <a:spcAft>
                <a:spcPts val="876"/>
              </a:spcAft>
            </a:pPr>
            <a:r>
              <a:rPr lang="en-US" sz="1600" b="1" strike="noStrike" spc="-1" dirty="0" smtClean="0">
                <a:solidFill>
                  <a:schemeClr val="lt1"/>
                </a:solidFill>
                <a:latin typeface="FS PF BeauSans Pro" panose="02000500000000020004" pitchFamily="2" charset="0"/>
              </a:rPr>
              <a:t>VTK</a:t>
            </a:r>
            <a:endParaRPr lang="en-US" sz="1600" b="1" strike="noStrike" spc="-1" dirty="0">
              <a:solidFill>
                <a:srgbClr val="FFFFFF"/>
              </a:solidFill>
              <a:latin typeface="FS PF BeauSans Pro" panose="02000500000000020004" pitchFamily="2" charset="0"/>
            </a:endParaRPr>
          </a:p>
        </p:txBody>
      </p:sp>
      <p:sp>
        <p:nvSpPr>
          <p:cNvPr id="41" name="Rectangle 3"/>
          <p:cNvSpPr/>
          <p:nvPr/>
        </p:nvSpPr>
        <p:spPr>
          <a:xfrm>
            <a:off x="0" y="123840"/>
            <a:ext cx="9143640" cy="42943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685800">
              <a:lnSpc>
                <a:spcPct val="100000"/>
              </a:lnSpc>
            </a:pPr>
            <a:r>
              <a:rPr lang="nl-NL" sz="2200" b="1" spc="-1" dirty="0">
                <a:solidFill>
                  <a:srgbClr val="EE0033"/>
                </a:solidFill>
                <a:latin typeface="FS PF BeauSans Pro"/>
              </a:rPr>
              <a:t>I. </a:t>
            </a:r>
            <a:r>
              <a:rPr lang="en-US" sz="2200" b="1" spc="-1" dirty="0">
                <a:solidFill>
                  <a:srgbClr val="EE0033"/>
                </a:solidFill>
                <a:latin typeface="FS PF BeauSans Pro"/>
              </a:rPr>
              <a:t>HẠ TẦNG MẠNG LƯỚI</a:t>
            </a:r>
            <a:endParaRPr lang="en-US" sz="2200" spc="-1" dirty="0">
              <a:solidFill>
                <a:srgbClr val="000000"/>
              </a:solidFill>
              <a:latin typeface="Arial"/>
            </a:endParaRPr>
          </a:p>
        </p:txBody>
      </p:sp>
      <p:sp>
        <p:nvSpPr>
          <p:cNvPr id="8" name="Rectangle 7"/>
          <p:cNvSpPr>
            <a:spLocks noChangeArrowheads="1"/>
          </p:cNvSpPr>
          <p:nvPr/>
        </p:nvSpPr>
        <p:spPr bwMode="auto">
          <a:xfrm>
            <a:off x="223874" y="1487980"/>
            <a:ext cx="4189376" cy="3046988"/>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600" b="0" i="0" u="none" strike="noStrike" cap="none" normalizeH="0" baseline="0" dirty="0" err="1" smtClean="0">
                <a:ln>
                  <a:noFill/>
                </a:ln>
                <a:solidFill>
                  <a:schemeClr val="tx1"/>
                </a:solidFill>
                <a:effectLst/>
                <a:latin typeface="FS Magistral Bold"/>
              </a:rPr>
              <a:t>Thiếu</a:t>
            </a:r>
            <a:r>
              <a:rPr kumimoji="0" lang="en-US" altLang="en-US" sz="1600" b="0" i="0" u="none" strike="noStrike" cap="none" normalizeH="0" dirty="0" smtClean="0">
                <a:ln>
                  <a:noFill/>
                </a:ln>
                <a:solidFill>
                  <a:schemeClr val="tx1"/>
                </a:solidFill>
                <a:effectLst/>
                <a:latin typeface="FS Magistral Bold"/>
              </a:rPr>
              <a:t> </a:t>
            </a:r>
            <a:r>
              <a:rPr kumimoji="0" lang="en-US" altLang="en-US" sz="1600" b="0" i="0" u="none" strike="noStrike" cap="none" normalizeH="0" baseline="0" dirty="0" err="1" smtClean="0">
                <a:ln>
                  <a:noFill/>
                </a:ln>
                <a:solidFill>
                  <a:schemeClr val="tx1"/>
                </a:solidFill>
                <a:effectLst/>
                <a:latin typeface="FS Magistral Bold"/>
              </a:rPr>
              <a:t>đội</a:t>
            </a:r>
            <a:r>
              <a:rPr kumimoji="0" lang="en-US" altLang="en-US" sz="1600" b="0" i="0" u="none" strike="noStrike" cap="none" normalizeH="0" baseline="0" dirty="0" smtClean="0">
                <a:ln>
                  <a:noFill/>
                </a:ln>
                <a:solidFill>
                  <a:schemeClr val="tx1"/>
                </a:solidFill>
                <a:effectLst/>
                <a:latin typeface="FS Magistral Bold"/>
              </a:rPr>
              <a:t> thi </a:t>
            </a:r>
            <a:r>
              <a:rPr kumimoji="0" lang="en-US" altLang="en-US" sz="1600" b="0" i="0" u="none" strike="noStrike" cap="none" normalizeH="0" baseline="0" dirty="0" err="1" smtClean="0">
                <a:ln>
                  <a:noFill/>
                </a:ln>
                <a:solidFill>
                  <a:schemeClr val="tx1"/>
                </a:solidFill>
                <a:effectLst/>
                <a:latin typeface="FS Magistral Bold"/>
              </a:rPr>
              <a:t>công</a:t>
            </a:r>
            <a:r>
              <a:rPr kumimoji="0" lang="en-US" altLang="en-US" sz="1600" b="0" i="0" u="none" strike="noStrike" cap="none" normalizeH="0" baseline="0" dirty="0" smtClean="0">
                <a:ln>
                  <a:noFill/>
                </a:ln>
                <a:solidFill>
                  <a:schemeClr val="tx1"/>
                </a:solidFill>
                <a:effectLst/>
                <a:latin typeface="FS Magistral Bold"/>
              </a:rPr>
              <a:t> GPON </a:t>
            </a:r>
            <a:r>
              <a:rPr kumimoji="0" lang="en-US" altLang="en-US" sz="1600" b="0" i="0" u="none" strike="noStrike" cap="none" normalizeH="0" baseline="0" dirty="0" err="1" smtClean="0">
                <a:ln>
                  <a:noFill/>
                </a:ln>
                <a:solidFill>
                  <a:schemeClr val="tx1"/>
                </a:solidFill>
                <a:effectLst/>
                <a:latin typeface="FS Magistral Bold"/>
              </a:rPr>
              <a:t>tại</a:t>
            </a:r>
            <a:r>
              <a:rPr kumimoji="0" lang="en-US" altLang="en-US" sz="1600" b="0" i="0" u="none" strike="noStrike" cap="none" normalizeH="0" dirty="0" smtClean="0">
                <a:ln>
                  <a:noFill/>
                </a:ln>
                <a:solidFill>
                  <a:schemeClr val="tx1"/>
                </a:solidFill>
                <a:effectLst/>
                <a:latin typeface="FS Magistral Bold"/>
              </a:rPr>
              <a:t> QTI</a:t>
            </a:r>
            <a:r>
              <a:rPr kumimoji="0" lang="en-US" altLang="en-US" sz="1600" b="0" i="0" u="none" strike="noStrike" cap="none" normalizeH="0" baseline="0" dirty="0" smtClean="0">
                <a:ln>
                  <a:noFill/>
                </a:ln>
                <a:solidFill>
                  <a:schemeClr val="tx1"/>
                </a:solidFill>
                <a:effectLst/>
                <a:latin typeface="FS Magistral Bold"/>
              </a:rPr>
              <a:t>, </a:t>
            </a:r>
            <a:r>
              <a:rPr kumimoji="0" lang="en-US" altLang="en-US" sz="1600" b="0" i="0" u="none" strike="noStrike" cap="none" normalizeH="0" baseline="0" dirty="0" err="1" smtClean="0">
                <a:ln>
                  <a:noFill/>
                </a:ln>
                <a:solidFill>
                  <a:schemeClr val="tx1"/>
                </a:solidFill>
                <a:effectLst/>
                <a:latin typeface="FS Magistral Bold"/>
              </a:rPr>
              <a:t>Lắp</a:t>
            </a:r>
            <a:r>
              <a:rPr kumimoji="0" lang="en-US" altLang="en-US" sz="1600" b="0" i="0" u="none" strike="noStrike" cap="none" normalizeH="0" dirty="0" smtClean="0">
                <a:ln>
                  <a:noFill/>
                </a:ln>
                <a:solidFill>
                  <a:schemeClr val="tx1"/>
                </a:solidFill>
                <a:effectLst/>
                <a:latin typeface="FS Magistral Bold"/>
              </a:rPr>
              <a:t> </a:t>
            </a:r>
            <a:r>
              <a:rPr kumimoji="0" lang="en-US" altLang="en-US" sz="1600" b="0" i="0" u="none" strike="noStrike" cap="none" normalizeH="0" dirty="0" err="1" smtClean="0">
                <a:ln>
                  <a:noFill/>
                </a:ln>
                <a:solidFill>
                  <a:schemeClr val="tx1"/>
                </a:solidFill>
                <a:effectLst/>
                <a:latin typeface="FS Magistral Bold"/>
              </a:rPr>
              <a:t>cosite</a:t>
            </a:r>
            <a:r>
              <a:rPr kumimoji="0" lang="en-US" altLang="en-US" sz="1600" b="0" i="0" u="none" strike="noStrike" cap="none" normalizeH="0" dirty="0" smtClean="0">
                <a:ln>
                  <a:noFill/>
                </a:ln>
                <a:solidFill>
                  <a:schemeClr val="tx1"/>
                </a:solidFill>
                <a:effectLst/>
                <a:latin typeface="FS Magistral Bold"/>
              </a:rPr>
              <a:t> 4G1800: DLK, DNG, GLI, KHA, LDG.</a:t>
            </a:r>
            <a:r>
              <a:rPr kumimoji="0" lang="en-US" altLang="en-US" sz="1600" b="0" i="0" u="none" strike="noStrike" cap="none" normalizeH="0" baseline="0" dirty="0" smtClean="0">
                <a:ln>
                  <a:noFill/>
                </a:ln>
                <a:solidFill>
                  <a:schemeClr val="tx1"/>
                </a:solidFill>
                <a:effectLst/>
                <a:latin typeface="FS Magistral Bold"/>
              </a:rPr>
              <a:t> </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600" b="0" i="0" u="none" strike="noStrike" cap="none" normalizeH="0" baseline="0" dirty="0" err="1" smtClean="0">
                <a:ln>
                  <a:noFill/>
                </a:ln>
                <a:solidFill>
                  <a:schemeClr val="tx1"/>
                </a:solidFill>
                <a:effectLst/>
                <a:latin typeface="FS Magistral Bold"/>
              </a:rPr>
              <a:t>Thi</a:t>
            </a:r>
            <a:r>
              <a:rPr kumimoji="0" lang="en-US" altLang="en-US" sz="1600" b="0" i="0" u="none" strike="noStrike" cap="none" normalizeH="0" baseline="0" dirty="0" smtClean="0">
                <a:ln>
                  <a:noFill/>
                </a:ln>
                <a:solidFill>
                  <a:schemeClr val="tx1"/>
                </a:solidFill>
                <a:effectLst/>
                <a:latin typeface="FS Magistral Bold"/>
              </a:rPr>
              <a:t> </a:t>
            </a:r>
            <a:r>
              <a:rPr kumimoji="0" lang="en-US" altLang="en-US" sz="1600" b="0" i="0" u="none" strike="noStrike" cap="none" normalizeH="0" baseline="0" dirty="0" err="1" smtClean="0">
                <a:ln>
                  <a:noFill/>
                </a:ln>
                <a:solidFill>
                  <a:schemeClr val="tx1"/>
                </a:solidFill>
                <a:effectLst/>
                <a:latin typeface="FS Magistral Bold"/>
              </a:rPr>
              <a:t>công</a:t>
            </a:r>
            <a:r>
              <a:rPr kumimoji="0" lang="en-US" altLang="en-US" sz="1600" b="0" i="0" u="none" strike="noStrike" cap="none" normalizeH="0" baseline="0" dirty="0" smtClean="0">
                <a:ln>
                  <a:noFill/>
                </a:ln>
                <a:solidFill>
                  <a:schemeClr val="tx1"/>
                </a:solidFill>
                <a:effectLst/>
                <a:latin typeface="FS Magistral Bold"/>
              </a:rPr>
              <a:t> </a:t>
            </a:r>
            <a:r>
              <a:rPr kumimoji="0" lang="en-US" altLang="en-US" sz="1600" b="0" i="0" u="none" strike="noStrike" cap="none" normalizeH="0" baseline="0" dirty="0" err="1" smtClean="0">
                <a:ln>
                  <a:noFill/>
                </a:ln>
                <a:solidFill>
                  <a:schemeClr val="tx1"/>
                </a:solidFill>
                <a:effectLst/>
                <a:latin typeface="FS Magistral Bold"/>
              </a:rPr>
              <a:t>chậm</a:t>
            </a:r>
            <a:r>
              <a:rPr kumimoji="0" lang="en-US" altLang="en-US" sz="1600" b="0" i="0" u="none" strike="noStrike" cap="none" normalizeH="0" baseline="0" dirty="0" smtClean="0">
                <a:ln>
                  <a:noFill/>
                </a:ln>
                <a:solidFill>
                  <a:schemeClr val="tx1"/>
                </a:solidFill>
                <a:effectLst/>
                <a:latin typeface="FS Magistral Bold"/>
              </a:rPr>
              <a:t> </a:t>
            </a:r>
            <a:r>
              <a:rPr kumimoji="0" lang="en-US" altLang="en-US" sz="1600" b="0" i="0" u="none" strike="noStrike" cap="none" normalizeH="0" baseline="0" dirty="0" err="1" smtClean="0">
                <a:ln>
                  <a:noFill/>
                </a:ln>
                <a:solidFill>
                  <a:schemeClr val="tx1"/>
                </a:solidFill>
                <a:effectLst/>
                <a:latin typeface="FS Magistral Bold"/>
              </a:rPr>
              <a:t>kiên</a:t>
            </a:r>
            <a:r>
              <a:rPr kumimoji="0" lang="en-US" altLang="en-US" sz="1600" b="0" i="0" u="none" strike="noStrike" cap="none" normalizeH="0" baseline="0" dirty="0" smtClean="0">
                <a:ln>
                  <a:noFill/>
                </a:ln>
                <a:solidFill>
                  <a:schemeClr val="tx1"/>
                </a:solidFill>
                <a:effectLst/>
                <a:latin typeface="FS Magistral Bold"/>
              </a:rPr>
              <a:t> </a:t>
            </a:r>
            <a:r>
              <a:rPr kumimoji="0" lang="en-US" altLang="en-US" sz="1600" b="0" i="0" u="none" strike="noStrike" cap="none" normalizeH="0" baseline="0" dirty="0" err="1" smtClean="0">
                <a:ln>
                  <a:noFill/>
                </a:ln>
                <a:solidFill>
                  <a:schemeClr val="tx1"/>
                </a:solidFill>
                <a:effectLst/>
                <a:latin typeface="FS Magistral Bold"/>
              </a:rPr>
              <a:t>cố</a:t>
            </a:r>
            <a:r>
              <a:rPr kumimoji="0" lang="en-US" altLang="en-US" sz="1600" b="0" i="0" u="none" strike="noStrike" cap="none" normalizeH="0" baseline="0" dirty="0" smtClean="0">
                <a:ln>
                  <a:noFill/>
                </a:ln>
                <a:solidFill>
                  <a:schemeClr val="tx1"/>
                </a:solidFill>
                <a:effectLst/>
                <a:latin typeface="FS Magistral Bold"/>
              </a:rPr>
              <a:t> </a:t>
            </a:r>
            <a:r>
              <a:rPr kumimoji="0" lang="en-US" altLang="en-US" sz="1600" b="0" i="0" u="none" strike="noStrike" cap="none" normalizeH="0" baseline="0" dirty="0" err="1" smtClean="0">
                <a:ln>
                  <a:noFill/>
                </a:ln>
                <a:solidFill>
                  <a:schemeClr val="tx1"/>
                </a:solidFill>
                <a:effectLst/>
                <a:latin typeface="FS Magistral Bold"/>
              </a:rPr>
              <a:t>cột</a:t>
            </a:r>
            <a:r>
              <a:rPr lang="en-US" altLang="en-US" sz="1600" dirty="0">
                <a:latin typeface="FS Magistral Bold"/>
              </a:rPr>
              <a:t> </a:t>
            </a:r>
            <a:r>
              <a:rPr kumimoji="0" lang="en-US" altLang="en-US" sz="1600" b="0" i="0" u="none" strike="noStrike" cap="none" normalizeH="0" baseline="0" dirty="0" err="1" smtClean="0">
                <a:ln>
                  <a:noFill/>
                </a:ln>
                <a:solidFill>
                  <a:schemeClr val="tx1"/>
                </a:solidFill>
                <a:effectLst/>
                <a:latin typeface="FS Magistral Bold"/>
              </a:rPr>
              <a:t>anten</a:t>
            </a:r>
            <a:r>
              <a:rPr kumimoji="0" lang="en-US" altLang="en-US" sz="1600" b="0" i="0" u="none" strike="noStrike" cap="none" normalizeH="0" baseline="0" dirty="0" smtClean="0">
                <a:ln>
                  <a:noFill/>
                </a:ln>
                <a:solidFill>
                  <a:schemeClr val="tx1"/>
                </a:solidFill>
                <a:effectLst/>
                <a:latin typeface="FS Magistral Bold"/>
              </a:rPr>
              <a:t> </a:t>
            </a:r>
            <a:r>
              <a:rPr kumimoji="0" lang="en-US" altLang="en-US" sz="1600" b="0" i="0" u="none" strike="noStrike" cap="none" normalizeH="0" baseline="0" dirty="0" err="1" smtClean="0">
                <a:ln>
                  <a:noFill/>
                </a:ln>
                <a:solidFill>
                  <a:schemeClr val="tx1"/>
                </a:solidFill>
                <a:effectLst/>
                <a:latin typeface="FS Magistral Bold"/>
              </a:rPr>
              <a:t>quá</a:t>
            </a:r>
            <a:r>
              <a:rPr kumimoji="0" lang="en-US" altLang="en-US" sz="1600" b="0" i="0" u="none" strike="noStrike" cap="none" normalizeH="0" baseline="0" dirty="0" smtClean="0">
                <a:ln>
                  <a:noFill/>
                </a:ln>
                <a:solidFill>
                  <a:schemeClr val="tx1"/>
                </a:solidFill>
                <a:effectLst/>
                <a:latin typeface="FS Magistral Bold"/>
              </a:rPr>
              <a:t> </a:t>
            </a:r>
            <a:r>
              <a:rPr kumimoji="0" lang="en-US" altLang="en-US" sz="1600" b="0" i="0" u="none" strike="noStrike" cap="none" normalizeH="0" baseline="0" dirty="0" err="1" smtClean="0">
                <a:ln>
                  <a:noFill/>
                </a:ln>
                <a:solidFill>
                  <a:schemeClr val="tx1"/>
                </a:solidFill>
                <a:effectLst/>
                <a:latin typeface="FS Magistral Bold"/>
              </a:rPr>
              <a:t>tải</a:t>
            </a:r>
            <a:r>
              <a:rPr kumimoji="0" lang="en-US" altLang="en-US" sz="1600" b="0" i="0" u="none" strike="noStrike" cap="none" normalizeH="0" baseline="0" dirty="0" smtClean="0">
                <a:ln>
                  <a:noFill/>
                </a:ln>
                <a:solidFill>
                  <a:schemeClr val="tx1"/>
                </a:solidFill>
                <a:effectLst/>
                <a:latin typeface="FS Magistral Bold"/>
              </a:rPr>
              <a:t> </a:t>
            </a:r>
            <a:r>
              <a:rPr kumimoji="0" lang="en-US" altLang="en-US" sz="1600" b="0" i="0" u="none" strike="noStrike" cap="none" normalizeH="0" baseline="0" dirty="0" err="1" smtClean="0">
                <a:ln>
                  <a:noFill/>
                </a:ln>
                <a:solidFill>
                  <a:schemeClr val="tx1"/>
                </a:solidFill>
                <a:effectLst/>
                <a:latin typeface="FS Magistral Bold"/>
              </a:rPr>
              <a:t>trọng</a:t>
            </a:r>
            <a:r>
              <a:rPr kumimoji="0" lang="en-US" altLang="en-US" sz="1600" b="0" i="0" u="none" strike="noStrike" cap="none" normalizeH="0" baseline="0" dirty="0" smtClean="0">
                <a:ln>
                  <a:noFill/>
                </a:ln>
                <a:solidFill>
                  <a:schemeClr val="tx1"/>
                </a:solidFill>
                <a:effectLst/>
                <a:latin typeface="FS Magistral Bold"/>
              </a:rPr>
              <a:t>:</a:t>
            </a:r>
            <a:r>
              <a:rPr kumimoji="0" lang="en-US" altLang="en-US" sz="1600" b="0" i="0" u="none" strike="noStrike" cap="none" normalizeH="0" dirty="0" smtClean="0">
                <a:ln>
                  <a:noFill/>
                </a:ln>
                <a:solidFill>
                  <a:schemeClr val="tx1"/>
                </a:solidFill>
                <a:effectLst/>
                <a:latin typeface="FS Magistral Bold"/>
              </a:rPr>
              <a:t> </a:t>
            </a:r>
            <a:r>
              <a:rPr kumimoji="0" lang="en-US" altLang="en-US" sz="1600" b="0" i="0" u="none" strike="noStrike" cap="none" normalizeH="0" baseline="0" dirty="0" smtClean="0">
                <a:ln>
                  <a:noFill/>
                </a:ln>
                <a:solidFill>
                  <a:schemeClr val="tx1"/>
                </a:solidFill>
                <a:effectLst/>
                <a:latin typeface="FS Magistral Bold"/>
              </a:rPr>
              <a:t>KHA: 17/21 </a:t>
            </a:r>
            <a:r>
              <a:rPr kumimoji="0" lang="en-US" altLang="en-US" sz="1600" b="0" i="0" u="none" strike="noStrike" cap="none" normalizeH="0" baseline="0" dirty="0" err="1" smtClean="0">
                <a:ln>
                  <a:noFill/>
                </a:ln>
                <a:solidFill>
                  <a:schemeClr val="tx1"/>
                </a:solidFill>
                <a:effectLst/>
                <a:latin typeface="FS Magistral Bold"/>
              </a:rPr>
              <a:t>cột</a:t>
            </a:r>
            <a:r>
              <a:rPr kumimoji="0" lang="en-US" altLang="en-US" sz="1600" b="0" i="0" u="none" strike="noStrike" cap="none" normalizeH="0" baseline="0" dirty="0" smtClean="0">
                <a:ln>
                  <a:noFill/>
                </a:ln>
                <a:solidFill>
                  <a:schemeClr val="tx1"/>
                </a:solidFill>
                <a:effectLst/>
                <a:latin typeface="FS Magistral Bold"/>
              </a:rPr>
              <a:t> (~81%) ◦ NTN: 2/4 </a:t>
            </a:r>
            <a:r>
              <a:rPr kumimoji="0" lang="en-US" altLang="en-US" sz="1600" b="0" i="0" u="none" strike="noStrike" cap="none" normalizeH="0" baseline="0" dirty="0" err="1" smtClean="0">
                <a:ln>
                  <a:noFill/>
                </a:ln>
                <a:solidFill>
                  <a:schemeClr val="tx1"/>
                </a:solidFill>
                <a:effectLst/>
                <a:latin typeface="FS Magistral Bold"/>
              </a:rPr>
              <a:t>cột</a:t>
            </a:r>
            <a:r>
              <a:rPr kumimoji="0" lang="en-US" altLang="en-US" sz="1600" b="0" i="0" u="none" strike="noStrike" cap="none" normalizeH="0" baseline="0" dirty="0" smtClean="0">
                <a:ln>
                  <a:noFill/>
                </a:ln>
                <a:solidFill>
                  <a:schemeClr val="tx1"/>
                </a:solidFill>
                <a:effectLst/>
                <a:latin typeface="FS Magistral Bold"/>
              </a:rPr>
              <a:t> (~50%) ◦ DCN: 0/2 </a:t>
            </a:r>
            <a:r>
              <a:rPr kumimoji="0" lang="en-US" altLang="en-US" sz="1600" b="0" i="0" u="none" strike="noStrike" cap="none" normalizeH="0" baseline="0" dirty="0" err="1" smtClean="0">
                <a:ln>
                  <a:noFill/>
                </a:ln>
                <a:solidFill>
                  <a:schemeClr val="tx1"/>
                </a:solidFill>
                <a:effectLst/>
                <a:latin typeface="FS Magistral Bold"/>
              </a:rPr>
              <a:t>cột</a:t>
            </a:r>
            <a:r>
              <a:rPr kumimoji="0" lang="en-US" altLang="en-US" sz="1600" b="0" i="0" u="none" strike="noStrike" cap="none" normalizeH="0" baseline="0" dirty="0" smtClean="0">
                <a:ln>
                  <a:noFill/>
                </a:ln>
                <a:solidFill>
                  <a:schemeClr val="tx1"/>
                </a:solidFill>
                <a:effectLst/>
                <a:latin typeface="FS Magistral Bold"/>
              </a:rPr>
              <a:t> (~0%) </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600" b="0" i="0" u="none" strike="noStrike" cap="none" normalizeH="0" baseline="0" dirty="0" smtClean="0">
                <a:ln>
                  <a:noFill/>
                </a:ln>
                <a:solidFill>
                  <a:schemeClr val="tx1"/>
                </a:solidFill>
                <a:effectLst/>
                <a:latin typeface="FS Magistral Bold"/>
              </a:rPr>
              <a:t> </a:t>
            </a:r>
            <a:r>
              <a:rPr kumimoji="0" lang="en-US" altLang="en-US" sz="1600" b="0" i="0" u="none" strike="noStrike" cap="none" normalizeH="0" baseline="0" dirty="0" err="1" smtClean="0">
                <a:ln>
                  <a:noFill/>
                </a:ln>
                <a:solidFill>
                  <a:schemeClr val="tx1"/>
                </a:solidFill>
                <a:effectLst/>
                <a:latin typeface="FS Magistral Bold"/>
              </a:rPr>
              <a:t>Thi</a:t>
            </a:r>
            <a:r>
              <a:rPr kumimoji="0" lang="en-US" altLang="en-US" sz="1600" b="0" i="0" u="none" strike="noStrike" cap="none" normalizeH="0" baseline="0" dirty="0" smtClean="0">
                <a:ln>
                  <a:noFill/>
                </a:ln>
                <a:solidFill>
                  <a:schemeClr val="tx1"/>
                </a:solidFill>
                <a:effectLst/>
                <a:latin typeface="FS Magistral Bold"/>
              </a:rPr>
              <a:t> </a:t>
            </a:r>
            <a:r>
              <a:rPr kumimoji="0" lang="en-US" altLang="en-US" sz="1600" b="0" i="0" u="none" strike="noStrike" cap="none" normalizeH="0" baseline="0" dirty="0" err="1" smtClean="0">
                <a:ln>
                  <a:noFill/>
                </a:ln>
                <a:solidFill>
                  <a:schemeClr val="tx1"/>
                </a:solidFill>
                <a:effectLst/>
                <a:latin typeface="FS Magistral Bold"/>
              </a:rPr>
              <a:t>công</a:t>
            </a:r>
            <a:r>
              <a:rPr kumimoji="0" lang="en-US" altLang="en-US" sz="1600" b="0" i="0" u="none" strike="noStrike" cap="none" normalizeH="0" baseline="0" dirty="0" smtClean="0">
                <a:ln>
                  <a:noFill/>
                </a:ln>
                <a:solidFill>
                  <a:schemeClr val="tx1"/>
                </a:solidFill>
                <a:effectLst/>
                <a:latin typeface="FS Magistral Bold"/>
              </a:rPr>
              <a:t> </a:t>
            </a:r>
            <a:r>
              <a:rPr kumimoji="0" lang="en-US" altLang="en-US" sz="1600" b="0" i="0" u="none" strike="noStrike" cap="none" normalizeH="0" baseline="0" dirty="0" err="1" smtClean="0">
                <a:ln>
                  <a:noFill/>
                </a:ln>
                <a:solidFill>
                  <a:schemeClr val="tx1"/>
                </a:solidFill>
                <a:effectLst/>
                <a:latin typeface="FS Magistral Bold"/>
              </a:rPr>
              <a:t>chậm</a:t>
            </a:r>
            <a:r>
              <a:rPr kumimoji="0" lang="en-US" altLang="en-US" sz="1600" b="0" i="0" u="none" strike="noStrike" cap="none" normalizeH="0" baseline="0" dirty="0" smtClean="0">
                <a:ln>
                  <a:noFill/>
                </a:ln>
                <a:solidFill>
                  <a:schemeClr val="tx1"/>
                </a:solidFill>
                <a:effectLst/>
                <a:latin typeface="FS Magistral Bold"/>
              </a:rPr>
              <a:t> </a:t>
            </a:r>
            <a:r>
              <a:rPr lang="en-US" altLang="en-US" sz="1600" dirty="0" err="1">
                <a:latin typeface="FS Magistral Bold"/>
              </a:rPr>
              <a:t>c</a:t>
            </a:r>
            <a:r>
              <a:rPr kumimoji="0" lang="en-US" altLang="en-US" sz="1600" b="0" i="0" u="none" strike="noStrike" cap="none" normalizeH="0" baseline="0" dirty="0" err="1" smtClean="0">
                <a:ln>
                  <a:noFill/>
                </a:ln>
                <a:solidFill>
                  <a:schemeClr val="tx1"/>
                </a:solidFill>
                <a:effectLst/>
                <a:latin typeface="FS Magistral Bold"/>
              </a:rPr>
              <a:t>ủng</a:t>
            </a:r>
            <a:r>
              <a:rPr kumimoji="0" lang="en-US" altLang="en-US" sz="1600" b="0" i="0" u="none" strike="noStrike" cap="none" normalizeH="0" dirty="0" smtClean="0">
                <a:ln>
                  <a:noFill/>
                </a:ln>
                <a:solidFill>
                  <a:schemeClr val="tx1"/>
                </a:solidFill>
                <a:effectLst/>
                <a:latin typeface="FS Magistral Bold"/>
              </a:rPr>
              <a:t> </a:t>
            </a:r>
            <a:r>
              <a:rPr kumimoji="0" lang="en-US" altLang="en-US" sz="1600" b="0" i="0" u="none" strike="noStrike" cap="none" normalizeH="0" dirty="0" err="1" smtClean="0">
                <a:ln>
                  <a:noFill/>
                </a:ln>
                <a:solidFill>
                  <a:schemeClr val="tx1"/>
                </a:solidFill>
                <a:effectLst/>
                <a:latin typeface="FS Magistral Bold"/>
              </a:rPr>
              <a:t>cố</a:t>
            </a:r>
            <a:r>
              <a:rPr kumimoji="0" lang="en-US" altLang="en-US" sz="1600" b="0" i="0" u="none" strike="noStrike" cap="none" normalizeH="0" baseline="0" dirty="0" smtClean="0">
                <a:ln>
                  <a:noFill/>
                </a:ln>
                <a:solidFill>
                  <a:schemeClr val="tx1"/>
                </a:solidFill>
                <a:effectLst/>
                <a:latin typeface="FS Magistral Bold"/>
              </a:rPr>
              <a:t>, </a:t>
            </a:r>
            <a:r>
              <a:rPr kumimoji="0" lang="en-US" altLang="en-US" sz="1600" b="0" i="0" u="none" strike="noStrike" cap="none" normalizeH="0" baseline="0" dirty="0" err="1" smtClean="0">
                <a:ln>
                  <a:noFill/>
                </a:ln>
                <a:solidFill>
                  <a:schemeClr val="tx1"/>
                </a:solidFill>
                <a:effectLst/>
                <a:latin typeface="FS Magistral Bold"/>
              </a:rPr>
              <a:t>sửa</a:t>
            </a:r>
            <a:r>
              <a:rPr kumimoji="0" lang="en-US" altLang="en-US" sz="1600" b="0" i="0" u="none" strike="noStrike" cap="none" normalizeH="0" baseline="0" dirty="0" smtClean="0">
                <a:ln>
                  <a:noFill/>
                </a:ln>
                <a:solidFill>
                  <a:schemeClr val="tx1"/>
                </a:solidFill>
                <a:effectLst/>
                <a:latin typeface="FS Magistral Bold"/>
              </a:rPr>
              <a:t> </a:t>
            </a:r>
            <a:r>
              <a:rPr kumimoji="0" lang="en-US" altLang="en-US" sz="1600" b="0" i="0" u="none" strike="noStrike" cap="none" normalizeH="0" baseline="0" dirty="0" err="1" smtClean="0">
                <a:ln>
                  <a:noFill/>
                </a:ln>
                <a:solidFill>
                  <a:schemeClr val="tx1"/>
                </a:solidFill>
                <a:effectLst/>
                <a:latin typeface="FS Magistral Bold"/>
              </a:rPr>
              <a:t>chữa</a:t>
            </a:r>
            <a:r>
              <a:rPr kumimoji="0" lang="en-US" altLang="en-US" sz="1600" b="0" i="0" u="none" strike="noStrike" cap="none" normalizeH="0" baseline="0" dirty="0" smtClean="0">
                <a:ln>
                  <a:noFill/>
                </a:ln>
                <a:solidFill>
                  <a:schemeClr val="tx1"/>
                </a:solidFill>
                <a:effectLst/>
                <a:latin typeface="FS Magistral Bold"/>
              </a:rPr>
              <a:t> </a:t>
            </a:r>
            <a:r>
              <a:rPr kumimoji="0" lang="en-US" altLang="en-US" sz="1600" b="0" i="0" u="none" strike="noStrike" cap="none" normalizeH="0" baseline="0" dirty="0" err="1" smtClean="0">
                <a:ln>
                  <a:noFill/>
                </a:ln>
                <a:solidFill>
                  <a:schemeClr val="tx1"/>
                </a:solidFill>
                <a:effectLst/>
                <a:latin typeface="FS Magistral Bold"/>
              </a:rPr>
              <a:t>nhà</a:t>
            </a:r>
            <a:r>
              <a:rPr kumimoji="0" lang="en-US" altLang="en-US" sz="1600" b="0" i="0" u="none" strike="noStrike" cap="none" normalizeH="0" baseline="0" dirty="0" smtClean="0">
                <a:ln>
                  <a:noFill/>
                </a:ln>
                <a:solidFill>
                  <a:schemeClr val="tx1"/>
                </a:solidFill>
                <a:effectLst/>
                <a:latin typeface="FS Magistral Bold"/>
              </a:rPr>
              <a:t> </a:t>
            </a:r>
            <a:r>
              <a:rPr kumimoji="0" lang="en-US" altLang="en-US" sz="1600" b="0" i="0" u="none" strike="noStrike" cap="none" normalizeH="0" baseline="0" dirty="0" err="1" smtClean="0">
                <a:ln>
                  <a:noFill/>
                </a:ln>
                <a:solidFill>
                  <a:schemeClr val="tx1"/>
                </a:solidFill>
                <a:effectLst/>
                <a:latin typeface="FS Magistral Bold"/>
              </a:rPr>
              <a:t>trạm</a:t>
            </a:r>
            <a:r>
              <a:rPr kumimoji="0" lang="en-US" altLang="en-US" sz="1600" b="0" i="0" u="none" strike="noStrike" cap="none" normalizeH="0" baseline="0" dirty="0" smtClean="0">
                <a:ln>
                  <a:noFill/>
                </a:ln>
                <a:solidFill>
                  <a:schemeClr val="tx1"/>
                </a:solidFill>
                <a:effectLst/>
                <a:latin typeface="FS Magistral Bold"/>
              </a:rPr>
              <a:t> BTS + </a:t>
            </a:r>
            <a:r>
              <a:rPr kumimoji="0" lang="en-US" altLang="en-US" sz="1600" b="0" i="0" u="none" strike="noStrike" cap="none" normalizeH="0" baseline="0" dirty="0" err="1" smtClean="0">
                <a:ln>
                  <a:noFill/>
                </a:ln>
                <a:solidFill>
                  <a:schemeClr val="tx1"/>
                </a:solidFill>
                <a:effectLst/>
                <a:latin typeface="FS Magistral Bold"/>
              </a:rPr>
              <a:t>cột</a:t>
            </a:r>
            <a:r>
              <a:rPr kumimoji="0" lang="en-US" altLang="en-US" sz="1600" b="0" i="0" u="none" strike="noStrike" cap="none" normalizeH="0" baseline="0" dirty="0" smtClean="0">
                <a:ln>
                  <a:noFill/>
                </a:ln>
                <a:solidFill>
                  <a:schemeClr val="tx1"/>
                </a:solidFill>
                <a:effectLst/>
                <a:latin typeface="FS Magistral Bold"/>
              </a:rPr>
              <a:t> + GP </a:t>
            </a:r>
            <a:r>
              <a:rPr kumimoji="0" lang="en-US" altLang="en-US" sz="1600" b="0" i="0" u="none" strike="noStrike" cap="none" normalizeH="0" baseline="0" dirty="0" err="1" smtClean="0">
                <a:ln>
                  <a:noFill/>
                </a:ln>
                <a:solidFill>
                  <a:schemeClr val="tx1"/>
                </a:solidFill>
                <a:effectLst/>
                <a:latin typeface="FS Magistral Bold"/>
              </a:rPr>
              <a:t>ngắn</a:t>
            </a:r>
            <a:r>
              <a:rPr kumimoji="0" lang="en-US" altLang="en-US" sz="1600" b="0" i="0" u="none" strike="noStrike" cap="none" normalizeH="0" baseline="0" dirty="0" smtClean="0">
                <a:ln>
                  <a:noFill/>
                </a:ln>
                <a:solidFill>
                  <a:schemeClr val="tx1"/>
                </a:solidFill>
                <a:effectLst/>
                <a:latin typeface="FS Magistral Bold"/>
              </a:rPr>
              <a:t> </a:t>
            </a:r>
            <a:r>
              <a:rPr kumimoji="0" lang="en-US" altLang="en-US" sz="1600" b="0" i="0" u="none" strike="noStrike" cap="none" normalizeH="0" baseline="0" dirty="0" err="1" smtClean="0">
                <a:ln>
                  <a:noFill/>
                </a:ln>
                <a:solidFill>
                  <a:schemeClr val="tx1"/>
                </a:solidFill>
                <a:effectLst/>
                <a:latin typeface="FS Magistral Bold"/>
              </a:rPr>
              <a:t>hạn</a:t>
            </a:r>
            <a:r>
              <a:rPr kumimoji="0" lang="en-US" altLang="en-US" sz="1600" b="0" i="0" u="none" strike="noStrike" cap="none" normalizeH="0" baseline="0" dirty="0" smtClean="0">
                <a:ln>
                  <a:noFill/>
                </a:ln>
                <a:solidFill>
                  <a:schemeClr val="tx1"/>
                </a:solidFill>
                <a:effectLst/>
                <a:latin typeface="FS Magistral Bold"/>
              </a:rPr>
              <a:t>: </a:t>
            </a:r>
            <a:r>
              <a:rPr kumimoji="0" lang="en-US" altLang="en-US" sz="1600" b="0" i="0" u="none" strike="noStrike" cap="none" normalizeH="0" baseline="0" dirty="0" err="1" smtClean="0">
                <a:ln>
                  <a:noFill/>
                </a:ln>
                <a:solidFill>
                  <a:schemeClr val="tx1"/>
                </a:solidFill>
                <a:effectLst/>
                <a:latin typeface="FS Magistral Bold"/>
              </a:rPr>
              <a:t>Tại</a:t>
            </a:r>
            <a:r>
              <a:rPr kumimoji="0" lang="en-US" altLang="en-US" sz="1600" b="0" i="0" u="none" strike="noStrike" cap="none" normalizeH="0" baseline="0" dirty="0" smtClean="0">
                <a:ln>
                  <a:noFill/>
                </a:ln>
                <a:solidFill>
                  <a:schemeClr val="tx1"/>
                </a:solidFill>
                <a:effectLst/>
                <a:latin typeface="FS Magistral Bold"/>
              </a:rPr>
              <a:t> </a:t>
            </a:r>
            <a:r>
              <a:rPr kumimoji="0" lang="en-US" altLang="en-US" sz="1600" b="0" i="0" u="none" strike="noStrike" cap="none" normalizeH="0" baseline="0" dirty="0" err="1" smtClean="0">
                <a:ln>
                  <a:noFill/>
                </a:ln>
                <a:solidFill>
                  <a:schemeClr val="tx1"/>
                </a:solidFill>
                <a:effectLst/>
                <a:latin typeface="FS Magistral Bold"/>
              </a:rPr>
              <a:t>tỉnh</a:t>
            </a:r>
            <a:r>
              <a:rPr kumimoji="0" lang="en-US" altLang="en-US" sz="1600" b="0" i="0" u="none" strike="noStrike" cap="none" normalizeH="0" baseline="0" dirty="0" smtClean="0">
                <a:ln>
                  <a:noFill/>
                </a:ln>
                <a:solidFill>
                  <a:schemeClr val="tx1"/>
                </a:solidFill>
                <a:effectLst/>
                <a:latin typeface="FS Magistral Bold"/>
              </a:rPr>
              <a:t> BDH</a:t>
            </a:r>
            <a:r>
              <a:rPr kumimoji="0" lang="en-US" altLang="en-US" sz="1600" b="0" i="0" u="none" strike="noStrike" cap="none" normalizeH="0" dirty="0" smtClean="0">
                <a:ln>
                  <a:noFill/>
                </a:ln>
                <a:solidFill>
                  <a:schemeClr val="tx1"/>
                </a:solidFill>
                <a:effectLst/>
                <a:latin typeface="FS Magistral Bold"/>
              </a:rPr>
              <a:t> </a:t>
            </a:r>
            <a:r>
              <a:rPr kumimoji="0" lang="en-US" altLang="en-US" sz="1600" b="0" i="0" u="none" strike="noStrike" cap="none" normalizeH="0" baseline="0" dirty="0" err="1" smtClean="0">
                <a:ln>
                  <a:noFill/>
                </a:ln>
                <a:solidFill>
                  <a:schemeClr val="tx1"/>
                </a:solidFill>
                <a:effectLst/>
                <a:latin typeface="FS Magistral Bold"/>
              </a:rPr>
              <a:t>chỉ</a:t>
            </a:r>
            <a:r>
              <a:rPr kumimoji="0" lang="en-US" altLang="en-US" sz="1600" b="0" i="0" u="none" strike="noStrike" cap="none" normalizeH="0" baseline="0" dirty="0" smtClean="0">
                <a:ln>
                  <a:noFill/>
                </a:ln>
                <a:solidFill>
                  <a:schemeClr val="tx1"/>
                </a:solidFill>
                <a:effectLst/>
                <a:latin typeface="FS Magistral Bold"/>
              </a:rPr>
              <a:t> </a:t>
            </a:r>
            <a:r>
              <a:rPr kumimoji="0" lang="en-US" altLang="en-US" sz="1600" b="0" i="0" u="none" strike="noStrike" cap="none" normalizeH="0" baseline="0" dirty="0" err="1" smtClean="0">
                <a:ln>
                  <a:noFill/>
                </a:ln>
                <a:solidFill>
                  <a:schemeClr val="tx1"/>
                </a:solidFill>
                <a:effectLst/>
                <a:latin typeface="FS Magistral Bold"/>
              </a:rPr>
              <a:t>đạt</a:t>
            </a:r>
            <a:r>
              <a:rPr kumimoji="0" lang="en-US" altLang="en-US" sz="1600" b="0" i="0" u="none" strike="noStrike" cap="none" normalizeH="0" baseline="0" dirty="0" smtClean="0">
                <a:ln>
                  <a:noFill/>
                </a:ln>
                <a:solidFill>
                  <a:schemeClr val="tx1"/>
                </a:solidFill>
                <a:effectLst/>
                <a:latin typeface="FS Magistral Bold"/>
              </a:rPr>
              <a:t> 61% (64/105 GP)</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600" b="0" i="0" u="none" strike="noStrike" cap="none" normalizeH="0" baseline="0" dirty="0" err="1" smtClean="0">
                <a:ln>
                  <a:noFill/>
                </a:ln>
                <a:solidFill>
                  <a:schemeClr val="tx1"/>
                </a:solidFill>
                <a:effectLst/>
                <a:latin typeface="FS Magistral Bold"/>
              </a:rPr>
              <a:t>Chậm</a:t>
            </a:r>
            <a:r>
              <a:rPr kumimoji="0" lang="en-US" altLang="en-US" sz="1600" b="0" i="0" u="none" strike="noStrike" cap="none" normalizeH="0" baseline="0" dirty="0" smtClean="0">
                <a:ln>
                  <a:noFill/>
                </a:ln>
                <a:solidFill>
                  <a:schemeClr val="tx1"/>
                </a:solidFill>
                <a:effectLst/>
                <a:latin typeface="FS Magistral Bold"/>
              </a:rPr>
              <a:t> </a:t>
            </a:r>
            <a:r>
              <a:rPr kumimoji="0" lang="en-US" altLang="en-US" sz="1600" b="0" i="0" u="none" strike="noStrike" cap="none" normalizeH="0" baseline="0" dirty="0" err="1" smtClean="0">
                <a:ln>
                  <a:noFill/>
                </a:ln>
                <a:solidFill>
                  <a:schemeClr val="tx1"/>
                </a:solidFill>
                <a:effectLst/>
                <a:latin typeface="FS Magistral Bold"/>
              </a:rPr>
              <a:t>trễ</a:t>
            </a:r>
            <a:r>
              <a:rPr kumimoji="0" lang="en-US" altLang="en-US" sz="1600" b="0" i="0" u="none" strike="noStrike" cap="none" normalizeH="0" baseline="0" dirty="0" smtClean="0">
                <a:ln>
                  <a:noFill/>
                </a:ln>
                <a:solidFill>
                  <a:schemeClr val="tx1"/>
                </a:solidFill>
                <a:effectLst/>
                <a:latin typeface="FS Magistral Bold"/>
              </a:rPr>
              <a:t> </a:t>
            </a:r>
            <a:r>
              <a:rPr kumimoji="0" lang="en-US" altLang="en-US" sz="1600" b="0" i="0" u="none" strike="noStrike" cap="none" normalizeH="0" baseline="0" dirty="0" err="1" smtClean="0">
                <a:ln>
                  <a:noFill/>
                </a:ln>
                <a:solidFill>
                  <a:schemeClr val="tx1"/>
                </a:solidFill>
                <a:effectLst/>
                <a:latin typeface="FS Magistral Bold"/>
              </a:rPr>
              <a:t>trong</a:t>
            </a:r>
            <a:r>
              <a:rPr kumimoji="0" lang="en-US" altLang="en-US" sz="1600" b="0" i="0" u="none" strike="noStrike" cap="none" normalizeH="0" baseline="0" dirty="0" smtClean="0">
                <a:ln>
                  <a:noFill/>
                </a:ln>
                <a:solidFill>
                  <a:schemeClr val="tx1"/>
                </a:solidFill>
                <a:effectLst/>
                <a:latin typeface="FS Magistral Bold"/>
              </a:rPr>
              <a:t> </a:t>
            </a:r>
            <a:r>
              <a:rPr kumimoji="0" lang="en-US" altLang="en-US" sz="1600" b="0" i="0" u="none" strike="noStrike" cap="none" normalizeH="0" baseline="0" dirty="0" err="1" smtClean="0">
                <a:ln>
                  <a:noFill/>
                </a:ln>
                <a:solidFill>
                  <a:schemeClr val="tx1"/>
                </a:solidFill>
                <a:effectLst/>
                <a:latin typeface="FS Magistral Bold"/>
              </a:rPr>
              <a:t>việc</a:t>
            </a:r>
            <a:r>
              <a:rPr kumimoji="0" lang="en-US" altLang="en-US" sz="1600" b="0" i="0" u="none" strike="noStrike" cap="none" normalizeH="0" baseline="0" dirty="0" smtClean="0">
                <a:ln>
                  <a:noFill/>
                </a:ln>
                <a:solidFill>
                  <a:schemeClr val="tx1"/>
                </a:solidFill>
                <a:effectLst/>
                <a:latin typeface="FS Magistral Bold"/>
              </a:rPr>
              <a:t> </a:t>
            </a:r>
            <a:r>
              <a:rPr kumimoji="0" lang="en-US" altLang="en-US" sz="1600" b="0" i="0" u="none" strike="noStrike" cap="none" normalizeH="0" baseline="0" dirty="0" err="1" smtClean="0">
                <a:ln>
                  <a:noFill/>
                </a:ln>
                <a:solidFill>
                  <a:schemeClr val="tx1"/>
                </a:solidFill>
                <a:effectLst/>
                <a:latin typeface="FS Magistral Bold"/>
              </a:rPr>
              <a:t>lập</a:t>
            </a:r>
            <a:r>
              <a:rPr kumimoji="0" lang="en-US" altLang="en-US" sz="1600" b="0" i="0" u="none" strike="noStrike" cap="none" normalizeH="0" baseline="0" dirty="0" smtClean="0">
                <a:ln>
                  <a:noFill/>
                </a:ln>
                <a:solidFill>
                  <a:schemeClr val="tx1"/>
                </a:solidFill>
                <a:effectLst/>
                <a:latin typeface="FS Magistral Bold"/>
              </a:rPr>
              <a:t> </a:t>
            </a:r>
            <a:r>
              <a:rPr kumimoji="0" lang="en-US" altLang="en-US" sz="1600" b="0" i="0" u="none" strike="noStrike" cap="none" normalizeH="0" baseline="0" dirty="0" err="1" smtClean="0">
                <a:ln>
                  <a:noFill/>
                </a:ln>
                <a:solidFill>
                  <a:schemeClr val="tx1"/>
                </a:solidFill>
                <a:effectLst/>
                <a:latin typeface="FS Magistral Bold"/>
              </a:rPr>
              <a:t>hồ</a:t>
            </a:r>
            <a:r>
              <a:rPr kumimoji="0" lang="en-US" altLang="en-US" sz="1600" b="0" i="0" u="none" strike="noStrike" cap="none" normalizeH="0" baseline="0" dirty="0" smtClean="0">
                <a:ln>
                  <a:noFill/>
                </a:ln>
                <a:solidFill>
                  <a:schemeClr val="tx1"/>
                </a:solidFill>
                <a:effectLst/>
                <a:latin typeface="FS Magistral Bold"/>
              </a:rPr>
              <a:t> </a:t>
            </a:r>
            <a:r>
              <a:rPr kumimoji="0" lang="en-US" altLang="en-US" sz="1600" b="0" i="0" u="none" strike="noStrike" cap="none" normalizeH="0" baseline="0" dirty="0" err="1" smtClean="0">
                <a:ln>
                  <a:noFill/>
                </a:ln>
                <a:solidFill>
                  <a:schemeClr val="tx1"/>
                </a:solidFill>
                <a:effectLst/>
                <a:latin typeface="FS Magistral Bold"/>
              </a:rPr>
              <a:t>sơ</a:t>
            </a:r>
            <a:r>
              <a:rPr kumimoji="0" lang="en-US" altLang="en-US" sz="1600" b="0" i="0" u="none" strike="noStrike" cap="none" normalizeH="0" baseline="0" dirty="0" smtClean="0">
                <a:ln>
                  <a:noFill/>
                </a:ln>
                <a:solidFill>
                  <a:schemeClr val="tx1"/>
                </a:solidFill>
                <a:effectLst/>
                <a:latin typeface="FS Magistral Bold"/>
              </a:rPr>
              <a:t> </a:t>
            </a:r>
            <a:r>
              <a:rPr kumimoji="0" lang="en-US" altLang="en-US" sz="1600" b="0" i="0" u="none" strike="noStrike" cap="none" normalizeH="0" baseline="0" dirty="0" err="1" smtClean="0">
                <a:ln>
                  <a:noFill/>
                </a:ln>
                <a:solidFill>
                  <a:schemeClr val="tx1"/>
                </a:solidFill>
                <a:effectLst/>
                <a:latin typeface="FS Magistral Bold"/>
              </a:rPr>
              <a:t>hoàn</a:t>
            </a:r>
            <a:r>
              <a:rPr kumimoji="0" lang="en-US" altLang="en-US" sz="1600" b="0" i="0" u="none" strike="noStrike" cap="none" normalizeH="0" baseline="0" dirty="0" smtClean="0">
                <a:ln>
                  <a:noFill/>
                </a:ln>
                <a:solidFill>
                  <a:schemeClr val="tx1"/>
                </a:solidFill>
                <a:effectLst/>
                <a:latin typeface="FS Magistral Bold"/>
              </a:rPr>
              <a:t> </a:t>
            </a:r>
            <a:r>
              <a:rPr kumimoji="0" lang="en-US" altLang="en-US" sz="1600" b="0" i="0" u="none" strike="noStrike" cap="none" normalizeH="0" baseline="0" dirty="0" err="1" smtClean="0">
                <a:ln>
                  <a:noFill/>
                </a:ln>
                <a:solidFill>
                  <a:schemeClr val="tx1"/>
                </a:solidFill>
                <a:effectLst/>
                <a:latin typeface="FS Magistral Bold"/>
              </a:rPr>
              <a:t>công</a:t>
            </a:r>
            <a:r>
              <a:rPr kumimoji="0" lang="en-US" altLang="en-US" sz="1600" b="0" i="0" u="none" strike="noStrike" cap="none" normalizeH="0" baseline="0" dirty="0" smtClean="0">
                <a:ln>
                  <a:noFill/>
                </a:ln>
                <a:solidFill>
                  <a:schemeClr val="tx1"/>
                </a:solidFill>
                <a:effectLst/>
                <a:latin typeface="FS Magistral Bold"/>
              </a:rPr>
              <a:t>: VCC_BTN, VCC_BDH, VCC_QTI</a:t>
            </a:r>
          </a:p>
        </p:txBody>
      </p:sp>
      <p:sp>
        <p:nvSpPr>
          <p:cNvPr id="10" name="Rectangle 9"/>
          <p:cNvSpPr>
            <a:spLocks noChangeArrowheads="1"/>
          </p:cNvSpPr>
          <p:nvPr/>
        </p:nvSpPr>
        <p:spPr bwMode="auto">
          <a:xfrm>
            <a:off x="4607169" y="1376133"/>
            <a:ext cx="4219331" cy="2585323"/>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err="1" smtClean="0">
                <a:ln>
                  <a:noFill/>
                </a:ln>
                <a:solidFill>
                  <a:schemeClr val="tx1"/>
                </a:solidFill>
                <a:effectLst/>
                <a:latin typeface="FS Magistral Bold"/>
              </a:rPr>
              <a:t>Triển</a:t>
            </a:r>
            <a:r>
              <a:rPr kumimoji="0" lang="en-US" altLang="en-US" b="0" i="0" u="none" strike="noStrike" cap="none" normalizeH="0" baseline="0" dirty="0" smtClean="0">
                <a:ln>
                  <a:noFill/>
                </a:ln>
                <a:solidFill>
                  <a:schemeClr val="tx1"/>
                </a:solidFill>
                <a:effectLst/>
                <a:latin typeface="FS Magistral Bold"/>
              </a:rPr>
              <a:t> </a:t>
            </a:r>
            <a:r>
              <a:rPr kumimoji="0" lang="en-US" altLang="en-US" b="0" i="0" u="none" strike="noStrike" cap="none" normalizeH="0" baseline="0" dirty="0" err="1" smtClean="0">
                <a:ln>
                  <a:noFill/>
                </a:ln>
                <a:solidFill>
                  <a:schemeClr val="tx1"/>
                </a:solidFill>
                <a:effectLst/>
                <a:latin typeface="FS Magistral Bold"/>
              </a:rPr>
              <a:t>khai</a:t>
            </a:r>
            <a:r>
              <a:rPr kumimoji="0" lang="en-US" altLang="en-US" b="0" i="0" u="none" strike="noStrike" cap="none" normalizeH="0" baseline="0" dirty="0" smtClean="0">
                <a:ln>
                  <a:noFill/>
                </a:ln>
                <a:solidFill>
                  <a:schemeClr val="tx1"/>
                </a:solidFill>
                <a:effectLst/>
                <a:latin typeface="FS Magistral Bold"/>
              </a:rPr>
              <a:t> </a:t>
            </a:r>
            <a:r>
              <a:rPr kumimoji="0" lang="en-US" altLang="en-US" b="0" i="0" u="none" strike="noStrike" cap="none" normalizeH="0" baseline="0" dirty="0" err="1" smtClean="0">
                <a:ln>
                  <a:noFill/>
                </a:ln>
                <a:solidFill>
                  <a:schemeClr val="tx1"/>
                </a:solidFill>
                <a:effectLst/>
                <a:latin typeface="FS Magistral Bold"/>
              </a:rPr>
              <a:t>chậm</a:t>
            </a:r>
            <a:r>
              <a:rPr kumimoji="0" lang="en-US" altLang="en-US" b="0" i="0" u="none" strike="noStrike" cap="none" normalizeH="0" baseline="0" dirty="0" smtClean="0">
                <a:ln>
                  <a:noFill/>
                </a:ln>
                <a:solidFill>
                  <a:schemeClr val="tx1"/>
                </a:solidFill>
                <a:effectLst/>
                <a:latin typeface="FS Magistral Bold"/>
              </a:rPr>
              <a:t> </a:t>
            </a:r>
            <a:r>
              <a:rPr kumimoji="0" lang="en-US" altLang="en-US" b="0" i="0" u="none" strike="noStrike" cap="none" normalizeH="0" baseline="0" dirty="0" err="1" smtClean="0">
                <a:ln>
                  <a:noFill/>
                </a:ln>
                <a:solidFill>
                  <a:schemeClr val="tx1"/>
                </a:solidFill>
                <a:effectLst/>
                <a:latin typeface="FS Magistral Bold"/>
              </a:rPr>
              <a:t>chỉ</a:t>
            </a:r>
            <a:r>
              <a:rPr kumimoji="0" lang="en-US" altLang="en-US" b="0" i="0" u="none" strike="noStrike" cap="none" normalizeH="0" baseline="0" dirty="0" smtClean="0">
                <a:ln>
                  <a:noFill/>
                </a:ln>
                <a:solidFill>
                  <a:schemeClr val="tx1"/>
                </a:solidFill>
                <a:effectLst/>
                <a:latin typeface="FS Magistral Bold"/>
              </a:rPr>
              <a:t> </a:t>
            </a:r>
            <a:r>
              <a:rPr kumimoji="0" lang="en-US" altLang="en-US" b="0" i="0" u="none" strike="noStrike" cap="none" normalizeH="0" baseline="0" dirty="0" err="1" smtClean="0">
                <a:ln>
                  <a:noFill/>
                </a:ln>
                <a:solidFill>
                  <a:schemeClr val="tx1"/>
                </a:solidFill>
                <a:effectLst/>
                <a:latin typeface="FS Magistral Bold"/>
              </a:rPr>
              <a:t>tiêu</a:t>
            </a:r>
            <a:r>
              <a:rPr kumimoji="0" lang="en-US" altLang="en-US" b="0" i="0" u="none" strike="noStrike" cap="none" normalizeH="0" baseline="0" dirty="0" smtClean="0">
                <a:ln>
                  <a:noFill/>
                </a:ln>
                <a:solidFill>
                  <a:schemeClr val="tx1"/>
                </a:solidFill>
                <a:effectLst/>
                <a:latin typeface="FS Magistral Bold"/>
              </a:rPr>
              <a:t> </a:t>
            </a:r>
            <a:r>
              <a:rPr kumimoji="0" lang="en-US" altLang="en-US" b="0" i="0" u="none" strike="noStrike" cap="none" normalizeH="0" baseline="0" dirty="0" err="1" smtClean="0">
                <a:ln>
                  <a:noFill/>
                </a:ln>
                <a:solidFill>
                  <a:schemeClr val="tx1"/>
                </a:solidFill>
                <a:effectLst/>
                <a:latin typeface="FS Magistral Bold"/>
              </a:rPr>
              <a:t>Kiên</a:t>
            </a:r>
            <a:r>
              <a:rPr kumimoji="0" lang="en-US" altLang="en-US" b="0" i="0" u="none" strike="noStrike" cap="none" normalizeH="0" baseline="0" dirty="0" smtClean="0">
                <a:ln>
                  <a:noFill/>
                </a:ln>
                <a:solidFill>
                  <a:schemeClr val="tx1"/>
                </a:solidFill>
                <a:effectLst/>
                <a:latin typeface="FS Magistral Bold"/>
              </a:rPr>
              <a:t> </a:t>
            </a:r>
            <a:r>
              <a:rPr kumimoji="0" lang="en-US" altLang="en-US" b="0" i="0" u="none" strike="noStrike" cap="none" normalizeH="0" baseline="0" dirty="0" err="1" smtClean="0">
                <a:ln>
                  <a:noFill/>
                </a:ln>
                <a:solidFill>
                  <a:schemeClr val="tx1"/>
                </a:solidFill>
                <a:effectLst/>
                <a:latin typeface="FS Magistral Bold"/>
              </a:rPr>
              <a:t>cố</a:t>
            </a:r>
            <a:r>
              <a:rPr kumimoji="0" lang="en-US" altLang="en-US" b="0" i="0" u="none" strike="noStrike" cap="none" normalizeH="0" baseline="0" dirty="0" smtClean="0">
                <a:ln>
                  <a:noFill/>
                </a:ln>
                <a:solidFill>
                  <a:schemeClr val="tx1"/>
                </a:solidFill>
                <a:effectLst/>
                <a:latin typeface="FS Magistral Bold"/>
              </a:rPr>
              <a:t> </a:t>
            </a:r>
            <a:r>
              <a:rPr kumimoji="0" lang="en-US" altLang="en-US" b="0" i="0" u="none" strike="noStrike" cap="none" normalizeH="0" baseline="0" dirty="0" err="1" smtClean="0">
                <a:ln>
                  <a:noFill/>
                </a:ln>
                <a:solidFill>
                  <a:schemeClr val="tx1"/>
                </a:solidFill>
                <a:effectLst/>
                <a:latin typeface="FS Magistral Bold"/>
              </a:rPr>
              <a:t>cột</a:t>
            </a:r>
            <a:r>
              <a:rPr kumimoji="0" lang="en-US" altLang="en-US" b="0" i="0" u="none" strike="noStrike" cap="none" normalizeH="0" baseline="0" dirty="0" smtClean="0">
                <a:ln>
                  <a:noFill/>
                </a:ln>
                <a:solidFill>
                  <a:schemeClr val="tx1"/>
                </a:solidFill>
                <a:effectLst/>
                <a:latin typeface="FS Magistral Bold"/>
              </a:rPr>
              <a:t> </a:t>
            </a:r>
            <a:r>
              <a:rPr kumimoji="0" lang="en-US" altLang="en-US" b="0" i="0" u="none" strike="noStrike" cap="none" normalizeH="0" baseline="0" dirty="0" err="1" smtClean="0">
                <a:ln>
                  <a:noFill/>
                </a:ln>
                <a:solidFill>
                  <a:schemeClr val="tx1"/>
                </a:solidFill>
                <a:effectLst/>
                <a:latin typeface="FS Magistral Bold"/>
              </a:rPr>
              <a:t>anten</a:t>
            </a:r>
            <a:r>
              <a:rPr kumimoji="0" lang="en-US" altLang="en-US" b="0" i="0" u="none" strike="noStrike" cap="none" normalizeH="0" baseline="0" dirty="0" smtClean="0">
                <a:ln>
                  <a:noFill/>
                </a:ln>
                <a:solidFill>
                  <a:schemeClr val="tx1"/>
                </a:solidFill>
                <a:effectLst/>
                <a:latin typeface="FS Magistral Bold"/>
              </a:rPr>
              <a:t> </a:t>
            </a:r>
            <a:r>
              <a:rPr kumimoji="0" lang="en-US" altLang="en-US" b="0" i="0" u="none" strike="noStrike" cap="none" normalizeH="0" baseline="0" dirty="0" err="1" smtClean="0">
                <a:ln>
                  <a:noFill/>
                </a:ln>
                <a:solidFill>
                  <a:schemeClr val="tx1"/>
                </a:solidFill>
                <a:effectLst/>
                <a:latin typeface="FS Magistral Bold"/>
              </a:rPr>
              <a:t>quá</a:t>
            </a:r>
            <a:r>
              <a:rPr kumimoji="0" lang="en-US" altLang="en-US" b="0" i="0" u="none" strike="noStrike" cap="none" normalizeH="0" baseline="0" dirty="0" smtClean="0">
                <a:ln>
                  <a:noFill/>
                </a:ln>
                <a:solidFill>
                  <a:schemeClr val="tx1"/>
                </a:solidFill>
                <a:effectLst/>
                <a:latin typeface="FS Magistral Bold"/>
              </a:rPr>
              <a:t> </a:t>
            </a:r>
            <a:r>
              <a:rPr kumimoji="0" lang="en-US" altLang="en-US" b="0" i="0" u="none" strike="noStrike" cap="none" normalizeH="0" baseline="0" dirty="0" err="1" smtClean="0">
                <a:ln>
                  <a:noFill/>
                </a:ln>
                <a:solidFill>
                  <a:schemeClr val="tx1"/>
                </a:solidFill>
                <a:effectLst/>
                <a:latin typeface="FS Magistral Bold"/>
              </a:rPr>
              <a:t>tải</a:t>
            </a:r>
            <a:r>
              <a:rPr kumimoji="0" lang="en-US" altLang="en-US" b="0" i="0" u="none" strike="noStrike" cap="none" normalizeH="0" baseline="0" dirty="0" smtClean="0">
                <a:ln>
                  <a:noFill/>
                </a:ln>
                <a:solidFill>
                  <a:schemeClr val="tx1"/>
                </a:solidFill>
                <a:effectLst/>
                <a:latin typeface="FS Magistral Bold"/>
              </a:rPr>
              <a:t> </a:t>
            </a:r>
            <a:r>
              <a:rPr kumimoji="0" lang="en-US" altLang="en-US" b="0" i="0" u="none" strike="noStrike" cap="none" normalizeH="0" baseline="0" dirty="0" err="1" smtClean="0">
                <a:ln>
                  <a:noFill/>
                </a:ln>
                <a:solidFill>
                  <a:schemeClr val="tx1"/>
                </a:solidFill>
                <a:effectLst/>
                <a:latin typeface="FS Magistral Bold"/>
              </a:rPr>
              <a:t>trọng</a:t>
            </a:r>
            <a:r>
              <a:rPr kumimoji="0" lang="en-US" altLang="en-US" b="0" i="0" u="none" strike="noStrike" cap="none" normalizeH="0" baseline="0" dirty="0" smtClean="0">
                <a:ln>
                  <a:noFill/>
                </a:ln>
                <a:solidFill>
                  <a:schemeClr val="tx1"/>
                </a:solidFill>
                <a:effectLst/>
                <a:latin typeface="FS Magistral Bold"/>
              </a:rPr>
              <a:t>:</a:t>
            </a:r>
          </a:p>
          <a:p>
            <a:pPr marR="0" lvl="0" algn="just" defTabSz="914400" rtl="0" eaLnBrk="0" fontAlgn="base" latinLnBrk="0" hangingPunct="0">
              <a:lnSpc>
                <a:spcPct val="100000"/>
              </a:lnSpc>
              <a:spcBef>
                <a:spcPct val="0"/>
              </a:spcBef>
              <a:spcAft>
                <a:spcPct val="0"/>
              </a:spcAft>
              <a:buClrTx/>
              <a:buSzTx/>
              <a:tabLst/>
            </a:pPr>
            <a:r>
              <a:rPr lang="en-US" altLang="en-US" dirty="0">
                <a:latin typeface="FS Magistral Bold"/>
              </a:rPr>
              <a:t> </a:t>
            </a:r>
            <a:r>
              <a:rPr lang="en-US" altLang="en-US" dirty="0" smtClean="0">
                <a:latin typeface="FS Magistral Bold"/>
              </a:rPr>
              <a:t>    </a:t>
            </a:r>
            <a:r>
              <a:rPr kumimoji="0" lang="en-US" altLang="en-US" b="1" i="0" u="none" strike="noStrike" cap="none" normalizeH="0" baseline="0" dirty="0" err="1" smtClean="0">
                <a:ln>
                  <a:noFill/>
                </a:ln>
                <a:solidFill>
                  <a:srgbClr val="FF0000"/>
                </a:solidFill>
                <a:effectLst/>
                <a:latin typeface="FS Magistral Bold"/>
              </a:rPr>
              <a:t>Tại</a:t>
            </a:r>
            <a:r>
              <a:rPr kumimoji="0" lang="en-US" altLang="en-US" b="1" i="0" u="none" strike="noStrike" cap="none" normalizeH="0" baseline="0" dirty="0" smtClean="0">
                <a:ln>
                  <a:noFill/>
                </a:ln>
                <a:solidFill>
                  <a:srgbClr val="FF0000"/>
                </a:solidFill>
                <a:effectLst/>
                <a:latin typeface="FS Magistral Bold"/>
              </a:rPr>
              <a:t> </a:t>
            </a:r>
            <a:r>
              <a:rPr kumimoji="0" lang="en-US" altLang="en-US" b="1" i="0" u="none" strike="noStrike" cap="none" normalizeH="0" baseline="0" dirty="0" err="1" smtClean="0">
                <a:ln>
                  <a:noFill/>
                </a:ln>
                <a:solidFill>
                  <a:srgbClr val="FF0000"/>
                </a:solidFill>
                <a:effectLst/>
                <a:latin typeface="FS Magistral Bold"/>
              </a:rPr>
              <a:t>tỉnh</a:t>
            </a:r>
            <a:r>
              <a:rPr kumimoji="0" lang="en-US" altLang="en-US" b="1" i="0" u="none" strike="noStrike" cap="none" normalizeH="0" baseline="0" dirty="0" smtClean="0">
                <a:ln>
                  <a:noFill/>
                </a:ln>
                <a:solidFill>
                  <a:srgbClr val="FF0000"/>
                </a:solidFill>
                <a:effectLst/>
                <a:latin typeface="FS Magistral Bold"/>
              </a:rPr>
              <a:t> GLI: </a:t>
            </a:r>
            <a:r>
              <a:rPr kumimoji="0" lang="en-US" altLang="en-US" b="0" i="0" u="none" strike="noStrike" cap="none" normalizeH="0" baseline="0" dirty="0" err="1" smtClean="0">
                <a:ln>
                  <a:noFill/>
                </a:ln>
                <a:solidFill>
                  <a:schemeClr val="tx1"/>
                </a:solidFill>
                <a:effectLst/>
                <a:latin typeface="FS Magistral Bold"/>
              </a:rPr>
              <a:t>Chỉ</a:t>
            </a:r>
            <a:r>
              <a:rPr kumimoji="0" lang="en-US" altLang="en-US" b="0" i="0" u="none" strike="noStrike" cap="none" normalizeH="0" baseline="0" dirty="0" smtClean="0">
                <a:ln>
                  <a:noFill/>
                </a:ln>
                <a:solidFill>
                  <a:schemeClr val="tx1"/>
                </a:solidFill>
                <a:effectLst/>
                <a:latin typeface="FS Magistral Bold"/>
              </a:rPr>
              <a:t> </a:t>
            </a:r>
            <a:r>
              <a:rPr kumimoji="0" lang="en-US" altLang="en-US" b="0" i="0" u="none" strike="noStrike" cap="none" normalizeH="0" baseline="0" dirty="0" err="1" smtClean="0">
                <a:ln>
                  <a:noFill/>
                </a:ln>
                <a:solidFill>
                  <a:schemeClr val="tx1"/>
                </a:solidFill>
                <a:effectLst/>
                <a:latin typeface="FS Magistral Bold"/>
              </a:rPr>
              <a:t>đạt</a:t>
            </a:r>
            <a:r>
              <a:rPr kumimoji="0" lang="en-US" altLang="en-US" b="0" i="0" u="none" strike="noStrike" cap="none" normalizeH="0" baseline="0" dirty="0" smtClean="0">
                <a:ln>
                  <a:noFill/>
                </a:ln>
                <a:solidFill>
                  <a:schemeClr val="tx1"/>
                </a:solidFill>
                <a:effectLst/>
                <a:latin typeface="FS Magistral Bold"/>
              </a:rPr>
              <a:t> 10/14 </a:t>
            </a:r>
            <a:r>
              <a:rPr kumimoji="0" lang="en-US" altLang="en-US" b="0" i="0" u="none" strike="noStrike" cap="none" normalizeH="0" baseline="0" dirty="0" err="1" smtClean="0">
                <a:ln>
                  <a:noFill/>
                </a:ln>
                <a:solidFill>
                  <a:schemeClr val="tx1"/>
                </a:solidFill>
                <a:effectLst/>
                <a:latin typeface="FS Magistral Bold"/>
              </a:rPr>
              <a:t>cột</a:t>
            </a:r>
            <a:r>
              <a:rPr kumimoji="0" lang="en-US" altLang="en-US" b="0" i="0" u="none" strike="noStrike" cap="none" normalizeH="0" baseline="0" dirty="0" smtClean="0">
                <a:ln>
                  <a:noFill/>
                </a:ln>
                <a:solidFill>
                  <a:schemeClr val="tx1"/>
                </a:solidFill>
                <a:effectLst/>
                <a:latin typeface="FS Magistral Bold"/>
              </a:rPr>
              <a:t> (~71% so </a:t>
            </a:r>
            <a:r>
              <a:rPr kumimoji="0" lang="en-US" altLang="en-US" b="0" i="0" u="none" strike="noStrike" cap="none" normalizeH="0" baseline="0" dirty="0" err="1" smtClean="0">
                <a:ln>
                  <a:noFill/>
                </a:ln>
                <a:solidFill>
                  <a:schemeClr val="tx1"/>
                </a:solidFill>
                <a:effectLst/>
                <a:latin typeface="FS Magistral Bold"/>
              </a:rPr>
              <a:t>với</a:t>
            </a:r>
            <a:r>
              <a:rPr kumimoji="0" lang="en-US" altLang="en-US" b="0" i="0" u="none" strike="noStrike" cap="none" normalizeH="0" baseline="0" dirty="0" smtClean="0">
                <a:ln>
                  <a:noFill/>
                </a:ln>
                <a:solidFill>
                  <a:schemeClr val="tx1"/>
                </a:solidFill>
                <a:effectLst/>
                <a:latin typeface="FS Magistral Bold"/>
              </a:rPr>
              <a:t> </a:t>
            </a:r>
            <a:r>
              <a:rPr kumimoji="0" lang="en-US" altLang="en-US" b="0" i="0" u="none" strike="noStrike" cap="none" normalizeH="0" baseline="0" dirty="0" err="1" smtClean="0">
                <a:ln>
                  <a:noFill/>
                </a:ln>
                <a:solidFill>
                  <a:schemeClr val="tx1"/>
                </a:solidFill>
                <a:effectLst/>
                <a:latin typeface="FS Magistral Bold"/>
              </a:rPr>
              <a:t>kế</a:t>
            </a:r>
            <a:r>
              <a:rPr kumimoji="0" lang="en-US" altLang="en-US" b="0" i="0" u="none" strike="noStrike" cap="none" normalizeH="0" baseline="0" dirty="0" smtClean="0">
                <a:ln>
                  <a:noFill/>
                </a:ln>
                <a:solidFill>
                  <a:schemeClr val="tx1"/>
                </a:solidFill>
                <a:effectLst/>
                <a:latin typeface="FS Magistral Bold"/>
              </a:rPr>
              <a:t> </a:t>
            </a:r>
            <a:r>
              <a:rPr kumimoji="0" lang="en-US" altLang="en-US" b="0" i="0" u="none" strike="noStrike" cap="none" normalizeH="0" baseline="0" dirty="0" err="1" smtClean="0">
                <a:ln>
                  <a:noFill/>
                </a:ln>
                <a:solidFill>
                  <a:schemeClr val="tx1"/>
                </a:solidFill>
                <a:effectLst/>
                <a:latin typeface="FS Magistral Bold"/>
              </a:rPr>
              <a:t>hoạch</a:t>
            </a:r>
            <a:r>
              <a:rPr kumimoji="0" lang="en-US" altLang="en-US" b="0" i="0" u="none" strike="noStrike" cap="none" normalizeH="0" baseline="0" dirty="0" smtClean="0">
                <a:ln>
                  <a:noFill/>
                </a:ln>
                <a:solidFill>
                  <a:schemeClr val="tx1"/>
                </a:solidFill>
                <a:effectLst/>
                <a:latin typeface="FS Magistral Bold"/>
              </a:rPr>
              <a:t>).</a:t>
            </a:r>
          </a:p>
          <a:p>
            <a:pPr marR="0" lvl="0" algn="just"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smtClean="0">
                <a:ln>
                  <a:noFill/>
                </a:ln>
                <a:solidFill>
                  <a:schemeClr val="tx1"/>
                </a:solidFill>
                <a:effectLst/>
                <a:latin typeface="FS Magistral Bold"/>
              </a:rPr>
              <a:t>     </a:t>
            </a:r>
            <a:r>
              <a:rPr kumimoji="0" lang="en-US" altLang="en-US" b="1" i="0" u="none" strike="noStrike" cap="none" normalizeH="0" baseline="0" dirty="0" err="1" smtClean="0">
                <a:ln>
                  <a:noFill/>
                </a:ln>
                <a:solidFill>
                  <a:srgbClr val="FF0000"/>
                </a:solidFill>
                <a:effectLst/>
                <a:latin typeface="FS Magistral Bold"/>
              </a:rPr>
              <a:t>Tại</a:t>
            </a:r>
            <a:r>
              <a:rPr kumimoji="0" lang="en-US" altLang="en-US" b="1" i="0" u="none" strike="noStrike" cap="none" normalizeH="0" baseline="0" dirty="0" smtClean="0">
                <a:ln>
                  <a:noFill/>
                </a:ln>
                <a:solidFill>
                  <a:srgbClr val="FF0000"/>
                </a:solidFill>
                <a:effectLst/>
                <a:latin typeface="FS Magistral Bold"/>
              </a:rPr>
              <a:t> </a:t>
            </a:r>
            <a:r>
              <a:rPr kumimoji="0" lang="en-US" altLang="en-US" b="1" i="0" u="none" strike="noStrike" cap="none" normalizeH="0" baseline="0" dirty="0" err="1" smtClean="0">
                <a:ln>
                  <a:noFill/>
                </a:ln>
                <a:solidFill>
                  <a:srgbClr val="FF0000"/>
                </a:solidFill>
                <a:effectLst/>
                <a:latin typeface="FS Magistral Bold"/>
              </a:rPr>
              <a:t>tỉnh</a:t>
            </a:r>
            <a:r>
              <a:rPr kumimoji="0" lang="en-US" altLang="en-US" b="1" i="0" u="none" strike="noStrike" cap="none" normalizeH="0" baseline="0" dirty="0" smtClean="0">
                <a:ln>
                  <a:noFill/>
                </a:ln>
                <a:solidFill>
                  <a:srgbClr val="FF0000"/>
                </a:solidFill>
                <a:effectLst/>
                <a:latin typeface="FS Magistral Bold"/>
              </a:rPr>
              <a:t> BTN: </a:t>
            </a:r>
            <a:r>
              <a:rPr kumimoji="0" lang="en-US" altLang="en-US" b="0" i="0" u="none" strike="noStrike" cap="none" normalizeH="0" baseline="0" dirty="0" err="1" smtClean="0">
                <a:ln>
                  <a:noFill/>
                </a:ln>
                <a:solidFill>
                  <a:schemeClr val="tx1"/>
                </a:solidFill>
                <a:effectLst/>
                <a:latin typeface="FS Magistral Bold"/>
              </a:rPr>
              <a:t>Chỉ</a:t>
            </a:r>
            <a:r>
              <a:rPr kumimoji="0" lang="en-US" altLang="en-US" b="0" i="0" u="none" strike="noStrike" cap="none" normalizeH="0" baseline="0" dirty="0" smtClean="0">
                <a:ln>
                  <a:noFill/>
                </a:ln>
                <a:solidFill>
                  <a:schemeClr val="tx1"/>
                </a:solidFill>
                <a:effectLst/>
                <a:latin typeface="FS Magistral Bold"/>
              </a:rPr>
              <a:t> </a:t>
            </a:r>
            <a:r>
              <a:rPr kumimoji="0" lang="en-US" altLang="en-US" b="0" i="0" u="none" strike="noStrike" cap="none" normalizeH="0" baseline="0" dirty="0" err="1" smtClean="0">
                <a:ln>
                  <a:noFill/>
                </a:ln>
                <a:solidFill>
                  <a:schemeClr val="tx1"/>
                </a:solidFill>
                <a:effectLst/>
                <a:latin typeface="FS Magistral Bold"/>
              </a:rPr>
              <a:t>đạt</a:t>
            </a:r>
            <a:r>
              <a:rPr kumimoji="0" lang="en-US" altLang="en-US" b="0" i="0" u="none" strike="noStrike" cap="none" normalizeH="0" baseline="0" dirty="0" smtClean="0">
                <a:ln>
                  <a:noFill/>
                </a:ln>
                <a:solidFill>
                  <a:schemeClr val="tx1"/>
                </a:solidFill>
                <a:effectLst/>
                <a:latin typeface="FS Magistral Bold"/>
              </a:rPr>
              <a:t> 7/12 </a:t>
            </a:r>
            <a:r>
              <a:rPr kumimoji="0" lang="en-US" altLang="en-US" b="0" i="0" u="none" strike="noStrike" cap="none" normalizeH="0" baseline="0" dirty="0" err="1" smtClean="0">
                <a:ln>
                  <a:noFill/>
                </a:ln>
                <a:solidFill>
                  <a:schemeClr val="tx1"/>
                </a:solidFill>
                <a:effectLst/>
                <a:latin typeface="FS Magistral Bold"/>
              </a:rPr>
              <a:t>cột</a:t>
            </a:r>
            <a:r>
              <a:rPr kumimoji="0" lang="en-US" altLang="en-US" b="0" i="0" u="none" strike="noStrike" cap="none" normalizeH="0" baseline="0" dirty="0" smtClean="0">
                <a:ln>
                  <a:noFill/>
                </a:ln>
                <a:solidFill>
                  <a:schemeClr val="tx1"/>
                </a:solidFill>
                <a:effectLst/>
                <a:latin typeface="FS Magistral Bold"/>
              </a:rPr>
              <a:t> (~58% so </a:t>
            </a:r>
            <a:r>
              <a:rPr kumimoji="0" lang="en-US" altLang="en-US" b="0" i="0" u="none" strike="noStrike" cap="none" normalizeH="0" baseline="0" dirty="0" err="1" smtClean="0">
                <a:ln>
                  <a:noFill/>
                </a:ln>
                <a:solidFill>
                  <a:schemeClr val="tx1"/>
                </a:solidFill>
                <a:effectLst/>
                <a:latin typeface="FS Magistral Bold"/>
              </a:rPr>
              <a:t>với</a:t>
            </a:r>
            <a:r>
              <a:rPr kumimoji="0" lang="en-US" altLang="en-US" b="0" i="0" u="none" strike="noStrike" cap="none" normalizeH="0" baseline="0" dirty="0" smtClean="0">
                <a:ln>
                  <a:noFill/>
                </a:ln>
                <a:solidFill>
                  <a:schemeClr val="tx1"/>
                </a:solidFill>
                <a:effectLst/>
                <a:latin typeface="FS Magistral Bold"/>
              </a:rPr>
              <a:t> </a:t>
            </a:r>
            <a:r>
              <a:rPr kumimoji="0" lang="en-US" altLang="en-US" b="0" i="0" u="none" strike="noStrike" cap="none" normalizeH="0" baseline="0" dirty="0" err="1" smtClean="0">
                <a:ln>
                  <a:noFill/>
                </a:ln>
                <a:solidFill>
                  <a:schemeClr val="tx1"/>
                </a:solidFill>
                <a:effectLst/>
                <a:latin typeface="FS Magistral Bold"/>
              </a:rPr>
              <a:t>kế</a:t>
            </a:r>
            <a:r>
              <a:rPr kumimoji="0" lang="en-US" altLang="en-US" b="0" i="0" u="none" strike="noStrike" cap="none" normalizeH="0" baseline="0" dirty="0" smtClean="0">
                <a:ln>
                  <a:noFill/>
                </a:ln>
                <a:solidFill>
                  <a:schemeClr val="tx1"/>
                </a:solidFill>
                <a:effectLst/>
                <a:latin typeface="FS Magistral Bold"/>
              </a:rPr>
              <a:t> </a:t>
            </a:r>
            <a:r>
              <a:rPr kumimoji="0" lang="en-US" altLang="en-US" b="0" i="0" u="none" strike="noStrike" cap="none" normalizeH="0" baseline="0" dirty="0" err="1" smtClean="0">
                <a:ln>
                  <a:noFill/>
                </a:ln>
                <a:solidFill>
                  <a:schemeClr val="tx1"/>
                </a:solidFill>
                <a:effectLst/>
                <a:latin typeface="FS Magistral Bold"/>
              </a:rPr>
              <a:t>hoạch</a:t>
            </a:r>
            <a:r>
              <a:rPr kumimoji="0" lang="en-US" altLang="en-US" b="0" i="0" u="none" strike="noStrike" cap="none" normalizeH="0" baseline="0" dirty="0" smtClean="0">
                <a:ln>
                  <a:noFill/>
                </a:ln>
                <a:solidFill>
                  <a:schemeClr val="tx1"/>
                </a:solidFill>
                <a:effectLst/>
                <a:latin typeface="FS Magistral Bold"/>
              </a:rPr>
              <a:t>) </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0" i="0" u="none" strike="noStrike" cap="none" normalizeH="0" baseline="0" dirty="0" err="1" smtClean="0">
                <a:ln>
                  <a:noFill/>
                </a:ln>
                <a:solidFill>
                  <a:schemeClr val="tx1"/>
                </a:solidFill>
                <a:effectLst/>
                <a:latin typeface="FS Magistral Bold"/>
              </a:rPr>
              <a:t>Chậm</a:t>
            </a:r>
            <a:r>
              <a:rPr kumimoji="0" lang="en-US" altLang="en-US" b="0" i="0" u="none" strike="noStrike" cap="none" normalizeH="0" baseline="0" dirty="0" smtClean="0">
                <a:ln>
                  <a:noFill/>
                </a:ln>
                <a:solidFill>
                  <a:schemeClr val="tx1"/>
                </a:solidFill>
                <a:effectLst/>
                <a:latin typeface="FS Magistral Bold"/>
              </a:rPr>
              <a:t> </a:t>
            </a:r>
            <a:r>
              <a:rPr kumimoji="0" lang="en-US" altLang="en-US" b="0" i="0" u="none" strike="noStrike" cap="none" normalizeH="0" baseline="0" dirty="0" err="1" smtClean="0">
                <a:ln>
                  <a:noFill/>
                </a:ln>
                <a:solidFill>
                  <a:schemeClr val="tx1"/>
                </a:solidFill>
                <a:effectLst/>
                <a:latin typeface="FS Magistral Bold"/>
              </a:rPr>
              <a:t>thiêt</a:t>
            </a:r>
            <a:r>
              <a:rPr kumimoji="0" lang="en-US" altLang="en-US" b="0" i="0" u="none" strike="noStrike" cap="none" normalizeH="0" baseline="0" dirty="0" smtClean="0">
                <a:ln>
                  <a:noFill/>
                </a:ln>
                <a:solidFill>
                  <a:schemeClr val="tx1"/>
                </a:solidFill>
                <a:effectLst/>
                <a:latin typeface="FS Magistral Bold"/>
              </a:rPr>
              <a:t> </a:t>
            </a:r>
            <a:r>
              <a:rPr kumimoji="0" lang="en-US" altLang="en-US" b="0" i="0" u="none" strike="noStrike" cap="none" normalizeH="0" baseline="0" dirty="0" err="1" smtClean="0">
                <a:ln>
                  <a:noFill/>
                </a:ln>
                <a:solidFill>
                  <a:schemeClr val="tx1"/>
                </a:solidFill>
                <a:effectLst/>
                <a:latin typeface="FS Magistral Bold"/>
              </a:rPr>
              <a:t>kế</a:t>
            </a:r>
            <a:r>
              <a:rPr kumimoji="0" lang="en-US" altLang="en-US" b="0" i="0" u="none" strike="noStrike" cap="none" normalizeH="0" baseline="0" dirty="0" smtClean="0">
                <a:ln>
                  <a:noFill/>
                </a:ln>
                <a:solidFill>
                  <a:schemeClr val="tx1"/>
                </a:solidFill>
                <a:effectLst/>
                <a:latin typeface="FS Magistral Bold"/>
              </a:rPr>
              <a:t> GPON </a:t>
            </a:r>
            <a:r>
              <a:rPr kumimoji="0" lang="en-US" altLang="en-US" b="0" i="0" u="none" strike="noStrike" cap="none" normalizeH="0" baseline="0" dirty="0" err="1" smtClean="0">
                <a:ln>
                  <a:noFill/>
                </a:ln>
                <a:solidFill>
                  <a:schemeClr val="tx1"/>
                </a:solidFill>
                <a:effectLst/>
                <a:latin typeface="FS Magistral Bold"/>
              </a:rPr>
              <a:t>tại</a:t>
            </a:r>
            <a:r>
              <a:rPr kumimoji="0" lang="en-US" altLang="en-US" b="0" i="0" u="none" strike="noStrike" cap="none" normalizeH="0" baseline="0" dirty="0" smtClean="0">
                <a:ln>
                  <a:noFill/>
                </a:ln>
                <a:solidFill>
                  <a:schemeClr val="tx1"/>
                </a:solidFill>
                <a:effectLst/>
                <a:latin typeface="FS Magistral Bold"/>
              </a:rPr>
              <a:t> DLK. </a:t>
            </a:r>
            <a:r>
              <a:rPr kumimoji="0" lang="en-US" altLang="en-US" b="0" i="0" u="none" strike="noStrike" cap="none" normalizeH="0" baseline="0" dirty="0" err="1" smtClean="0">
                <a:ln>
                  <a:noFill/>
                </a:ln>
                <a:solidFill>
                  <a:schemeClr val="tx1"/>
                </a:solidFill>
                <a:effectLst/>
                <a:latin typeface="FS Magistral Bold"/>
              </a:rPr>
              <a:t>Tới</a:t>
            </a:r>
            <a:r>
              <a:rPr kumimoji="0" lang="en-US" altLang="en-US" b="0" i="0" u="none" strike="noStrike" cap="none" normalizeH="0" baseline="0" dirty="0" smtClean="0">
                <a:ln>
                  <a:noFill/>
                </a:ln>
                <a:solidFill>
                  <a:schemeClr val="tx1"/>
                </a:solidFill>
                <a:effectLst/>
                <a:latin typeface="FS Magistral Bold"/>
              </a:rPr>
              <a:t> </a:t>
            </a:r>
            <a:r>
              <a:rPr kumimoji="0" lang="en-US" altLang="en-US" b="0" i="0" u="none" strike="noStrike" cap="none" normalizeH="0" baseline="0" dirty="0" err="1" smtClean="0">
                <a:ln>
                  <a:noFill/>
                </a:ln>
                <a:solidFill>
                  <a:schemeClr val="tx1"/>
                </a:solidFill>
                <a:effectLst/>
                <a:latin typeface="FS Magistral Bold"/>
              </a:rPr>
              <a:t>thời</a:t>
            </a:r>
            <a:r>
              <a:rPr kumimoji="0" lang="en-US" altLang="en-US" b="0" i="0" u="none" strike="noStrike" cap="none" normalizeH="0" baseline="0" dirty="0" smtClean="0">
                <a:ln>
                  <a:noFill/>
                </a:ln>
                <a:solidFill>
                  <a:schemeClr val="tx1"/>
                </a:solidFill>
                <a:effectLst/>
                <a:latin typeface="FS Magistral Bold"/>
              </a:rPr>
              <a:t> </a:t>
            </a:r>
            <a:r>
              <a:rPr kumimoji="0" lang="en-US" altLang="en-US" b="0" i="0" u="none" strike="noStrike" cap="none" normalizeH="0" baseline="0" dirty="0" err="1" smtClean="0">
                <a:ln>
                  <a:noFill/>
                </a:ln>
                <a:solidFill>
                  <a:schemeClr val="tx1"/>
                </a:solidFill>
                <a:effectLst/>
                <a:latin typeface="FS Magistral Bold"/>
              </a:rPr>
              <a:t>điểm</a:t>
            </a:r>
            <a:r>
              <a:rPr kumimoji="0" lang="en-US" altLang="en-US" b="0" i="0" u="none" strike="noStrike" cap="none" normalizeH="0" baseline="0" dirty="0" smtClean="0">
                <a:ln>
                  <a:noFill/>
                </a:ln>
                <a:solidFill>
                  <a:schemeClr val="tx1"/>
                </a:solidFill>
                <a:effectLst/>
                <a:latin typeface="FS Magistral Bold"/>
              </a:rPr>
              <a:t> </a:t>
            </a:r>
            <a:r>
              <a:rPr kumimoji="0" lang="en-US" altLang="en-US" b="0" i="0" u="none" strike="noStrike" cap="none" normalizeH="0" baseline="0" dirty="0" err="1" smtClean="0">
                <a:ln>
                  <a:noFill/>
                </a:ln>
                <a:solidFill>
                  <a:schemeClr val="tx1"/>
                </a:solidFill>
                <a:effectLst/>
                <a:latin typeface="FS Magistral Bold"/>
              </a:rPr>
              <a:t>hiện</a:t>
            </a:r>
            <a:r>
              <a:rPr kumimoji="0" lang="en-US" altLang="en-US" b="0" i="0" u="none" strike="noStrike" cap="none" normalizeH="0" baseline="0" dirty="0" smtClean="0">
                <a:ln>
                  <a:noFill/>
                </a:ln>
                <a:solidFill>
                  <a:schemeClr val="tx1"/>
                </a:solidFill>
                <a:effectLst/>
                <a:latin typeface="FS Magistral Bold"/>
              </a:rPr>
              <a:t> </a:t>
            </a:r>
            <a:r>
              <a:rPr kumimoji="0" lang="en-US" altLang="en-US" b="0" i="0" u="none" strike="noStrike" cap="none" normalizeH="0" baseline="0" dirty="0" err="1" smtClean="0">
                <a:ln>
                  <a:noFill/>
                </a:ln>
                <a:solidFill>
                  <a:schemeClr val="tx1"/>
                </a:solidFill>
                <a:effectLst/>
                <a:latin typeface="FS Magistral Bold"/>
              </a:rPr>
              <a:t>tại</a:t>
            </a:r>
            <a:r>
              <a:rPr kumimoji="0" lang="en-US" altLang="en-US" b="0" i="0" u="none" strike="noStrike" cap="none" normalizeH="0" baseline="0" dirty="0" smtClean="0">
                <a:ln>
                  <a:noFill/>
                </a:ln>
                <a:solidFill>
                  <a:schemeClr val="tx1"/>
                </a:solidFill>
                <a:effectLst/>
                <a:latin typeface="FS Magistral Bold"/>
              </a:rPr>
              <a:t> </a:t>
            </a:r>
            <a:r>
              <a:rPr kumimoji="0" lang="en-US" altLang="en-US" b="0" i="0" u="none" strike="noStrike" cap="none" normalizeH="0" baseline="0" dirty="0" err="1" smtClean="0">
                <a:ln>
                  <a:noFill/>
                </a:ln>
                <a:solidFill>
                  <a:schemeClr val="tx1"/>
                </a:solidFill>
                <a:effectLst/>
                <a:latin typeface="FS Magistral Bold"/>
              </a:rPr>
              <a:t>mới</a:t>
            </a:r>
            <a:r>
              <a:rPr kumimoji="0" lang="en-US" altLang="en-US" b="0" i="0" u="none" strike="noStrike" cap="none" normalizeH="0" baseline="0" dirty="0" smtClean="0">
                <a:ln>
                  <a:noFill/>
                </a:ln>
                <a:solidFill>
                  <a:schemeClr val="tx1"/>
                </a:solidFill>
                <a:effectLst/>
                <a:latin typeface="FS Magistral Bold"/>
              </a:rPr>
              <a:t> </a:t>
            </a:r>
            <a:r>
              <a:rPr kumimoji="0" lang="en-US" altLang="en-US" b="0" i="0" u="none" strike="noStrike" cap="none" normalizeH="0" baseline="0" dirty="0" err="1" smtClean="0">
                <a:ln>
                  <a:noFill/>
                </a:ln>
                <a:solidFill>
                  <a:schemeClr val="tx1"/>
                </a:solidFill>
                <a:effectLst/>
                <a:latin typeface="FS Magistral Bold"/>
              </a:rPr>
              <a:t>thiêt</a:t>
            </a:r>
            <a:r>
              <a:rPr kumimoji="0" lang="en-US" altLang="en-US" b="0" i="0" u="none" strike="noStrike" cap="none" normalizeH="0" baseline="0" dirty="0" smtClean="0">
                <a:ln>
                  <a:noFill/>
                </a:ln>
                <a:solidFill>
                  <a:schemeClr val="tx1"/>
                </a:solidFill>
                <a:effectLst/>
                <a:latin typeface="FS Magistral Bold"/>
              </a:rPr>
              <a:t> </a:t>
            </a:r>
            <a:r>
              <a:rPr kumimoji="0" lang="en-US" altLang="en-US" b="0" i="0" u="none" strike="noStrike" cap="none" normalizeH="0" baseline="0" dirty="0" err="1" smtClean="0">
                <a:ln>
                  <a:noFill/>
                </a:ln>
                <a:solidFill>
                  <a:schemeClr val="tx1"/>
                </a:solidFill>
                <a:effectLst/>
                <a:latin typeface="FS Magistral Bold"/>
              </a:rPr>
              <a:t>kế</a:t>
            </a:r>
            <a:r>
              <a:rPr kumimoji="0" lang="en-US" altLang="en-US" b="0" i="0" u="none" strike="noStrike" cap="none" normalizeH="0" baseline="0" dirty="0" smtClean="0">
                <a:ln>
                  <a:noFill/>
                </a:ln>
                <a:solidFill>
                  <a:schemeClr val="tx1"/>
                </a:solidFill>
                <a:effectLst/>
                <a:latin typeface="FS Magistral Bold"/>
              </a:rPr>
              <a:t> </a:t>
            </a:r>
            <a:r>
              <a:rPr kumimoji="0" lang="en-US" altLang="en-US" b="0" i="0" u="none" strike="noStrike" cap="none" normalizeH="0" baseline="0" dirty="0" err="1" smtClean="0">
                <a:ln>
                  <a:noFill/>
                </a:ln>
                <a:solidFill>
                  <a:schemeClr val="tx1"/>
                </a:solidFill>
                <a:effectLst/>
                <a:latin typeface="FS Magistral Bold"/>
              </a:rPr>
              <a:t>đạt</a:t>
            </a:r>
            <a:r>
              <a:rPr kumimoji="0" lang="en-US" altLang="en-US" b="0" i="0" u="none" strike="noStrike" cap="none" normalizeH="0" baseline="0" dirty="0" smtClean="0">
                <a:ln>
                  <a:noFill/>
                </a:ln>
                <a:solidFill>
                  <a:schemeClr val="tx1"/>
                </a:solidFill>
                <a:effectLst/>
                <a:latin typeface="FS Magistral Bold"/>
              </a:rPr>
              <a:t> 26/32k </a:t>
            </a:r>
            <a:r>
              <a:rPr kumimoji="0" lang="en-US" altLang="en-US" b="0" i="0" u="none" strike="noStrike" cap="none" normalizeH="0" baseline="0" dirty="0" err="1" smtClean="0">
                <a:ln>
                  <a:noFill/>
                </a:ln>
                <a:solidFill>
                  <a:schemeClr val="tx1"/>
                </a:solidFill>
                <a:effectLst/>
                <a:latin typeface="FS Magistral Bold"/>
              </a:rPr>
              <a:t>cổng</a:t>
            </a:r>
            <a:r>
              <a:rPr kumimoji="0" lang="en-US" altLang="en-US" b="0" i="0" u="none" strike="noStrike" cap="none" normalizeH="0" baseline="0" dirty="0" smtClean="0">
                <a:ln>
                  <a:noFill/>
                </a:ln>
                <a:solidFill>
                  <a:schemeClr val="tx1"/>
                </a:solidFill>
                <a:effectLst/>
                <a:latin typeface="FS Magistral Bold"/>
              </a:rPr>
              <a:t> =81%. </a:t>
            </a:r>
          </a:p>
        </p:txBody>
      </p:sp>
      <p:sp>
        <p:nvSpPr>
          <p:cNvPr id="43" name="TextBox 42">
            <a:extLst>
              <a:ext uri="{FF2B5EF4-FFF2-40B4-BE49-F238E27FC236}">
                <a16:creationId xmlns:a16="http://schemas.microsoft.com/office/drawing/2014/main" id="{97EE37CB-F9EE-45B2-AC76-3B5FFE72DAF7}"/>
              </a:ext>
            </a:extLst>
          </p:cNvPr>
          <p:cNvSpPr txBox="1"/>
          <p:nvPr/>
        </p:nvSpPr>
        <p:spPr>
          <a:xfrm>
            <a:off x="620837" y="612566"/>
            <a:ext cx="1434053" cy="40011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FS PF BeauSans Pro Black" panose="02000500000000020004" pitchFamily="2" charset="0"/>
                <a:ea typeface="+mn-ea"/>
                <a:cs typeface="Poppins" pitchFamily="2" charset="77"/>
              </a:rPr>
              <a:t>VẤN</a:t>
            </a:r>
            <a:r>
              <a:rPr kumimoji="0" lang="en-US" sz="2000" b="1" i="0" u="none" strike="noStrike" kern="1200" cap="none" spc="0" normalizeH="0" noProof="0" dirty="0">
                <a:ln>
                  <a:noFill/>
                </a:ln>
                <a:solidFill>
                  <a:prstClr val="black"/>
                </a:solidFill>
                <a:effectLst/>
                <a:uLnTx/>
                <a:uFillTx/>
                <a:latin typeface="FS PF BeauSans Pro Black" panose="02000500000000020004" pitchFamily="2" charset="0"/>
                <a:ea typeface="+mn-ea"/>
                <a:cs typeface="Poppins" pitchFamily="2" charset="77"/>
              </a:rPr>
              <a:t> ĐỀ </a:t>
            </a:r>
            <a:r>
              <a:rPr kumimoji="0" lang="en-US" sz="2000" b="1" i="0" u="none" strike="noStrike" kern="1200" cap="none" spc="0" normalizeH="0" noProof="0" dirty="0" smtClean="0">
                <a:ln>
                  <a:noFill/>
                </a:ln>
                <a:solidFill>
                  <a:prstClr val="black"/>
                </a:solidFill>
                <a:effectLst/>
                <a:uLnTx/>
                <a:uFillTx/>
                <a:latin typeface="FS PF BeauSans Pro Black" panose="02000500000000020004" pitchFamily="2" charset="0"/>
                <a:ea typeface="+mn-ea"/>
                <a:cs typeface="Poppins" pitchFamily="2" charset="77"/>
              </a:rPr>
              <a:t>3</a:t>
            </a:r>
            <a:endParaRPr kumimoji="0" lang="en-US" sz="2000" b="1" i="0" u="none" strike="noStrike" kern="1200" cap="none" spc="0" normalizeH="0" baseline="0" noProof="0" dirty="0">
              <a:ln>
                <a:noFill/>
              </a:ln>
              <a:solidFill>
                <a:prstClr val="black"/>
              </a:solidFill>
              <a:effectLst/>
              <a:uLnTx/>
              <a:uFillTx/>
              <a:latin typeface="FS PF BeauSans Pro Black" panose="02000500000000020004" pitchFamily="2" charset="0"/>
              <a:ea typeface="+mn-ea"/>
              <a:cs typeface="Poppins" pitchFamily="2" charset="77"/>
            </a:endParaRPr>
          </a:p>
        </p:txBody>
      </p:sp>
      <p:sp>
        <p:nvSpPr>
          <p:cNvPr id="44" name="Freeform 866"/>
          <p:cNvSpPr>
            <a:spLocks noChangeAspect="1" noEditPoints="1"/>
          </p:cNvSpPr>
          <p:nvPr/>
        </p:nvSpPr>
        <p:spPr bwMode="auto">
          <a:xfrm>
            <a:off x="223874" y="612566"/>
            <a:ext cx="392040" cy="392040"/>
          </a:xfrm>
          <a:custGeom>
            <a:avLst/>
            <a:gdLst>
              <a:gd name="T0" fmla="*/ 915 w 1831"/>
              <a:gd name="T1" fmla="*/ 0 h 1831"/>
              <a:gd name="T2" fmla="*/ 0 w 1831"/>
              <a:gd name="T3" fmla="*/ 916 h 1831"/>
              <a:gd name="T4" fmla="*/ 915 w 1831"/>
              <a:gd name="T5" fmla="*/ 1831 h 1831"/>
              <a:gd name="T6" fmla="*/ 1831 w 1831"/>
              <a:gd name="T7" fmla="*/ 916 h 1831"/>
              <a:gd name="T8" fmla="*/ 915 w 1831"/>
              <a:gd name="T9" fmla="*/ 0 h 1831"/>
              <a:gd name="T10" fmla="*/ 1467 w 1831"/>
              <a:gd name="T11" fmla="*/ 774 h 1831"/>
              <a:gd name="T12" fmla="*/ 1103 w 1831"/>
              <a:gd name="T13" fmla="*/ 1124 h 1831"/>
              <a:gd name="T14" fmla="*/ 1089 w 1831"/>
              <a:gd name="T15" fmla="*/ 1129 h 1831"/>
              <a:gd name="T16" fmla="*/ 1075 w 1831"/>
              <a:gd name="T17" fmla="*/ 1123 h 1831"/>
              <a:gd name="T18" fmla="*/ 1076 w 1831"/>
              <a:gd name="T19" fmla="*/ 1096 h 1831"/>
              <a:gd name="T20" fmla="*/ 1439 w 1831"/>
              <a:gd name="T21" fmla="*/ 746 h 1831"/>
              <a:gd name="T22" fmla="*/ 1432 w 1831"/>
              <a:gd name="T23" fmla="*/ 746 h 1831"/>
              <a:gd name="T24" fmla="*/ 799 w 1831"/>
              <a:gd name="T25" fmla="*/ 828 h 1831"/>
              <a:gd name="T26" fmla="*/ 433 w 1831"/>
              <a:gd name="T27" fmla="*/ 1375 h 1831"/>
              <a:gd name="T28" fmla="*/ 414 w 1831"/>
              <a:gd name="T29" fmla="*/ 1390 h 1831"/>
              <a:gd name="T30" fmla="*/ 410 w 1831"/>
              <a:gd name="T31" fmla="*/ 1389 h 1831"/>
              <a:gd name="T32" fmla="*/ 395 w 1831"/>
              <a:gd name="T33" fmla="*/ 1365 h 1831"/>
              <a:gd name="T34" fmla="*/ 779 w 1831"/>
              <a:gd name="T35" fmla="*/ 794 h 1831"/>
              <a:gd name="T36" fmla="*/ 1423 w 1831"/>
              <a:gd name="T37" fmla="*/ 704 h 1831"/>
              <a:gd name="T38" fmla="*/ 1091 w 1831"/>
              <a:gd name="T39" fmla="*/ 358 h 1831"/>
              <a:gd name="T40" fmla="*/ 1091 w 1831"/>
              <a:gd name="T41" fmla="*/ 330 h 1831"/>
              <a:gd name="T42" fmla="*/ 1119 w 1831"/>
              <a:gd name="T43" fmla="*/ 330 h 1831"/>
              <a:gd name="T44" fmla="*/ 1469 w 1831"/>
              <a:gd name="T45" fmla="*/ 695 h 1831"/>
              <a:gd name="T46" fmla="*/ 1467 w 1831"/>
              <a:gd name="T47" fmla="*/ 774 h 1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1" h="1831">
                <a:moveTo>
                  <a:pt x="915" y="0"/>
                </a:moveTo>
                <a:cubicBezTo>
                  <a:pt x="410" y="0"/>
                  <a:pt x="0" y="410"/>
                  <a:pt x="0" y="916"/>
                </a:cubicBezTo>
                <a:cubicBezTo>
                  <a:pt x="0" y="1421"/>
                  <a:pt x="410" y="1831"/>
                  <a:pt x="915" y="1831"/>
                </a:cubicBezTo>
                <a:cubicBezTo>
                  <a:pt x="1421" y="1831"/>
                  <a:pt x="1831" y="1421"/>
                  <a:pt x="1831" y="916"/>
                </a:cubicBezTo>
                <a:cubicBezTo>
                  <a:pt x="1831" y="410"/>
                  <a:pt x="1421" y="0"/>
                  <a:pt x="915" y="0"/>
                </a:cubicBezTo>
                <a:close/>
                <a:moveTo>
                  <a:pt x="1467" y="774"/>
                </a:moveTo>
                <a:cubicBezTo>
                  <a:pt x="1103" y="1124"/>
                  <a:pt x="1103" y="1124"/>
                  <a:pt x="1103" y="1124"/>
                </a:cubicBezTo>
                <a:cubicBezTo>
                  <a:pt x="1099" y="1128"/>
                  <a:pt x="1094" y="1129"/>
                  <a:pt x="1089" y="1129"/>
                </a:cubicBezTo>
                <a:cubicBezTo>
                  <a:pt x="1084" y="1129"/>
                  <a:pt x="1079" y="1127"/>
                  <a:pt x="1075" y="1123"/>
                </a:cubicBezTo>
                <a:cubicBezTo>
                  <a:pt x="1068" y="1116"/>
                  <a:pt x="1068" y="1103"/>
                  <a:pt x="1076" y="1096"/>
                </a:cubicBezTo>
                <a:cubicBezTo>
                  <a:pt x="1439" y="746"/>
                  <a:pt x="1439" y="746"/>
                  <a:pt x="1439" y="746"/>
                </a:cubicBezTo>
                <a:cubicBezTo>
                  <a:pt x="1437" y="747"/>
                  <a:pt x="1434" y="747"/>
                  <a:pt x="1432" y="746"/>
                </a:cubicBezTo>
                <a:cubicBezTo>
                  <a:pt x="1428" y="745"/>
                  <a:pt x="1087" y="657"/>
                  <a:pt x="799" y="828"/>
                </a:cubicBezTo>
                <a:cubicBezTo>
                  <a:pt x="619" y="934"/>
                  <a:pt x="496" y="1118"/>
                  <a:pt x="433" y="1375"/>
                </a:cubicBezTo>
                <a:cubicBezTo>
                  <a:pt x="431" y="1384"/>
                  <a:pt x="423" y="1390"/>
                  <a:pt x="414" y="1390"/>
                </a:cubicBezTo>
                <a:cubicBezTo>
                  <a:pt x="413" y="1390"/>
                  <a:pt x="411" y="1389"/>
                  <a:pt x="410" y="1389"/>
                </a:cubicBezTo>
                <a:cubicBezTo>
                  <a:pt x="399" y="1386"/>
                  <a:pt x="393" y="1376"/>
                  <a:pt x="395" y="1365"/>
                </a:cubicBezTo>
                <a:cubicBezTo>
                  <a:pt x="461" y="1098"/>
                  <a:pt x="590" y="906"/>
                  <a:pt x="779" y="794"/>
                </a:cubicBezTo>
                <a:cubicBezTo>
                  <a:pt x="1046" y="636"/>
                  <a:pt x="1345" y="686"/>
                  <a:pt x="1423" y="704"/>
                </a:cubicBezTo>
                <a:cubicBezTo>
                  <a:pt x="1091" y="358"/>
                  <a:pt x="1091" y="358"/>
                  <a:pt x="1091" y="358"/>
                </a:cubicBezTo>
                <a:cubicBezTo>
                  <a:pt x="1083" y="350"/>
                  <a:pt x="1083" y="337"/>
                  <a:pt x="1091" y="330"/>
                </a:cubicBezTo>
                <a:cubicBezTo>
                  <a:pt x="1099" y="322"/>
                  <a:pt x="1111" y="323"/>
                  <a:pt x="1119" y="330"/>
                </a:cubicBezTo>
                <a:cubicBezTo>
                  <a:pt x="1469" y="695"/>
                  <a:pt x="1469" y="695"/>
                  <a:pt x="1469" y="695"/>
                </a:cubicBezTo>
                <a:cubicBezTo>
                  <a:pt x="1490" y="717"/>
                  <a:pt x="1489" y="753"/>
                  <a:pt x="1467" y="774"/>
                </a:cubicBezTo>
                <a:close/>
              </a:path>
            </a:pathLst>
          </a:custGeom>
          <a:solidFill>
            <a:srgbClr val="EE0033"/>
          </a:solidFill>
          <a:ln w="6350">
            <a:solidFill>
              <a:schemeClr val="bg1"/>
            </a:solidFill>
          </a:ln>
        </p:spPr>
        <p:txBody>
          <a:bodyPr vert="horz" wrap="square" lIns="91440" tIns="45720" rIns="91440" bIns="45720" numCol="1" anchor="t" anchorCtr="0" compatLnSpc="1">
            <a:prstTxWarp prst="textNoShape">
              <a:avLst/>
            </a:prstTxWarp>
          </a:bodyPr>
          <a:lstStyle/>
          <a:p>
            <a:endParaRPr lang="en-GB"/>
          </a:p>
        </p:txBody>
      </p:sp>
      <p:sp>
        <p:nvSpPr>
          <p:cNvPr id="11" name="TextBox 10"/>
          <p:cNvSpPr txBox="1"/>
          <p:nvPr/>
        </p:nvSpPr>
        <p:spPr>
          <a:xfrm>
            <a:off x="2054469" y="620719"/>
            <a:ext cx="5105400" cy="369332"/>
          </a:xfrm>
          <a:prstGeom prst="rect">
            <a:avLst/>
          </a:prstGeom>
          <a:noFill/>
        </p:spPr>
        <p:txBody>
          <a:bodyPr wrap="square" rtlCol="0">
            <a:spAutoFit/>
          </a:bodyPr>
          <a:lstStyle/>
          <a:p>
            <a:r>
              <a:rPr lang="en-US" b="1" dirty="0" smtClean="0">
                <a:latin typeface="FS Magistral Bold"/>
              </a:rPr>
              <a:t>ĐỐI TÁC THI CÔNG CHẬM</a:t>
            </a:r>
            <a:endParaRPr lang="en-US" b="1" dirty="0">
              <a:latin typeface="FS Magistral Bold"/>
            </a:endParaRPr>
          </a:p>
        </p:txBody>
      </p:sp>
    </p:spTree>
    <p:extLst>
      <p:ext uri="{BB962C8B-B14F-4D97-AF65-F5344CB8AC3E}">
        <p14:creationId xmlns:p14="http://schemas.microsoft.com/office/powerpoint/2010/main" val="3965305558"/>
      </p:ext>
    </p:extLst>
  </p:cSld>
  <p:clrMapOvr>
    <a:masterClrMapping/>
  </p:clrMapOvr>
  <p:transition spd="med">
    <p:split orient="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ectangle 1"/>
          <p:cNvSpPr/>
          <p:nvPr/>
        </p:nvSpPr>
        <p:spPr>
          <a:xfrm>
            <a:off x="417960" y="184680"/>
            <a:ext cx="8490240" cy="52416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685800">
              <a:lnSpc>
                <a:spcPct val="100000"/>
              </a:lnSpc>
            </a:pPr>
            <a:endParaRPr lang="en-US" sz="1200" b="0" strike="noStrike" spc="-1">
              <a:solidFill>
                <a:schemeClr val="lt1"/>
              </a:solidFill>
              <a:latin typeface="FS PF BeauSans Pro"/>
            </a:endParaRPr>
          </a:p>
        </p:txBody>
      </p:sp>
      <p:sp>
        <p:nvSpPr>
          <p:cNvPr id="203" name="Rectangle 2"/>
          <p:cNvSpPr/>
          <p:nvPr/>
        </p:nvSpPr>
        <p:spPr>
          <a:xfrm>
            <a:off x="0" y="167040"/>
            <a:ext cx="8811720" cy="42943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685800">
              <a:lnSpc>
                <a:spcPct val="100000"/>
              </a:lnSpc>
            </a:pPr>
            <a:r>
              <a:rPr lang="nl-NL" sz="2200" b="1" strike="noStrike" spc="-1">
                <a:solidFill>
                  <a:srgbClr val="EE0033"/>
                </a:solidFill>
                <a:latin typeface="FS PF BeauSans Pro"/>
              </a:rPr>
              <a:t>II. </a:t>
            </a:r>
            <a:r>
              <a:rPr lang="vi-VN" sz="2200" b="1" strike="noStrike" spc="-1" dirty="0">
                <a:solidFill>
                  <a:srgbClr val="EE0033"/>
                </a:solidFill>
                <a:latin typeface="FS PF BeauSans Pro"/>
              </a:rPr>
              <a:t>CÔNG TÁC TỐI ƯU CHẤT LƯỢNG DỊCH VỤ</a:t>
            </a:r>
            <a:endParaRPr lang="en-US" sz="2200" b="0" strike="noStrike" spc="-1" dirty="0">
              <a:solidFill>
                <a:srgbClr val="000000"/>
              </a:solidFill>
              <a:latin typeface="Arial"/>
            </a:endParaRPr>
          </a:p>
        </p:txBody>
      </p:sp>
      <p:cxnSp>
        <p:nvCxnSpPr>
          <p:cNvPr id="204" name="Straight Connector 3"/>
          <p:cNvCxnSpPr/>
          <p:nvPr/>
        </p:nvCxnSpPr>
        <p:spPr>
          <a:xfrm>
            <a:off x="2996640" y="597960"/>
            <a:ext cx="3026520" cy="360"/>
          </a:xfrm>
          <a:prstGeom prst="straightConnector1">
            <a:avLst/>
          </a:prstGeom>
          <a:ln w="76200">
            <a:solidFill>
              <a:srgbClr val="EE0033"/>
            </a:solidFill>
          </a:ln>
        </p:spPr>
      </p:cxnSp>
      <p:cxnSp>
        <p:nvCxnSpPr>
          <p:cNvPr id="205" name="Đường nối Thẳng 67"/>
          <p:cNvCxnSpPr/>
          <p:nvPr/>
        </p:nvCxnSpPr>
        <p:spPr>
          <a:xfrm>
            <a:off x="2026973" y="1427950"/>
            <a:ext cx="360" cy="2391120"/>
          </a:xfrm>
          <a:prstGeom prst="straightConnector1">
            <a:avLst/>
          </a:prstGeom>
          <a:ln>
            <a:solidFill>
              <a:srgbClr val="FFFFFF">
                <a:alpha val="51000"/>
              </a:srgbClr>
            </a:solidFill>
          </a:ln>
        </p:spPr>
      </p:cxnSp>
      <p:cxnSp>
        <p:nvCxnSpPr>
          <p:cNvPr id="206" name="Đường nối Thẳng 68"/>
          <p:cNvCxnSpPr/>
          <p:nvPr/>
        </p:nvCxnSpPr>
        <p:spPr>
          <a:xfrm>
            <a:off x="7190060" y="1429390"/>
            <a:ext cx="360" cy="2391120"/>
          </a:xfrm>
          <a:prstGeom prst="straightConnector1">
            <a:avLst/>
          </a:prstGeom>
          <a:ln>
            <a:solidFill>
              <a:srgbClr val="FFFFFF">
                <a:alpha val="51000"/>
              </a:srgbClr>
            </a:solidFill>
          </a:ln>
        </p:spPr>
      </p:cxnSp>
      <p:sp>
        <p:nvSpPr>
          <p:cNvPr id="208" name="Freeform 1589"/>
          <p:cNvSpPr/>
          <p:nvPr/>
        </p:nvSpPr>
        <p:spPr>
          <a:xfrm>
            <a:off x="1264168" y="1230240"/>
            <a:ext cx="428400" cy="431280"/>
          </a:xfrm>
          <a:custGeom>
            <a:avLst/>
            <a:gdLst>
              <a:gd name="textAreaLeft" fmla="*/ 0 w 428400"/>
              <a:gd name="textAreaRight" fmla="*/ 428760 w 428400"/>
              <a:gd name="textAreaTop" fmla="*/ 0 h 431280"/>
              <a:gd name="textAreaBottom" fmla="*/ 431640 h 431280"/>
            </a:gdLst>
            <a:ahLst/>
            <a:cxnLst/>
            <a:rect l="textAreaLeft" t="textAreaTop" r="textAreaRight" b="textAreaBottom"/>
            <a:pathLst>
              <a:path w="1748" h="1748">
                <a:moveTo>
                  <a:pt x="874" y="0"/>
                </a:moveTo>
                <a:cubicBezTo>
                  <a:pt x="391" y="0"/>
                  <a:pt x="0" y="391"/>
                  <a:pt x="0" y="874"/>
                </a:cubicBezTo>
                <a:cubicBezTo>
                  <a:pt x="0" y="1356"/>
                  <a:pt x="391" y="1748"/>
                  <a:pt x="874" y="1748"/>
                </a:cubicBezTo>
                <a:cubicBezTo>
                  <a:pt x="1357" y="1748"/>
                  <a:pt x="1748" y="1356"/>
                  <a:pt x="1748" y="874"/>
                </a:cubicBezTo>
                <a:cubicBezTo>
                  <a:pt x="1748" y="391"/>
                  <a:pt x="1357" y="0"/>
                  <a:pt x="874" y="0"/>
                </a:cubicBezTo>
                <a:close/>
                <a:moveTo>
                  <a:pt x="1211" y="490"/>
                </a:moveTo>
                <a:cubicBezTo>
                  <a:pt x="1211" y="479"/>
                  <a:pt x="1219" y="471"/>
                  <a:pt x="1230" y="471"/>
                </a:cubicBezTo>
                <a:cubicBezTo>
                  <a:pt x="1240" y="471"/>
                  <a:pt x="1248" y="479"/>
                  <a:pt x="1248" y="490"/>
                </a:cubicBezTo>
                <a:cubicBezTo>
                  <a:pt x="1248" y="1094"/>
                  <a:pt x="1248" y="1094"/>
                  <a:pt x="1248" y="1094"/>
                </a:cubicBezTo>
                <a:cubicBezTo>
                  <a:pt x="1248" y="1104"/>
                  <a:pt x="1240" y="1112"/>
                  <a:pt x="1230" y="1112"/>
                </a:cubicBezTo>
                <a:cubicBezTo>
                  <a:pt x="1219" y="1112"/>
                  <a:pt x="1211" y="1104"/>
                  <a:pt x="1211" y="1094"/>
                </a:cubicBezTo>
                <a:lnTo>
                  <a:pt x="1211" y="490"/>
                </a:lnTo>
                <a:close/>
                <a:moveTo>
                  <a:pt x="422" y="947"/>
                </a:moveTo>
                <a:cubicBezTo>
                  <a:pt x="422" y="937"/>
                  <a:pt x="430" y="929"/>
                  <a:pt x="441" y="929"/>
                </a:cubicBezTo>
                <a:cubicBezTo>
                  <a:pt x="451" y="929"/>
                  <a:pt x="460" y="937"/>
                  <a:pt x="460" y="947"/>
                </a:cubicBezTo>
                <a:cubicBezTo>
                  <a:pt x="460" y="1094"/>
                  <a:pt x="460" y="1094"/>
                  <a:pt x="460" y="1094"/>
                </a:cubicBezTo>
                <a:cubicBezTo>
                  <a:pt x="460" y="1104"/>
                  <a:pt x="451" y="1112"/>
                  <a:pt x="441" y="1112"/>
                </a:cubicBezTo>
                <a:cubicBezTo>
                  <a:pt x="430" y="1112"/>
                  <a:pt x="422" y="1104"/>
                  <a:pt x="422" y="1094"/>
                </a:cubicBezTo>
                <a:lnTo>
                  <a:pt x="422" y="947"/>
                </a:lnTo>
                <a:close/>
                <a:moveTo>
                  <a:pt x="309" y="1013"/>
                </a:moveTo>
                <a:cubicBezTo>
                  <a:pt x="309" y="1003"/>
                  <a:pt x="318" y="994"/>
                  <a:pt x="328" y="994"/>
                </a:cubicBezTo>
                <a:cubicBezTo>
                  <a:pt x="338" y="994"/>
                  <a:pt x="347" y="1003"/>
                  <a:pt x="347" y="1013"/>
                </a:cubicBezTo>
                <a:cubicBezTo>
                  <a:pt x="347" y="1094"/>
                  <a:pt x="347" y="1094"/>
                  <a:pt x="347" y="1094"/>
                </a:cubicBezTo>
                <a:cubicBezTo>
                  <a:pt x="347" y="1104"/>
                  <a:pt x="338" y="1112"/>
                  <a:pt x="328" y="1112"/>
                </a:cubicBezTo>
                <a:cubicBezTo>
                  <a:pt x="318" y="1112"/>
                  <a:pt x="309" y="1104"/>
                  <a:pt x="309" y="1094"/>
                </a:cubicBezTo>
                <a:lnTo>
                  <a:pt x="309" y="1013"/>
                </a:lnTo>
                <a:close/>
                <a:moveTo>
                  <a:pt x="518" y="1339"/>
                </a:moveTo>
                <a:cubicBezTo>
                  <a:pt x="328" y="1339"/>
                  <a:pt x="328" y="1339"/>
                  <a:pt x="328" y="1339"/>
                </a:cubicBezTo>
                <a:cubicBezTo>
                  <a:pt x="318" y="1339"/>
                  <a:pt x="309" y="1331"/>
                  <a:pt x="309" y="1320"/>
                </a:cubicBezTo>
                <a:cubicBezTo>
                  <a:pt x="309" y="1310"/>
                  <a:pt x="318" y="1302"/>
                  <a:pt x="328" y="1302"/>
                </a:cubicBezTo>
                <a:cubicBezTo>
                  <a:pt x="518" y="1302"/>
                  <a:pt x="518" y="1302"/>
                  <a:pt x="518" y="1302"/>
                </a:cubicBezTo>
                <a:cubicBezTo>
                  <a:pt x="529" y="1302"/>
                  <a:pt x="537" y="1310"/>
                  <a:pt x="537" y="1320"/>
                </a:cubicBezTo>
                <a:cubicBezTo>
                  <a:pt x="537" y="1331"/>
                  <a:pt x="529" y="1339"/>
                  <a:pt x="518" y="1339"/>
                </a:cubicBezTo>
                <a:close/>
                <a:moveTo>
                  <a:pt x="572" y="1094"/>
                </a:moveTo>
                <a:cubicBezTo>
                  <a:pt x="572" y="1104"/>
                  <a:pt x="564" y="1112"/>
                  <a:pt x="554" y="1112"/>
                </a:cubicBezTo>
                <a:cubicBezTo>
                  <a:pt x="543" y="1112"/>
                  <a:pt x="535" y="1104"/>
                  <a:pt x="535" y="1094"/>
                </a:cubicBezTo>
                <a:cubicBezTo>
                  <a:pt x="535" y="890"/>
                  <a:pt x="535" y="890"/>
                  <a:pt x="535" y="890"/>
                </a:cubicBezTo>
                <a:cubicBezTo>
                  <a:pt x="535" y="879"/>
                  <a:pt x="543" y="871"/>
                  <a:pt x="554" y="871"/>
                </a:cubicBezTo>
                <a:cubicBezTo>
                  <a:pt x="564" y="871"/>
                  <a:pt x="572" y="879"/>
                  <a:pt x="572" y="890"/>
                </a:cubicBezTo>
                <a:lnTo>
                  <a:pt x="572" y="1094"/>
                </a:lnTo>
                <a:close/>
                <a:moveTo>
                  <a:pt x="685" y="1094"/>
                </a:moveTo>
                <a:cubicBezTo>
                  <a:pt x="685" y="1104"/>
                  <a:pt x="677" y="1112"/>
                  <a:pt x="666" y="1112"/>
                </a:cubicBezTo>
                <a:cubicBezTo>
                  <a:pt x="656" y="1112"/>
                  <a:pt x="647" y="1104"/>
                  <a:pt x="647" y="1094"/>
                </a:cubicBezTo>
                <a:cubicBezTo>
                  <a:pt x="647" y="824"/>
                  <a:pt x="647" y="824"/>
                  <a:pt x="647" y="824"/>
                </a:cubicBezTo>
                <a:cubicBezTo>
                  <a:pt x="647" y="814"/>
                  <a:pt x="656" y="806"/>
                  <a:pt x="666" y="806"/>
                </a:cubicBezTo>
                <a:cubicBezTo>
                  <a:pt x="677" y="806"/>
                  <a:pt x="685" y="814"/>
                  <a:pt x="685" y="824"/>
                </a:cubicBezTo>
                <a:lnTo>
                  <a:pt x="685" y="1094"/>
                </a:lnTo>
                <a:close/>
                <a:moveTo>
                  <a:pt x="798" y="1094"/>
                </a:moveTo>
                <a:cubicBezTo>
                  <a:pt x="798" y="1104"/>
                  <a:pt x="789" y="1112"/>
                  <a:pt x="779" y="1112"/>
                </a:cubicBezTo>
                <a:cubicBezTo>
                  <a:pt x="769" y="1112"/>
                  <a:pt x="760" y="1104"/>
                  <a:pt x="760" y="1094"/>
                </a:cubicBezTo>
                <a:cubicBezTo>
                  <a:pt x="760" y="751"/>
                  <a:pt x="760" y="751"/>
                  <a:pt x="760" y="751"/>
                </a:cubicBezTo>
                <a:cubicBezTo>
                  <a:pt x="760" y="741"/>
                  <a:pt x="769" y="733"/>
                  <a:pt x="779" y="733"/>
                </a:cubicBezTo>
                <a:cubicBezTo>
                  <a:pt x="789" y="733"/>
                  <a:pt x="798" y="741"/>
                  <a:pt x="798" y="751"/>
                </a:cubicBezTo>
                <a:lnTo>
                  <a:pt x="798" y="1094"/>
                </a:lnTo>
                <a:close/>
                <a:moveTo>
                  <a:pt x="910" y="1094"/>
                </a:moveTo>
                <a:cubicBezTo>
                  <a:pt x="910" y="1104"/>
                  <a:pt x="902" y="1112"/>
                  <a:pt x="892" y="1112"/>
                </a:cubicBezTo>
                <a:cubicBezTo>
                  <a:pt x="881" y="1112"/>
                  <a:pt x="873" y="1104"/>
                  <a:pt x="873" y="1094"/>
                </a:cubicBezTo>
                <a:cubicBezTo>
                  <a:pt x="873" y="686"/>
                  <a:pt x="873" y="686"/>
                  <a:pt x="873" y="686"/>
                </a:cubicBezTo>
                <a:cubicBezTo>
                  <a:pt x="873" y="676"/>
                  <a:pt x="881" y="667"/>
                  <a:pt x="892" y="667"/>
                </a:cubicBezTo>
                <a:cubicBezTo>
                  <a:pt x="902" y="667"/>
                  <a:pt x="910" y="676"/>
                  <a:pt x="910" y="686"/>
                </a:cubicBezTo>
                <a:lnTo>
                  <a:pt x="910" y="1094"/>
                </a:lnTo>
                <a:close/>
                <a:moveTo>
                  <a:pt x="1023" y="1094"/>
                </a:moveTo>
                <a:cubicBezTo>
                  <a:pt x="1023" y="1104"/>
                  <a:pt x="1015" y="1112"/>
                  <a:pt x="1004" y="1112"/>
                </a:cubicBezTo>
                <a:cubicBezTo>
                  <a:pt x="994" y="1112"/>
                  <a:pt x="986" y="1104"/>
                  <a:pt x="986" y="1094"/>
                </a:cubicBezTo>
                <a:cubicBezTo>
                  <a:pt x="986" y="621"/>
                  <a:pt x="986" y="621"/>
                  <a:pt x="986" y="621"/>
                </a:cubicBezTo>
                <a:cubicBezTo>
                  <a:pt x="986" y="610"/>
                  <a:pt x="994" y="602"/>
                  <a:pt x="1004" y="602"/>
                </a:cubicBezTo>
                <a:cubicBezTo>
                  <a:pt x="1015" y="602"/>
                  <a:pt x="1023" y="610"/>
                  <a:pt x="1023" y="621"/>
                </a:cubicBezTo>
                <a:lnTo>
                  <a:pt x="1023" y="1094"/>
                </a:lnTo>
                <a:close/>
                <a:moveTo>
                  <a:pt x="1117" y="1112"/>
                </a:moveTo>
                <a:cubicBezTo>
                  <a:pt x="1107" y="1112"/>
                  <a:pt x="1098" y="1104"/>
                  <a:pt x="1098" y="1094"/>
                </a:cubicBezTo>
                <a:cubicBezTo>
                  <a:pt x="1098" y="555"/>
                  <a:pt x="1098" y="555"/>
                  <a:pt x="1098" y="555"/>
                </a:cubicBezTo>
                <a:cubicBezTo>
                  <a:pt x="1098" y="545"/>
                  <a:pt x="1107" y="536"/>
                  <a:pt x="1117" y="536"/>
                </a:cubicBezTo>
                <a:cubicBezTo>
                  <a:pt x="1127" y="536"/>
                  <a:pt x="1136" y="545"/>
                  <a:pt x="1136" y="555"/>
                </a:cubicBezTo>
                <a:cubicBezTo>
                  <a:pt x="1136" y="1094"/>
                  <a:pt x="1136" y="1094"/>
                  <a:pt x="1136" y="1094"/>
                </a:cubicBezTo>
                <a:cubicBezTo>
                  <a:pt x="1136" y="1104"/>
                  <a:pt x="1127" y="1112"/>
                  <a:pt x="1117" y="1112"/>
                </a:cubicBezTo>
                <a:close/>
                <a:moveTo>
                  <a:pt x="1342" y="1339"/>
                </a:moveTo>
                <a:cubicBezTo>
                  <a:pt x="1266" y="1339"/>
                  <a:pt x="1266" y="1339"/>
                  <a:pt x="1266" y="1339"/>
                </a:cubicBezTo>
                <a:cubicBezTo>
                  <a:pt x="1266" y="1415"/>
                  <a:pt x="1266" y="1415"/>
                  <a:pt x="1266" y="1415"/>
                </a:cubicBezTo>
                <a:cubicBezTo>
                  <a:pt x="1266" y="1426"/>
                  <a:pt x="1258" y="1434"/>
                  <a:pt x="1247" y="1434"/>
                </a:cubicBezTo>
                <a:cubicBezTo>
                  <a:pt x="1237" y="1434"/>
                  <a:pt x="1229" y="1426"/>
                  <a:pt x="1229" y="1415"/>
                </a:cubicBezTo>
                <a:cubicBezTo>
                  <a:pt x="1229" y="1339"/>
                  <a:pt x="1229" y="1339"/>
                  <a:pt x="1229" y="1339"/>
                </a:cubicBezTo>
                <a:cubicBezTo>
                  <a:pt x="1152" y="1339"/>
                  <a:pt x="1152" y="1339"/>
                  <a:pt x="1152" y="1339"/>
                </a:cubicBezTo>
                <a:cubicBezTo>
                  <a:pt x="1142" y="1339"/>
                  <a:pt x="1134" y="1331"/>
                  <a:pt x="1134" y="1320"/>
                </a:cubicBezTo>
                <a:cubicBezTo>
                  <a:pt x="1134" y="1310"/>
                  <a:pt x="1142" y="1302"/>
                  <a:pt x="1152" y="1302"/>
                </a:cubicBezTo>
                <a:cubicBezTo>
                  <a:pt x="1229" y="1302"/>
                  <a:pt x="1229" y="1302"/>
                  <a:pt x="1229" y="1302"/>
                </a:cubicBezTo>
                <a:cubicBezTo>
                  <a:pt x="1229" y="1225"/>
                  <a:pt x="1229" y="1225"/>
                  <a:pt x="1229" y="1225"/>
                </a:cubicBezTo>
                <a:cubicBezTo>
                  <a:pt x="1229" y="1215"/>
                  <a:pt x="1237" y="1207"/>
                  <a:pt x="1247" y="1207"/>
                </a:cubicBezTo>
                <a:cubicBezTo>
                  <a:pt x="1258" y="1207"/>
                  <a:pt x="1266" y="1215"/>
                  <a:pt x="1266" y="1225"/>
                </a:cubicBezTo>
                <a:cubicBezTo>
                  <a:pt x="1266" y="1302"/>
                  <a:pt x="1266" y="1302"/>
                  <a:pt x="1266" y="1302"/>
                </a:cubicBezTo>
                <a:cubicBezTo>
                  <a:pt x="1342" y="1302"/>
                  <a:pt x="1342" y="1302"/>
                  <a:pt x="1342" y="1302"/>
                </a:cubicBezTo>
                <a:cubicBezTo>
                  <a:pt x="1353" y="1302"/>
                  <a:pt x="1361" y="1310"/>
                  <a:pt x="1361" y="1320"/>
                </a:cubicBezTo>
                <a:cubicBezTo>
                  <a:pt x="1361" y="1331"/>
                  <a:pt x="1353" y="1339"/>
                  <a:pt x="1342" y="1339"/>
                </a:cubicBezTo>
                <a:close/>
                <a:moveTo>
                  <a:pt x="1361" y="1094"/>
                </a:moveTo>
                <a:cubicBezTo>
                  <a:pt x="1361" y="1104"/>
                  <a:pt x="1353" y="1112"/>
                  <a:pt x="1342" y="1112"/>
                </a:cubicBezTo>
                <a:cubicBezTo>
                  <a:pt x="1332" y="1112"/>
                  <a:pt x="1324" y="1104"/>
                  <a:pt x="1324" y="1094"/>
                </a:cubicBezTo>
                <a:cubicBezTo>
                  <a:pt x="1324" y="431"/>
                  <a:pt x="1324" y="431"/>
                  <a:pt x="1324" y="431"/>
                </a:cubicBezTo>
                <a:cubicBezTo>
                  <a:pt x="1324" y="421"/>
                  <a:pt x="1332" y="412"/>
                  <a:pt x="1342" y="412"/>
                </a:cubicBezTo>
                <a:cubicBezTo>
                  <a:pt x="1353" y="412"/>
                  <a:pt x="1361" y="421"/>
                  <a:pt x="1361" y="431"/>
                </a:cubicBezTo>
                <a:lnTo>
                  <a:pt x="1361" y="1094"/>
                </a:lnTo>
                <a:close/>
              </a:path>
            </a:pathLst>
          </a:custGeom>
          <a:solidFill>
            <a:srgbClr val="EE0033"/>
          </a:solidFill>
          <a:ln w="6350">
            <a:solidFill>
              <a:srgbClr val="FFFFFF"/>
            </a:solidFill>
            <a:round/>
          </a:ln>
        </p:spPr>
        <p:style>
          <a:lnRef idx="0">
            <a:scrgbClr r="0" g="0" b="0"/>
          </a:lnRef>
          <a:fillRef idx="0">
            <a:scrgbClr r="0" g="0" b="0"/>
          </a:fillRef>
          <a:effectRef idx="0">
            <a:scrgbClr r="0" g="0" b="0"/>
          </a:effectRef>
          <a:fontRef idx="minor"/>
        </p:style>
        <p:txBody>
          <a:bodyPr numCol="1" spcCol="0" anchor="t">
            <a:noAutofit/>
          </a:bodyPr>
          <a:lstStyle/>
          <a:p>
            <a:pPr defTabSz="685800">
              <a:lnSpc>
                <a:spcPct val="100000"/>
              </a:lnSpc>
            </a:pPr>
            <a:endParaRPr lang="en-GB" sz="1200" b="0" strike="noStrike" spc="-1">
              <a:solidFill>
                <a:schemeClr val="dk1"/>
              </a:solidFill>
              <a:latin typeface="FS PF BeauSans Pro"/>
            </a:endParaRPr>
          </a:p>
        </p:txBody>
      </p:sp>
      <p:grpSp>
        <p:nvGrpSpPr>
          <p:cNvPr id="209" name="Group 551"/>
          <p:cNvGrpSpPr/>
          <p:nvPr/>
        </p:nvGrpSpPr>
        <p:grpSpPr>
          <a:xfrm>
            <a:off x="7256950" y="1225490"/>
            <a:ext cx="428400" cy="428400"/>
            <a:chOff x="4662720" y="1074240"/>
            <a:chExt cx="428400" cy="428400"/>
          </a:xfrm>
        </p:grpSpPr>
        <p:sp>
          <p:nvSpPr>
            <p:cNvPr id="210" name="Oval 552"/>
            <p:cNvSpPr/>
            <p:nvPr/>
          </p:nvSpPr>
          <p:spPr>
            <a:xfrm>
              <a:off x="4915800" y="1272960"/>
              <a:ext cx="12960" cy="12960"/>
            </a:xfrm>
            <a:prstGeom prst="ellipse">
              <a:avLst/>
            </a:prstGeom>
            <a:solidFill>
              <a:srgbClr val="ED1A36"/>
            </a:solidFill>
            <a:ln w="9525">
              <a:solidFill>
                <a:srgbClr val="FFFFFF"/>
              </a:solidFill>
              <a:round/>
            </a:ln>
          </p:spPr>
          <p:style>
            <a:lnRef idx="0">
              <a:scrgbClr r="0" g="0" b="0"/>
            </a:lnRef>
            <a:fillRef idx="0">
              <a:scrgbClr r="0" g="0" b="0"/>
            </a:fillRef>
            <a:effectRef idx="0">
              <a:scrgbClr r="0" g="0" b="0"/>
            </a:effectRef>
            <a:fontRef idx="minor"/>
          </p:style>
          <p:txBody>
            <a:bodyPr tIns="4680" bIns="4680" numCol="1" spcCol="0" anchor="t">
              <a:noAutofit/>
            </a:bodyPr>
            <a:lstStyle/>
            <a:p>
              <a:pPr defTabSz="685800">
                <a:lnSpc>
                  <a:spcPct val="100000"/>
                </a:lnSpc>
              </a:pPr>
              <a:endParaRPr lang="en-GB" sz="1200" b="0" strike="noStrike" spc="-1">
                <a:solidFill>
                  <a:schemeClr val="dk1"/>
                </a:solidFill>
                <a:latin typeface="FS PF BeauSans Pro"/>
              </a:endParaRPr>
            </a:p>
          </p:txBody>
        </p:sp>
        <p:sp>
          <p:nvSpPr>
            <p:cNvPr id="211" name="Oval 553"/>
            <p:cNvSpPr/>
            <p:nvPr/>
          </p:nvSpPr>
          <p:spPr>
            <a:xfrm>
              <a:off x="4942440" y="1295640"/>
              <a:ext cx="12960" cy="10800"/>
            </a:xfrm>
            <a:prstGeom prst="ellipse">
              <a:avLst/>
            </a:prstGeom>
            <a:solidFill>
              <a:srgbClr val="ED1A36"/>
            </a:solidFill>
            <a:ln w="9525">
              <a:solidFill>
                <a:srgbClr val="FFFFFF"/>
              </a:solidFill>
              <a:round/>
            </a:ln>
          </p:spPr>
          <p:style>
            <a:lnRef idx="0">
              <a:scrgbClr r="0" g="0" b="0"/>
            </a:lnRef>
            <a:fillRef idx="0">
              <a:scrgbClr r="0" g="0" b="0"/>
            </a:fillRef>
            <a:effectRef idx="0">
              <a:scrgbClr r="0" g="0" b="0"/>
            </a:effectRef>
            <a:fontRef idx="minor"/>
          </p:style>
          <p:txBody>
            <a:bodyPr tIns="3960" bIns="3960" numCol="1" spcCol="0" anchor="t">
              <a:noAutofit/>
            </a:bodyPr>
            <a:lstStyle/>
            <a:p>
              <a:pPr defTabSz="685800">
                <a:lnSpc>
                  <a:spcPct val="100000"/>
                </a:lnSpc>
              </a:pPr>
              <a:endParaRPr lang="en-GB" sz="1200" b="0" strike="noStrike" spc="-1">
                <a:solidFill>
                  <a:schemeClr val="dk1"/>
                </a:solidFill>
                <a:latin typeface="FS PF BeauSans Pro"/>
              </a:endParaRPr>
            </a:p>
          </p:txBody>
        </p:sp>
        <p:sp>
          <p:nvSpPr>
            <p:cNvPr id="212" name="Oval 554"/>
            <p:cNvSpPr/>
            <p:nvPr/>
          </p:nvSpPr>
          <p:spPr>
            <a:xfrm>
              <a:off x="4968720" y="1272960"/>
              <a:ext cx="10800" cy="12960"/>
            </a:xfrm>
            <a:prstGeom prst="ellipse">
              <a:avLst/>
            </a:prstGeom>
            <a:solidFill>
              <a:srgbClr val="ED1A36"/>
            </a:solidFill>
            <a:ln w="9525">
              <a:solidFill>
                <a:srgbClr val="FFFFFF"/>
              </a:solidFill>
              <a:round/>
            </a:ln>
          </p:spPr>
          <p:style>
            <a:lnRef idx="0">
              <a:scrgbClr r="0" g="0" b="0"/>
            </a:lnRef>
            <a:fillRef idx="0">
              <a:scrgbClr r="0" g="0" b="0"/>
            </a:fillRef>
            <a:effectRef idx="0">
              <a:scrgbClr r="0" g="0" b="0"/>
            </a:effectRef>
            <a:fontRef idx="minor"/>
          </p:style>
          <p:txBody>
            <a:bodyPr tIns="4680" bIns="4680" numCol="1" spcCol="0" anchor="t">
              <a:noAutofit/>
            </a:bodyPr>
            <a:lstStyle/>
            <a:p>
              <a:pPr defTabSz="685800">
                <a:lnSpc>
                  <a:spcPct val="100000"/>
                </a:lnSpc>
              </a:pPr>
              <a:endParaRPr lang="en-GB" sz="1200" b="0" strike="noStrike" spc="-1">
                <a:solidFill>
                  <a:schemeClr val="dk1"/>
                </a:solidFill>
                <a:latin typeface="FS PF BeauSans Pro"/>
              </a:endParaRPr>
            </a:p>
          </p:txBody>
        </p:sp>
        <p:sp>
          <p:nvSpPr>
            <p:cNvPr id="213" name="Oval 555"/>
            <p:cNvSpPr/>
            <p:nvPr/>
          </p:nvSpPr>
          <p:spPr>
            <a:xfrm>
              <a:off x="4942440" y="1248120"/>
              <a:ext cx="12960" cy="12960"/>
            </a:xfrm>
            <a:prstGeom prst="ellipse">
              <a:avLst/>
            </a:prstGeom>
            <a:solidFill>
              <a:srgbClr val="ED1A36"/>
            </a:solidFill>
            <a:ln w="9525">
              <a:solidFill>
                <a:srgbClr val="FFFFFF"/>
              </a:solidFill>
              <a:round/>
            </a:ln>
          </p:spPr>
          <p:style>
            <a:lnRef idx="0">
              <a:scrgbClr r="0" g="0" b="0"/>
            </a:lnRef>
            <a:fillRef idx="0">
              <a:scrgbClr r="0" g="0" b="0"/>
            </a:fillRef>
            <a:effectRef idx="0">
              <a:scrgbClr r="0" g="0" b="0"/>
            </a:effectRef>
            <a:fontRef idx="minor"/>
          </p:style>
          <p:txBody>
            <a:bodyPr tIns="4680" bIns="4680" numCol="1" spcCol="0" anchor="t">
              <a:noAutofit/>
            </a:bodyPr>
            <a:lstStyle/>
            <a:p>
              <a:pPr defTabSz="685800">
                <a:lnSpc>
                  <a:spcPct val="100000"/>
                </a:lnSpc>
              </a:pPr>
              <a:endParaRPr lang="en-GB" sz="1200" b="0" strike="noStrike" spc="-1">
                <a:solidFill>
                  <a:schemeClr val="dk1"/>
                </a:solidFill>
                <a:latin typeface="FS PF BeauSans Pro"/>
              </a:endParaRPr>
            </a:p>
          </p:txBody>
        </p:sp>
        <p:sp>
          <p:nvSpPr>
            <p:cNvPr id="214" name="Freeform 556"/>
            <p:cNvSpPr/>
            <p:nvPr/>
          </p:nvSpPr>
          <p:spPr>
            <a:xfrm>
              <a:off x="4662720" y="1074240"/>
              <a:ext cx="428400" cy="428400"/>
            </a:xfrm>
            <a:custGeom>
              <a:avLst/>
              <a:gdLst>
                <a:gd name="textAreaLeft" fmla="*/ 0 w 428400"/>
                <a:gd name="textAreaRight" fmla="*/ 428760 w 428400"/>
                <a:gd name="textAreaTop" fmla="*/ 0 h 428400"/>
                <a:gd name="textAreaBottom" fmla="*/ 428760 h 428400"/>
              </a:gdLst>
              <a:ahLst/>
              <a:cxnLst/>
              <a:rect l="textAreaLeft" t="textAreaTop" r="textAreaRight" b="textAreaBottom"/>
              <a:pathLst>
                <a:path w="1612" h="1612">
                  <a:moveTo>
                    <a:pt x="806" y="0"/>
                  </a:moveTo>
                  <a:cubicBezTo>
                    <a:pt x="361" y="0"/>
                    <a:pt x="0" y="361"/>
                    <a:pt x="0" y="806"/>
                  </a:cubicBezTo>
                  <a:cubicBezTo>
                    <a:pt x="0" y="1251"/>
                    <a:pt x="361" y="1612"/>
                    <a:pt x="806" y="1612"/>
                  </a:cubicBezTo>
                  <a:cubicBezTo>
                    <a:pt x="1251" y="1612"/>
                    <a:pt x="1612" y="1251"/>
                    <a:pt x="1612" y="806"/>
                  </a:cubicBezTo>
                  <a:cubicBezTo>
                    <a:pt x="1612" y="361"/>
                    <a:pt x="1251" y="0"/>
                    <a:pt x="806" y="0"/>
                  </a:cubicBezTo>
                  <a:close/>
                  <a:moveTo>
                    <a:pt x="1317" y="1192"/>
                  </a:moveTo>
                  <a:cubicBezTo>
                    <a:pt x="1283" y="1220"/>
                    <a:pt x="1238" y="1235"/>
                    <a:pt x="1190" y="1235"/>
                  </a:cubicBezTo>
                  <a:cubicBezTo>
                    <a:pt x="1132" y="1235"/>
                    <a:pt x="1078" y="1213"/>
                    <a:pt x="1044" y="1175"/>
                  </a:cubicBezTo>
                  <a:cubicBezTo>
                    <a:pt x="1034" y="1164"/>
                    <a:pt x="1034" y="1164"/>
                    <a:pt x="1034" y="1164"/>
                  </a:cubicBezTo>
                  <a:cubicBezTo>
                    <a:pt x="1001" y="1128"/>
                    <a:pt x="967" y="1089"/>
                    <a:pt x="939" y="1048"/>
                  </a:cubicBezTo>
                  <a:cubicBezTo>
                    <a:pt x="936" y="1044"/>
                    <a:pt x="934" y="1041"/>
                    <a:pt x="932" y="1038"/>
                  </a:cubicBezTo>
                  <a:cubicBezTo>
                    <a:pt x="927" y="1030"/>
                    <a:pt x="925" y="1027"/>
                    <a:pt x="922" y="1025"/>
                  </a:cubicBezTo>
                  <a:cubicBezTo>
                    <a:pt x="923" y="1026"/>
                    <a:pt x="912" y="1024"/>
                    <a:pt x="846" y="1024"/>
                  </a:cubicBezTo>
                  <a:cubicBezTo>
                    <a:pt x="805" y="1025"/>
                    <a:pt x="805" y="1025"/>
                    <a:pt x="805" y="1025"/>
                  </a:cubicBezTo>
                  <a:cubicBezTo>
                    <a:pt x="796" y="1024"/>
                    <a:pt x="796" y="1024"/>
                    <a:pt x="796" y="1024"/>
                  </a:cubicBezTo>
                  <a:cubicBezTo>
                    <a:pt x="787" y="1025"/>
                    <a:pt x="787" y="1025"/>
                    <a:pt x="787" y="1025"/>
                  </a:cubicBezTo>
                  <a:cubicBezTo>
                    <a:pt x="746" y="1024"/>
                    <a:pt x="746" y="1024"/>
                    <a:pt x="746" y="1024"/>
                  </a:cubicBezTo>
                  <a:cubicBezTo>
                    <a:pt x="681" y="1024"/>
                    <a:pt x="669" y="1026"/>
                    <a:pt x="667" y="1026"/>
                  </a:cubicBezTo>
                  <a:cubicBezTo>
                    <a:pt x="667" y="1027"/>
                    <a:pt x="665" y="1030"/>
                    <a:pt x="660" y="1038"/>
                  </a:cubicBezTo>
                  <a:cubicBezTo>
                    <a:pt x="658" y="1041"/>
                    <a:pt x="656" y="1044"/>
                    <a:pt x="653" y="1048"/>
                  </a:cubicBezTo>
                  <a:cubicBezTo>
                    <a:pt x="625" y="1089"/>
                    <a:pt x="591" y="1128"/>
                    <a:pt x="557" y="1164"/>
                  </a:cubicBezTo>
                  <a:cubicBezTo>
                    <a:pt x="548" y="1175"/>
                    <a:pt x="548" y="1175"/>
                    <a:pt x="548" y="1175"/>
                  </a:cubicBezTo>
                  <a:cubicBezTo>
                    <a:pt x="514" y="1213"/>
                    <a:pt x="460" y="1235"/>
                    <a:pt x="402" y="1235"/>
                  </a:cubicBezTo>
                  <a:cubicBezTo>
                    <a:pt x="353" y="1235"/>
                    <a:pt x="308" y="1220"/>
                    <a:pt x="275" y="1192"/>
                  </a:cubicBezTo>
                  <a:cubicBezTo>
                    <a:pt x="217" y="1142"/>
                    <a:pt x="222" y="1061"/>
                    <a:pt x="226" y="1002"/>
                  </a:cubicBezTo>
                  <a:cubicBezTo>
                    <a:pt x="230" y="935"/>
                    <a:pt x="230" y="935"/>
                    <a:pt x="230" y="935"/>
                  </a:cubicBezTo>
                  <a:cubicBezTo>
                    <a:pt x="235" y="850"/>
                    <a:pt x="241" y="761"/>
                    <a:pt x="256" y="676"/>
                  </a:cubicBezTo>
                  <a:cubicBezTo>
                    <a:pt x="269" y="604"/>
                    <a:pt x="291" y="551"/>
                    <a:pt x="322" y="518"/>
                  </a:cubicBezTo>
                  <a:cubicBezTo>
                    <a:pt x="372" y="466"/>
                    <a:pt x="461" y="441"/>
                    <a:pt x="538" y="456"/>
                  </a:cubicBezTo>
                  <a:cubicBezTo>
                    <a:pt x="559" y="461"/>
                    <a:pt x="581" y="468"/>
                    <a:pt x="602" y="479"/>
                  </a:cubicBezTo>
                  <a:cubicBezTo>
                    <a:pt x="604" y="480"/>
                    <a:pt x="613" y="487"/>
                    <a:pt x="623" y="494"/>
                  </a:cubicBezTo>
                  <a:cubicBezTo>
                    <a:pt x="627" y="497"/>
                    <a:pt x="631" y="500"/>
                    <a:pt x="634" y="502"/>
                  </a:cubicBezTo>
                  <a:cubicBezTo>
                    <a:pt x="647" y="498"/>
                    <a:pt x="660" y="495"/>
                    <a:pt x="672" y="494"/>
                  </a:cubicBezTo>
                  <a:cubicBezTo>
                    <a:pt x="682" y="492"/>
                    <a:pt x="693" y="491"/>
                    <a:pt x="704" y="490"/>
                  </a:cubicBezTo>
                  <a:cubicBezTo>
                    <a:pt x="706" y="470"/>
                    <a:pt x="711" y="446"/>
                    <a:pt x="734" y="431"/>
                  </a:cubicBezTo>
                  <a:cubicBezTo>
                    <a:pt x="735" y="424"/>
                    <a:pt x="736" y="418"/>
                    <a:pt x="736" y="417"/>
                  </a:cubicBezTo>
                  <a:cubicBezTo>
                    <a:pt x="739" y="397"/>
                    <a:pt x="745" y="378"/>
                    <a:pt x="753" y="360"/>
                  </a:cubicBezTo>
                  <a:cubicBezTo>
                    <a:pt x="769" y="325"/>
                    <a:pt x="800" y="293"/>
                    <a:pt x="839" y="272"/>
                  </a:cubicBezTo>
                  <a:cubicBezTo>
                    <a:pt x="857" y="262"/>
                    <a:pt x="875" y="256"/>
                    <a:pt x="893" y="250"/>
                  </a:cubicBezTo>
                  <a:cubicBezTo>
                    <a:pt x="934" y="236"/>
                    <a:pt x="934" y="236"/>
                    <a:pt x="934" y="236"/>
                  </a:cubicBezTo>
                  <a:cubicBezTo>
                    <a:pt x="953" y="230"/>
                    <a:pt x="964" y="227"/>
                    <a:pt x="969" y="217"/>
                  </a:cubicBezTo>
                  <a:cubicBezTo>
                    <a:pt x="970" y="215"/>
                    <a:pt x="970" y="215"/>
                    <a:pt x="969" y="207"/>
                  </a:cubicBezTo>
                  <a:cubicBezTo>
                    <a:pt x="969" y="207"/>
                    <a:pt x="969" y="203"/>
                    <a:pt x="969" y="203"/>
                  </a:cubicBezTo>
                  <a:cubicBezTo>
                    <a:pt x="969" y="202"/>
                    <a:pt x="969" y="199"/>
                    <a:pt x="968" y="195"/>
                  </a:cubicBezTo>
                  <a:cubicBezTo>
                    <a:pt x="967" y="168"/>
                    <a:pt x="988" y="142"/>
                    <a:pt x="1016" y="138"/>
                  </a:cubicBezTo>
                  <a:cubicBezTo>
                    <a:pt x="1042" y="134"/>
                    <a:pt x="1065" y="150"/>
                    <a:pt x="1074" y="157"/>
                  </a:cubicBezTo>
                  <a:cubicBezTo>
                    <a:pt x="1090" y="170"/>
                    <a:pt x="1108" y="196"/>
                    <a:pt x="1102" y="247"/>
                  </a:cubicBezTo>
                  <a:cubicBezTo>
                    <a:pt x="1099" y="264"/>
                    <a:pt x="1093" y="281"/>
                    <a:pt x="1082" y="296"/>
                  </a:cubicBezTo>
                  <a:cubicBezTo>
                    <a:pt x="1053" y="336"/>
                    <a:pt x="1005" y="354"/>
                    <a:pt x="963" y="367"/>
                  </a:cubicBezTo>
                  <a:cubicBezTo>
                    <a:pt x="947" y="371"/>
                    <a:pt x="947" y="371"/>
                    <a:pt x="947" y="371"/>
                  </a:cubicBezTo>
                  <a:cubicBezTo>
                    <a:pt x="936" y="374"/>
                    <a:pt x="925" y="378"/>
                    <a:pt x="914" y="381"/>
                  </a:cubicBezTo>
                  <a:cubicBezTo>
                    <a:pt x="899" y="386"/>
                    <a:pt x="889" y="391"/>
                    <a:pt x="883" y="398"/>
                  </a:cubicBezTo>
                  <a:cubicBezTo>
                    <a:pt x="873" y="409"/>
                    <a:pt x="868" y="421"/>
                    <a:pt x="864" y="436"/>
                  </a:cubicBezTo>
                  <a:cubicBezTo>
                    <a:pt x="882" y="451"/>
                    <a:pt x="887" y="472"/>
                    <a:pt x="888" y="490"/>
                  </a:cubicBezTo>
                  <a:cubicBezTo>
                    <a:pt x="899" y="491"/>
                    <a:pt x="910" y="492"/>
                    <a:pt x="920" y="494"/>
                  </a:cubicBezTo>
                  <a:cubicBezTo>
                    <a:pt x="932" y="495"/>
                    <a:pt x="945" y="498"/>
                    <a:pt x="958" y="502"/>
                  </a:cubicBezTo>
                  <a:cubicBezTo>
                    <a:pt x="961" y="500"/>
                    <a:pt x="964" y="498"/>
                    <a:pt x="966" y="496"/>
                  </a:cubicBezTo>
                  <a:cubicBezTo>
                    <a:pt x="979" y="487"/>
                    <a:pt x="988" y="480"/>
                    <a:pt x="991" y="479"/>
                  </a:cubicBezTo>
                  <a:cubicBezTo>
                    <a:pt x="1011" y="468"/>
                    <a:pt x="1033" y="461"/>
                    <a:pt x="1054" y="456"/>
                  </a:cubicBezTo>
                  <a:cubicBezTo>
                    <a:pt x="1132" y="441"/>
                    <a:pt x="1220" y="466"/>
                    <a:pt x="1270" y="518"/>
                  </a:cubicBezTo>
                  <a:cubicBezTo>
                    <a:pt x="1301" y="551"/>
                    <a:pt x="1323" y="604"/>
                    <a:pt x="1336" y="676"/>
                  </a:cubicBezTo>
                  <a:cubicBezTo>
                    <a:pt x="1351" y="761"/>
                    <a:pt x="1356" y="849"/>
                    <a:pt x="1362" y="935"/>
                  </a:cubicBezTo>
                  <a:cubicBezTo>
                    <a:pt x="1365" y="1000"/>
                    <a:pt x="1365" y="1000"/>
                    <a:pt x="1365" y="1000"/>
                  </a:cubicBezTo>
                  <a:cubicBezTo>
                    <a:pt x="1370" y="1063"/>
                    <a:pt x="1375" y="1142"/>
                    <a:pt x="1317" y="1192"/>
                  </a:cubicBezTo>
                  <a:close/>
                </a:path>
              </a:pathLst>
            </a:custGeom>
            <a:solidFill>
              <a:srgbClr val="ED1A36"/>
            </a:solidFill>
            <a:ln w="9525">
              <a:solidFill>
                <a:srgbClr val="FFFFFF"/>
              </a:solidFill>
              <a:round/>
            </a:ln>
          </p:spPr>
          <p:style>
            <a:lnRef idx="0">
              <a:scrgbClr r="0" g="0" b="0"/>
            </a:lnRef>
            <a:fillRef idx="0">
              <a:scrgbClr r="0" g="0" b="0"/>
            </a:fillRef>
            <a:effectRef idx="0">
              <a:scrgbClr r="0" g="0" b="0"/>
            </a:effectRef>
            <a:fontRef idx="minor"/>
          </p:style>
          <p:txBody>
            <a:bodyPr numCol="1" spcCol="0" anchor="t">
              <a:noAutofit/>
            </a:bodyPr>
            <a:lstStyle/>
            <a:p>
              <a:pPr defTabSz="685800">
                <a:lnSpc>
                  <a:spcPct val="100000"/>
                </a:lnSpc>
              </a:pPr>
              <a:endParaRPr lang="en-GB" sz="1200" b="0" strike="noStrike" spc="-1">
                <a:solidFill>
                  <a:schemeClr val="dk1"/>
                </a:solidFill>
                <a:latin typeface="FS PF BeauSans Pro"/>
              </a:endParaRPr>
            </a:p>
          </p:txBody>
        </p:sp>
        <p:sp>
          <p:nvSpPr>
            <p:cNvPr id="215" name="Freeform 557"/>
            <p:cNvSpPr/>
            <p:nvPr/>
          </p:nvSpPr>
          <p:spPr>
            <a:xfrm>
              <a:off x="4766760" y="1246320"/>
              <a:ext cx="61920" cy="61920"/>
            </a:xfrm>
            <a:custGeom>
              <a:avLst/>
              <a:gdLst>
                <a:gd name="textAreaLeft" fmla="*/ 0 w 61920"/>
                <a:gd name="textAreaRight" fmla="*/ 62280 w 61920"/>
                <a:gd name="textAreaTop" fmla="*/ 0 h 61920"/>
                <a:gd name="textAreaBottom" fmla="*/ 62280 h 61920"/>
              </a:gdLst>
              <a:ahLst/>
              <a:cxnLst/>
              <a:rect l="textAreaLeft" t="textAreaTop" r="textAreaRight" b="textAreaBottom"/>
              <a:pathLst>
                <a:path w="235" h="235">
                  <a:moveTo>
                    <a:pt x="222" y="106"/>
                  </a:moveTo>
                  <a:cubicBezTo>
                    <a:pt x="147" y="106"/>
                    <a:pt x="147" y="106"/>
                    <a:pt x="147" y="106"/>
                  </a:cubicBezTo>
                  <a:cubicBezTo>
                    <a:pt x="137" y="106"/>
                    <a:pt x="130" y="98"/>
                    <a:pt x="130" y="88"/>
                  </a:cubicBezTo>
                  <a:cubicBezTo>
                    <a:pt x="130" y="13"/>
                    <a:pt x="130" y="13"/>
                    <a:pt x="130" y="13"/>
                  </a:cubicBezTo>
                  <a:cubicBezTo>
                    <a:pt x="130" y="6"/>
                    <a:pt x="124" y="0"/>
                    <a:pt x="117" y="0"/>
                  </a:cubicBezTo>
                  <a:cubicBezTo>
                    <a:pt x="110" y="0"/>
                    <a:pt x="105" y="6"/>
                    <a:pt x="105" y="13"/>
                  </a:cubicBezTo>
                  <a:cubicBezTo>
                    <a:pt x="105" y="88"/>
                    <a:pt x="105" y="88"/>
                    <a:pt x="105" y="88"/>
                  </a:cubicBezTo>
                  <a:cubicBezTo>
                    <a:pt x="105" y="98"/>
                    <a:pt x="97" y="106"/>
                    <a:pt x="88" y="106"/>
                  </a:cubicBezTo>
                  <a:cubicBezTo>
                    <a:pt x="12" y="106"/>
                    <a:pt x="12" y="106"/>
                    <a:pt x="12" y="106"/>
                  </a:cubicBezTo>
                  <a:cubicBezTo>
                    <a:pt x="5" y="106"/>
                    <a:pt x="0" y="111"/>
                    <a:pt x="0" y="118"/>
                  </a:cubicBezTo>
                  <a:cubicBezTo>
                    <a:pt x="0" y="125"/>
                    <a:pt x="5" y="130"/>
                    <a:pt x="12" y="130"/>
                  </a:cubicBezTo>
                  <a:cubicBezTo>
                    <a:pt x="88" y="130"/>
                    <a:pt x="88" y="130"/>
                    <a:pt x="88" y="130"/>
                  </a:cubicBezTo>
                  <a:cubicBezTo>
                    <a:pt x="97" y="130"/>
                    <a:pt x="105" y="138"/>
                    <a:pt x="105" y="148"/>
                  </a:cubicBezTo>
                  <a:cubicBezTo>
                    <a:pt x="105" y="223"/>
                    <a:pt x="105" y="223"/>
                    <a:pt x="105" y="223"/>
                  </a:cubicBezTo>
                  <a:cubicBezTo>
                    <a:pt x="105" y="230"/>
                    <a:pt x="110" y="235"/>
                    <a:pt x="117" y="235"/>
                  </a:cubicBezTo>
                  <a:cubicBezTo>
                    <a:pt x="124" y="235"/>
                    <a:pt x="130" y="230"/>
                    <a:pt x="130" y="223"/>
                  </a:cubicBezTo>
                  <a:cubicBezTo>
                    <a:pt x="130" y="148"/>
                    <a:pt x="130" y="148"/>
                    <a:pt x="130" y="148"/>
                  </a:cubicBezTo>
                  <a:cubicBezTo>
                    <a:pt x="130" y="138"/>
                    <a:pt x="137" y="130"/>
                    <a:pt x="147" y="130"/>
                  </a:cubicBezTo>
                  <a:cubicBezTo>
                    <a:pt x="222" y="130"/>
                    <a:pt x="222" y="130"/>
                    <a:pt x="222" y="130"/>
                  </a:cubicBezTo>
                  <a:cubicBezTo>
                    <a:pt x="229" y="130"/>
                    <a:pt x="235" y="125"/>
                    <a:pt x="235" y="118"/>
                  </a:cubicBezTo>
                  <a:cubicBezTo>
                    <a:pt x="235" y="111"/>
                    <a:pt x="229" y="106"/>
                    <a:pt x="222" y="106"/>
                  </a:cubicBezTo>
                  <a:close/>
                </a:path>
              </a:pathLst>
            </a:custGeom>
            <a:solidFill>
              <a:srgbClr val="ED1A36"/>
            </a:solidFill>
            <a:ln w="9525">
              <a:solidFill>
                <a:srgbClr val="FFFFFF"/>
              </a:solidFill>
              <a:round/>
            </a:ln>
          </p:spPr>
          <p:style>
            <a:lnRef idx="0">
              <a:scrgbClr r="0" g="0" b="0"/>
            </a:lnRef>
            <a:fillRef idx="0">
              <a:scrgbClr r="0" g="0" b="0"/>
            </a:fillRef>
            <a:effectRef idx="0">
              <a:scrgbClr r="0" g="0" b="0"/>
            </a:effectRef>
            <a:fontRef idx="minor"/>
          </p:style>
          <p:txBody>
            <a:bodyPr tIns="30960" bIns="30960" numCol="1" spcCol="0" anchor="t">
              <a:noAutofit/>
            </a:bodyPr>
            <a:lstStyle/>
            <a:p>
              <a:pPr defTabSz="685800">
                <a:lnSpc>
                  <a:spcPct val="100000"/>
                </a:lnSpc>
              </a:pPr>
              <a:endParaRPr lang="en-GB" sz="1200" b="0" strike="noStrike" spc="-1">
                <a:solidFill>
                  <a:schemeClr val="dk1"/>
                </a:solidFill>
                <a:latin typeface="FS PF BeauSans Pro"/>
              </a:endParaRPr>
            </a:p>
          </p:txBody>
        </p:sp>
        <p:sp>
          <p:nvSpPr>
            <p:cNvPr id="216" name="Freeform 558"/>
            <p:cNvSpPr/>
            <p:nvPr/>
          </p:nvSpPr>
          <p:spPr>
            <a:xfrm>
              <a:off x="4728960" y="1119600"/>
              <a:ext cx="290520" cy="273600"/>
            </a:xfrm>
            <a:custGeom>
              <a:avLst/>
              <a:gdLst>
                <a:gd name="textAreaLeft" fmla="*/ 0 w 290520"/>
                <a:gd name="textAreaRight" fmla="*/ 290880 w 290520"/>
                <a:gd name="textAreaTop" fmla="*/ 0 h 273600"/>
                <a:gd name="textAreaBottom" fmla="*/ 273960 h 273600"/>
              </a:gdLst>
              <a:ahLst/>
              <a:cxnLst/>
              <a:rect l="textAreaLeft" t="textAreaTop" r="textAreaRight" b="textAreaBottom"/>
              <a:pathLst>
                <a:path w="1088" h="1030">
                  <a:moveTo>
                    <a:pt x="1075" y="766"/>
                  </a:moveTo>
                  <a:cubicBezTo>
                    <a:pt x="1070" y="682"/>
                    <a:pt x="1065" y="594"/>
                    <a:pt x="1050" y="511"/>
                  </a:cubicBezTo>
                  <a:cubicBezTo>
                    <a:pt x="1039" y="446"/>
                    <a:pt x="1019" y="399"/>
                    <a:pt x="993" y="371"/>
                  </a:cubicBezTo>
                  <a:cubicBezTo>
                    <a:pt x="951" y="328"/>
                    <a:pt x="875" y="306"/>
                    <a:pt x="809" y="319"/>
                  </a:cubicBezTo>
                  <a:cubicBezTo>
                    <a:pt x="791" y="323"/>
                    <a:pt x="772" y="330"/>
                    <a:pt x="754" y="339"/>
                  </a:cubicBezTo>
                  <a:cubicBezTo>
                    <a:pt x="751" y="340"/>
                    <a:pt x="745" y="345"/>
                    <a:pt x="737" y="351"/>
                  </a:cubicBezTo>
                  <a:cubicBezTo>
                    <a:pt x="729" y="357"/>
                    <a:pt x="722" y="362"/>
                    <a:pt x="718" y="365"/>
                  </a:cubicBezTo>
                  <a:cubicBezTo>
                    <a:pt x="714" y="367"/>
                    <a:pt x="708" y="368"/>
                    <a:pt x="703" y="366"/>
                  </a:cubicBezTo>
                  <a:cubicBezTo>
                    <a:pt x="690" y="362"/>
                    <a:pt x="676" y="359"/>
                    <a:pt x="663" y="357"/>
                  </a:cubicBezTo>
                  <a:cubicBezTo>
                    <a:pt x="650" y="355"/>
                    <a:pt x="635" y="354"/>
                    <a:pt x="619" y="353"/>
                  </a:cubicBezTo>
                  <a:cubicBezTo>
                    <a:pt x="610" y="353"/>
                    <a:pt x="603" y="345"/>
                    <a:pt x="603" y="336"/>
                  </a:cubicBezTo>
                  <a:cubicBezTo>
                    <a:pt x="602" y="313"/>
                    <a:pt x="600" y="296"/>
                    <a:pt x="585" y="287"/>
                  </a:cubicBezTo>
                  <a:cubicBezTo>
                    <a:pt x="578" y="284"/>
                    <a:pt x="574" y="276"/>
                    <a:pt x="576" y="269"/>
                  </a:cubicBezTo>
                  <a:cubicBezTo>
                    <a:pt x="578" y="259"/>
                    <a:pt x="578" y="259"/>
                    <a:pt x="578" y="259"/>
                  </a:cubicBezTo>
                  <a:cubicBezTo>
                    <a:pt x="583" y="241"/>
                    <a:pt x="589" y="221"/>
                    <a:pt x="605" y="204"/>
                  </a:cubicBezTo>
                  <a:cubicBezTo>
                    <a:pt x="616" y="192"/>
                    <a:pt x="631" y="183"/>
                    <a:pt x="651" y="177"/>
                  </a:cubicBezTo>
                  <a:cubicBezTo>
                    <a:pt x="662" y="174"/>
                    <a:pt x="674" y="170"/>
                    <a:pt x="685" y="167"/>
                  </a:cubicBezTo>
                  <a:cubicBezTo>
                    <a:pt x="701" y="162"/>
                    <a:pt x="701" y="162"/>
                    <a:pt x="701" y="162"/>
                  </a:cubicBezTo>
                  <a:cubicBezTo>
                    <a:pt x="738" y="152"/>
                    <a:pt x="779" y="137"/>
                    <a:pt x="802" y="105"/>
                  </a:cubicBezTo>
                  <a:cubicBezTo>
                    <a:pt x="809" y="94"/>
                    <a:pt x="814" y="83"/>
                    <a:pt x="815" y="71"/>
                  </a:cubicBezTo>
                  <a:cubicBezTo>
                    <a:pt x="819" y="44"/>
                    <a:pt x="814" y="24"/>
                    <a:pt x="800" y="13"/>
                  </a:cubicBezTo>
                  <a:cubicBezTo>
                    <a:pt x="792" y="7"/>
                    <a:pt x="779" y="0"/>
                    <a:pt x="769" y="1"/>
                  </a:cubicBezTo>
                  <a:cubicBezTo>
                    <a:pt x="759" y="3"/>
                    <a:pt x="751" y="13"/>
                    <a:pt x="751" y="23"/>
                  </a:cubicBezTo>
                  <a:cubicBezTo>
                    <a:pt x="751" y="24"/>
                    <a:pt x="751" y="28"/>
                    <a:pt x="751" y="29"/>
                  </a:cubicBezTo>
                  <a:cubicBezTo>
                    <a:pt x="753" y="42"/>
                    <a:pt x="754" y="51"/>
                    <a:pt x="747" y="63"/>
                  </a:cubicBezTo>
                  <a:cubicBezTo>
                    <a:pt x="735" y="85"/>
                    <a:pt x="714" y="92"/>
                    <a:pt x="693" y="98"/>
                  </a:cubicBezTo>
                  <a:cubicBezTo>
                    <a:pt x="652" y="112"/>
                    <a:pt x="652" y="112"/>
                    <a:pt x="652" y="112"/>
                  </a:cubicBezTo>
                  <a:cubicBezTo>
                    <a:pt x="635" y="117"/>
                    <a:pt x="619" y="122"/>
                    <a:pt x="603" y="131"/>
                  </a:cubicBezTo>
                  <a:cubicBezTo>
                    <a:pt x="571" y="148"/>
                    <a:pt x="545" y="175"/>
                    <a:pt x="532" y="204"/>
                  </a:cubicBezTo>
                  <a:cubicBezTo>
                    <a:pt x="526" y="218"/>
                    <a:pt x="521" y="234"/>
                    <a:pt x="518" y="251"/>
                  </a:cubicBezTo>
                  <a:cubicBezTo>
                    <a:pt x="518" y="253"/>
                    <a:pt x="517" y="262"/>
                    <a:pt x="516" y="272"/>
                  </a:cubicBezTo>
                  <a:cubicBezTo>
                    <a:pt x="515" y="279"/>
                    <a:pt x="511" y="285"/>
                    <a:pt x="504" y="287"/>
                  </a:cubicBezTo>
                  <a:cubicBezTo>
                    <a:pt x="488" y="295"/>
                    <a:pt x="486" y="313"/>
                    <a:pt x="485" y="336"/>
                  </a:cubicBezTo>
                  <a:cubicBezTo>
                    <a:pt x="485" y="345"/>
                    <a:pt x="478" y="353"/>
                    <a:pt x="469" y="353"/>
                  </a:cubicBezTo>
                  <a:cubicBezTo>
                    <a:pt x="454" y="353"/>
                    <a:pt x="439" y="355"/>
                    <a:pt x="425" y="357"/>
                  </a:cubicBezTo>
                  <a:cubicBezTo>
                    <a:pt x="412" y="359"/>
                    <a:pt x="398" y="362"/>
                    <a:pt x="385" y="366"/>
                  </a:cubicBezTo>
                  <a:cubicBezTo>
                    <a:pt x="380" y="368"/>
                    <a:pt x="374" y="367"/>
                    <a:pt x="370" y="364"/>
                  </a:cubicBezTo>
                  <a:cubicBezTo>
                    <a:pt x="366" y="362"/>
                    <a:pt x="359" y="357"/>
                    <a:pt x="353" y="353"/>
                  </a:cubicBezTo>
                  <a:cubicBezTo>
                    <a:pt x="343" y="345"/>
                    <a:pt x="336" y="340"/>
                    <a:pt x="334" y="339"/>
                  </a:cubicBezTo>
                  <a:cubicBezTo>
                    <a:pt x="316" y="330"/>
                    <a:pt x="297" y="323"/>
                    <a:pt x="279" y="319"/>
                  </a:cubicBezTo>
                  <a:cubicBezTo>
                    <a:pt x="213" y="306"/>
                    <a:pt x="137" y="328"/>
                    <a:pt x="95" y="371"/>
                  </a:cubicBezTo>
                  <a:cubicBezTo>
                    <a:pt x="68" y="399"/>
                    <a:pt x="49" y="446"/>
                    <a:pt x="38" y="511"/>
                  </a:cubicBezTo>
                  <a:cubicBezTo>
                    <a:pt x="23" y="594"/>
                    <a:pt x="18" y="682"/>
                    <a:pt x="13" y="766"/>
                  </a:cubicBezTo>
                  <a:cubicBezTo>
                    <a:pt x="9" y="834"/>
                    <a:pt x="9" y="834"/>
                    <a:pt x="9" y="834"/>
                  </a:cubicBezTo>
                  <a:cubicBezTo>
                    <a:pt x="5" y="891"/>
                    <a:pt x="0" y="956"/>
                    <a:pt x="46" y="994"/>
                  </a:cubicBezTo>
                  <a:cubicBezTo>
                    <a:pt x="73" y="1017"/>
                    <a:pt x="110" y="1030"/>
                    <a:pt x="150" y="1030"/>
                  </a:cubicBezTo>
                  <a:cubicBezTo>
                    <a:pt x="199" y="1030"/>
                    <a:pt x="242" y="1012"/>
                    <a:pt x="270" y="981"/>
                  </a:cubicBezTo>
                  <a:cubicBezTo>
                    <a:pt x="280" y="970"/>
                    <a:pt x="280" y="970"/>
                    <a:pt x="280" y="970"/>
                  </a:cubicBezTo>
                  <a:cubicBezTo>
                    <a:pt x="312" y="934"/>
                    <a:pt x="346" y="897"/>
                    <a:pt x="373" y="857"/>
                  </a:cubicBezTo>
                  <a:cubicBezTo>
                    <a:pt x="378" y="849"/>
                    <a:pt x="378" y="849"/>
                    <a:pt x="378" y="849"/>
                  </a:cubicBezTo>
                  <a:cubicBezTo>
                    <a:pt x="384" y="839"/>
                    <a:pt x="391" y="828"/>
                    <a:pt x="404" y="823"/>
                  </a:cubicBezTo>
                  <a:cubicBezTo>
                    <a:pt x="410" y="821"/>
                    <a:pt x="417" y="819"/>
                    <a:pt x="494" y="819"/>
                  </a:cubicBezTo>
                  <a:cubicBezTo>
                    <a:pt x="535" y="819"/>
                    <a:pt x="535" y="819"/>
                    <a:pt x="535" y="819"/>
                  </a:cubicBezTo>
                  <a:cubicBezTo>
                    <a:pt x="544" y="819"/>
                    <a:pt x="544" y="819"/>
                    <a:pt x="544" y="819"/>
                  </a:cubicBezTo>
                  <a:cubicBezTo>
                    <a:pt x="553" y="819"/>
                    <a:pt x="553" y="819"/>
                    <a:pt x="553" y="819"/>
                  </a:cubicBezTo>
                  <a:cubicBezTo>
                    <a:pt x="594" y="819"/>
                    <a:pt x="594" y="819"/>
                    <a:pt x="594" y="819"/>
                  </a:cubicBezTo>
                  <a:cubicBezTo>
                    <a:pt x="671" y="819"/>
                    <a:pt x="678" y="821"/>
                    <a:pt x="681" y="822"/>
                  </a:cubicBezTo>
                  <a:cubicBezTo>
                    <a:pt x="697" y="828"/>
                    <a:pt x="704" y="839"/>
                    <a:pt x="710" y="849"/>
                  </a:cubicBezTo>
                  <a:cubicBezTo>
                    <a:pt x="715" y="858"/>
                    <a:pt x="715" y="858"/>
                    <a:pt x="715" y="858"/>
                  </a:cubicBezTo>
                  <a:cubicBezTo>
                    <a:pt x="742" y="897"/>
                    <a:pt x="776" y="934"/>
                    <a:pt x="808" y="970"/>
                  </a:cubicBezTo>
                  <a:cubicBezTo>
                    <a:pt x="818" y="981"/>
                    <a:pt x="818" y="981"/>
                    <a:pt x="818" y="981"/>
                  </a:cubicBezTo>
                  <a:cubicBezTo>
                    <a:pt x="846" y="1012"/>
                    <a:pt x="889" y="1030"/>
                    <a:pt x="938" y="1030"/>
                  </a:cubicBezTo>
                  <a:cubicBezTo>
                    <a:pt x="978" y="1030"/>
                    <a:pt x="1015" y="1017"/>
                    <a:pt x="1042" y="994"/>
                  </a:cubicBezTo>
                  <a:cubicBezTo>
                    <a:pt x="1088" y="956"/>
                    <a:pt x="1083" y="889"/>
                    <a:pt x="1079" y="831"/>
                  </a:cubicBezTo>
                  <a:lnTo>
                    <a:pt x="1075" y="766"/>
                  </a:lnTo>
                  <a:close/>
                  <a:moveTo>
                    <a:pt x="362" y="637"/>
                  </a:moveTo>
                  <a:cubicBezTo>
                    <a:pt x="304" y="637"/>
                    <a:pt x="304" y="637"/>
                    <a:pt x="304" y="637"/>
                  </a:cubicBezTo>
                  <a:cubicBezTo>
                    <a:pt x="304" y="695"/>
                    <a:pt x="304" y="695"/>
                    <a:pt x="304" y="695"/>
                  </a:cubicBezTo>
                  <a:cubicBezTo>
                    <a:pt x="304" y="721"/>
                    <a:pt x="283" y="742"/>
                    <a:pt x="257" y="742"/>
                  </a:cubicBezTo>
                  <a:cubicBezTo>
                    <a:pt x="231" y="742"/>
                    <a:pt x="210" y="721"/>
                    <a:pt x="210" y="695"/>
                  </a:cubicBezTo>
                  <a:cubicBezTo>
                    <a:pt x="210" y="637"/>
                    <a:pt x="210" y="637"/>
                    <a:pt x="210" y="637"/>
                  </a:cubicBezTo>
                  <a:cubicBezTo>
                    <a:pt x="152" y="637"/>
                    <a:pt x="152" y="637"/>
                    <a:pt x="152" y="637"/>
                  </a:cubicBezTo>
                  <a:cubicBezTo>
                    <a:pt x="126" y="637"/>
                    <a:pt x="105" y="616"/>
                    <a:pt x="105" y="590"/>
                  </a:cubicBezTo>
                  <a:cubicBezTo>
                    <a:pt x="105" y="564"/>
                    <a:pt x="126" y="543"/>
                    <a:pt x="152" y="543"/>
                  </a:cubicBezTo>
                  <a:cubicBezTo>
                    <a:pt x="210" y="543"/>
                    <a:pt x="210" y="543"/>
                    <a:pt x="210" y="543"/>
                  </a:cubicBezTo>
                  <a:cubicBezTo>
                    <a:pt x="210" y="485"/>
                    <a:pt x="210" y="485"/>
                    <a:pt x="210" y="485"/>
                  </a:cubicBezTo>
                  <a:cubicBezTo>
                    <a:pt x="210" y="459"/>
                    <a:pt x="231" y="438"/>
                    <a:pt x="257" y="438"/>
                  </a:cubicBezTo>
                  <a:cubicBezTo>
                    <a:pt x="283" y="438"/>
                    <a:pt x="304" y="459"/>
                    <a:pt x="304" y="485"/>
                  </a:cubicBezTo>
                  <a:cubicBezTo>
                    <a:pt x="304" y="543"/>
                    <a:pt x="304" y="543"/>
                    <a:pt x="304" y="543"/>
                  </a:cubicBezTo>
                  <a:cubicBezTo>
                    <a:pt x="362" y="543"/>
                    <a:pt x="362" y="543"/>
                    <a:pt x="362" y="543"/>
                  </a:cubicBezTo>
                  <a:cubicBezTo>
                    <a:pt x="388" y="543"/>
                    <a:pt x="409" y="564"/>
                    <a:pt x="409" y="590"/>
                  </a:cubicBezTo>
                  <a:cubicBezTo>
                    <a:pt x="409" y="616"/>
                    <a:pt x="388" y="637"/>
                    <a:pt x="362" y="637"/>
                  </a:cubicBezTo>
                  <a:close/>
                  <a:moveTo>
                    <a:pt x="503" y="760"/>
                  </a:moveTo>
                  <a:cubicBezTo>
                    <a:pt x="429" y="760"/>
                    <a:pt x="429" y="760"/>
                    <a:pt x="429" y="760"/>
                  </a:cubicBezTo>
                  <a:cubicBezTo>
                    <a:pt x="419" y="760"/>
                    <a:pt x="412" y="752"/>
                    <a:pt x="412" y="742"/>
                  </a:cubicBezTo>
                  <a:cubicBezTo>
                    <a:pt x="412" y="733"/>
                    <a:pt x="419" y="725"/>
                    <a:pt x="429" y="725"/>
                  </a:cubicBezTo>
                  <a:cubicBezTo>
                    <a:pt x="503" y="725"/>
                    <a:pt x="503" y="725"/>
                    <a:pt x="503" y="725"/>
                  </a:cubicBezTo>
                  <a:cubicBezTo>
                    <a:pt x="513" y="725"/>
                    <a:pt x="520" y="733"/>
                    <a:pt x="520" y="742"/>
                  </a:cubicBezTo>
                  <a:cubicBezTo>
                    <a:pt x="520" y="752"/>
                    <a:pt x="513" y="760"/>
                    <a:pt x="503" y="760"/>
                  </a:cubicBezTo>
                  <a:close/>
                  <a:moveTo>
                    <a:pt x="824" y="448"/>
                  </a:moveTo>
                  <a:cubicBezTo>
                    <a:pt x="856" y="448"/>
                    <a:pt x="881" y="474"/>
                    <a:pt x="881" y="506"/>
                  </a:cubicBezTo>
                  <a:cubicBezTo>
                    <a:pt x="881" y="538"/>
                    <a:pt x="856" y="564"/>
                    <a:pt x="824" y="564"/>
                  </a:cubicBezTo>
                  <a:cubicBezTo>
                    <a:pt x="792" y="564"/>
                    <a:pt x="766" y="538"/>
                    <a:pt x="766" y="506"/>
                  </a:cubicBezTo>
                  <a:cubicBezTo>
                    <a:pt x="766" y="474"/>
                    <a:pt x="792" y="448"/>
                    <a:pt x="824" y="448"/>
                  </a:cubicBezTo>
                  <a:close/>
                  <a:moveTo>
                    <a:pt x="663" y="760"/>
                  </a:moveTo>
                  <a:cubicBezTo>
                    <a:pt x="589" y="760"/>
                    <a:pt x="589" y="760"/>
                    <a:pt x="589" y="760"/>
                  </a:cubicBezTo>
                  <a:cubicBezTo>
                    <a:pt x="580" y="760"/>
                    <a:pt x="572" y="752"/>
                    <a:pt x="572" y="742"/>
                  </a:cubicBezTo>
                  <a:cubicBezTo>
                    <a:pt x="572" y="733"/>
                    <a:pt x="580" y="725"/>
                    <a:pt x="589" y="725"/>
                  </a:cubicBezTo>
                  <a:cubicBezTo>
                    <a:pt x="663" y="725"/>
                    <a:pt x="663" y="725"/>
                    <a:pt x="663" y="725"/>
                  </a:cubicBezTo>
                  <a:cubicBezTo>
                    <a:pt x="673" y="725"/>
                    <a:pt x="681" y="733"/>
                    <a:pt x="681" y="742"/>
                  </a:cubicBezTo>
                  <a:cubicBezTo>
                    <a:pt x="681" y="752"/>
                    <a:pt x="673" y="760"/>
                    <a:pt x="663" y="760"/>
                  </a:cubicBezTo>
                  <a:close/>
                  <a:moveTo>
                    <a:pt x="668" y="598"/>
                  </a:moveTo>
                  <a:cubicBezTo>
                    <a:pt x="668" y="566"/>
                    <a:pt x="694" y="540"/>
                    <a:pt x="726" y="540"/>
                  </a:cubicBezTo>
                  <a:cubicBezTo>
                    <a:pt x="758" y="540"/>
                    <a:pt x="783" y="566"/>
                    <a:pt x="783" y="598"/>
                  </a:cubicBezTo>
                  <a:cubicBezTo>
                    <a:pt x="783" y="630"/>
                    <a:pt x="758" y="655"/>
                    <a:pt x="726" y="655"/>
                  </a:cubicBezTo>
                  <a:cubicBezTo>
                    <a:pt x="694" y="655"/>
                    <a:pt x="668" y="630"/>
                    <a:pt x="668" y="598"/>
                  </a:cubicBezTo>
                  <a:close/>
                  <a:moveTo>
                    <a:pt x="823" y="738"/>
                  </a:moveTo>
                  <a:cubicBezTo>
                    <a:pt x="791" y="738"/>
                    <a:pt x="765" y="712"/>
                    <a:pt x="765" y="680"/>
                  </a:cubicBezTo>
                  <a:cubicBezTo>
                    <a:pt x="765" y="648"/>
                    <a:pt x="791" y="622"/>
                    <a:pt x="823" y="622"/>
                  </a:cubicBezTo>
                  <a:cubicBezTo>
                    <a:pt x="855" y="622"/>
                    <a:pt x="881" y="648"/>
                    <a:pt x="881" y="680"/>
                  </a:cubicBezTo>
                  <a:cubicBezTo>
                    <a:pt x="881" y="712"/>
                    <a:pt x="855" y="738"/>
                    <a:pt x="823" y="738"/>
                  </a:cubicBezTo>
                  <a:close/>
                  <a:moveTo>
                    <a:pt x="921" y="658"/>
                  </a:moveTo>
                  <a:cubicBezTo>
                    <a:pt x="889" y="658"/>
                    <a:pt x="863" y="632"/>
                    <a:pt x="863" y="600"/>
                  </a:cubicBezTo>
                  <a:cubicBezTo>
                    <a:pt x="863" y="568"/>
                    <a:pt x="889" y="542"/>
                    <a:pt x="921" y="542"/>
                  </a:cubicBezTo>
                  <a:cubicBezTo>
                    <a:pt x="953" y="542"/>
                    <a:pt x="979" y="568"/>
                    <a:pt x="979" y="600"/>
                  </a:cubicBezTo>
                  <a:cubicBezTo>
                    <a:pt x="979" y="632"/>
                    <a:pt x="953" y="658"/>
                    <a:pt x="921" y="658"/>
                  </a:cubicBezTo>
                  <a:close/>
                </a:path>
              </a:pathLst>
            </a:custGeom>
            <a:solidFill>
              <a:srgbClr val="ED1A36"/>
            </a:solidFill>
            <a:ln w="9525">
              <a:solidFill>
                <a:srgbClr val="FFFFFF"/>
              </a:solidFill>
              <a:round/>
            </a:ln>
          </p:spPr>
          <p:style>
            <a:lnRef idx="0">
              <a:scrgbClr r="0" g="0" b="0"/>
            </a:lnRef>
            <a:fillRef idx="0">
              <a:scrgbClr r="0" g="0" b="0"/>
            </a:fillRef>
            <a:effectRef idx="0">
              <a:scrgbClr r="0" g="0" b="0"/>
            </a:effectRef>
            <a:fontRef idx="minor"/>
          </p:style>
          <p:txBody>
            <a:bodyPr numCol="1" spcCol="0" anchor="t">
              <a:noAutofit/>
            </a:bodyPr>
            <a:lstStyle/>
            <a:p>
              <a:pPr defTabSz="685800">
                <a:lnSpc>
                  <a:spcPct val="100000"/>
                </a:lnSpc>
              </a:pPr>
              <a:endParaRPr lang="en-GB" sz="1200" b="0" strike="noStrike" spc="-1">
                <a:solidFill>
                  <a:schemeClr val="dk1"/>
                </a:solidFill>
                <a:latin typeface="FS PF BeauSans Pro"/>
              </a:endParaRPr>
            </a:p>
          </p:txBody>
        </p:sp>
      </p:grpSp>
      <p:sp>
        <p:nvSpPr>
          <p:cNvPr id="222" name="Freeform 40"/>
          <p:cNvSpPr/>
          <p:nvPr/>
        </p:nvSpPr>
        <p:spPr>
          <a:xfrm rot="3600">
            <a:off x="288993" y="1690985"/>
            <a:ext cx="2627047" cy="340920"/>
          </a:xfrm>
          <a:custGeom>
            <a:avLst/>
            <a:gdLst>
              <a:gd name="textAreaLeft" fmla="*/ 0 w 2869560"/>
              <a:gd name="textAreaRight" fmla="*/ 2869920 w 2869560"/>
              <a:gd name="textAreaTop" fmla="*/ 0 h 340920"/>
              <a:gd name="textAreaBottom" fmla="*/ 341280 h 340920"/>
            </a:gdLst>
            <a:ahLst/>
            <a:cxnLst/>
            <a:rect l="textAreaLeft" t="textAreaTop" r="textAreaRight" b="textAreaBottom"/>
            <a:pathLst>
              <a:path w="1857374" h="742949">
                <a:moveTo>
                  <a:pt x="0" y="0"/>
                </a:moveTo>
                <a:lnTo>
                  <a:pt x="1857374" y="0"/>
                </a:lnTo>
                <a:lnTo>
                  <a:pt x="1857374" y="742949"/>
                </a:lnTo>
                <a:lnTo>
                  <a:pt x="0" y="742949"/>
                </a:lnTo>
                <a:lnTo>
                  <a:pt x="0" y="0"/>
                </a:lnTo>
                <a:close/>
              </a:path>
            </a:pathLst>
          </a:custGeom>
          <a:solidFill>
            <a:schemeClr val="accent1"/>
          </a:solidFill>
          <a:ln>
            <a:solidFill>
              <a:srgbClr val="E80500"/>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34720" tIns="134280" rIns="234720" bIns="134280" numCol="1" spcCol="1440" anchor="ctr">
            <a:noAutofit/>
          </a:bodyPr>
          <a:lstStyle/>
          <a:p>
            <a:pPr algn="ctr" defTabSz="1467000">
              <a:lnSpc>
                <a:spcPct val="90000"/>
              </a:lnSpc>
              <a:spcAft>
                <a:spcPts val="876"/>
              </a:spcAft>
            </a:pPr>
            <a:r>
              <a:rPr lang="en-US" sz="1600" b="1" strike="noStrike" spc="-1">
                <a:solidFill>
                  <a:schemeClr val="lt1"/>
                </a:solidFill>
                <a:latin typeface="FS PF BeauSans Pro" panose="02000500000000020004" pitchFamily="2" charset="0"/>
              </a:rPr>
              <a:t>Lưu lượng </a:t>
            </a:r>
            <a:r>
              <a:rPr lang="en-US" sz="1600" b="1" strike="noStrike" spc="-1" dirty="0">
                <a:solidFill>
                  <a:schemeClr val="lt1"/>
                </a:solidFill>
                <a:latin typeface="FS PF BeauSans Pro" panose="02000500000000020004" pitchFamily="2" charset="0"/>
              </a:rPr>
              <a:t>– KPI - KQI</a:t>
            </a:r>
            <a:endParaRPr lang="en-US" sz="1600" b="1" strike="noStrike" spc="-1" dirty="0">
              <a:solidFill>
                <a:srgbClr val="FFFFFF"/>
              </a:solidFill>
              <a:latin typeface="FS PF BeauSans Pro" panose="02000500000000020004" pitchFamily="2" charset="0"/>
            </a:endParaRPr>
          </a:p>
        </p:txBody>
      </p:sp>
      <p:sp>
        <p:nvSpPr>
          <p:cNvPr id="223" name="Freeform 41"/>
          <p:cNvSpPr/>
          <p:nvPr/>
        </p:nvSpPr>
        <p:spPr>
          <a:xfrm>
            <a:off x="288815" y="2056396"/>
            <a:ext cx="2627185" cy="2448720"/>
          </a:xfrm>
          <a:custGeom>
            <a:avLst/>
            <a:gdLst>
              <a:gd name="textAreaLeft" fmla="*/ 0 w 2427840"/>
              <a:gd name="textAreaRight" fmla="*/ 2428200 w 2427840"/>
              <a:gd name="textAreaTop" fmla="*/ 0 h 2718360"/>
              <a:gd name="textAreaBottom" fmla="*/ 2718720 h 2718360"/>
            </a:gdLst>
            <a:ahLst/>
            <a:cxnLst/>
            <a:rect l="textAreaLeft" t="textAreaTop" r="textAreaRight" b="textAreaBottom"/>
            <a:pathLst>
              <a:path w="1857374" h="1449360">
                <a:moveTo>
                  <a:pt x="0" y="0"/>
                </a:moveTo>
                <a:lnTo>
                  <a:pt x="1857374" y="0"/>
                </a:lnTo>
                <a:lnTo>
                  <a:pt x="1857374" y="1449360"/>
                </a:lnTo>
                <a:lnTo>
                  <a:pt x="0" y="1449360"/>
                </a:lnTo>
                <a:lnTo>
                  <a:pt x="0" y="0"/>
                </a:lnTo>
                <a:close/>
              </a:path>
            </a:pathLst>
          </a:custGeom>
          <a:noFill/>
          <a:ln>
            <a:solidFill>
              <a:srgbClr val="F6CCCC"/>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p:style>
        <p:txBody>
          <a:bodyPr lIns="176040" tIns="176040" rIns="234720" bIns="263880" numCol="1" spcCol="1440" anchor="ctr">
            <a:noAutofit/>
          </a:bodyPr>
          <a:lstStyle/>
          <a:p>
            <a:pPr algn="just" defTabSz="1467000">
              <a:lnSpc>
                <a:spcPct val="100000"/>
              </a:lnSpc>
            </a:pPr>
            <a:r>
              <a:rPr lang="pt-BR" sz="1200" b="0" strike="noStrike" spc="-1" dirty="0">
                <a:solidFill>
                  <a:schemeClr val="accent1"/>
                </a:solidFill>
                <a:latin typeface="FS PF BeauSans Pro" panose="02000500000000020004" pitchFamily="2" charset="0"/>
              </a:rPr>
              <a:t>-</a:t>
            </a:r>
            <a:r>
              <a:rPr lang="pt-BR" sz="1200" b="0" strike="noStrike" spc="-1" dirty="0">
                <a:solidFill>
                  <a:schemeClr val="dk1"/>
                </a:solidFill>
                <a:latin typeface="FS PF BeauSans Pro" panose="02000500000000020004" pitchFamily="2" charset="0"/>
              </a:rPr>
              <a:t> </a:t>
            </a:r>
            <a:r>
              <a:rPr lang="pt-BR" sz="1200" b="1" spc="-1" dirty="0">
                <a:solidFill>
                  <a:srgbClr val="ED1A36"/>
                </a:solidFill>
                <a:latin typeface="FS PF BeauSans Pro" panose="02000500000000020004" pitchFamily="2" charset="0"/>
              </a:rPr>
              <a:t>LL thoại </a:t>
            </a:r>
            <a:r>
              <a:rPr lang="pt-BR" sz="1200" b="0" strike="noStrike" spc="-1" dirty="0">
                <a:solidFill>
                  <a:schemeClr val="dk1"/>
                </a:solidFill>
                <a:latin typeface="FS PF BeauSans Pro" panose="02000500000000020004" pitchFamily="2" charset="0"/>
              </a:rPr>
              <a:t>giảm </a:t>
            </a:r>
            <a:r>
              <a:rPr lang="pt-BR" sz="1200" spc="-1" dirty="0">
                <a:solidFill>
                  <a:schemeClr val="dk1"/>
                </a:solidFill>
                <a:latin typeface="FS PF BeauSans Pro" panose="02000500000000020004" pitchFamily="2" charset="0"/>
              </a:rPr>
              <a:t>16</a:t>
            </a:r>
            <a:r>
              <a:rPr lang="pt-BR" sz="1200" b="0" strike="noStrike" spc="-1" dirty="0">
                <a:solidFill>
                  <a:schemeClr val="dk1"/>
                </a:solidFill>
                <a:latin typeface="FS PF BeauSans Pro" panose="02000500000000020004" pitchFamily="2" charset="0"/>
              </a:rPr>
              <a:t>% so với cùng kỳ. 15/15 tỉnh giảm, </a:t>
            </a:r>
            <a:r>
              <a:rPr lang="pt-BR" sz="1200" i="1" spc="-1" dirty="0">
                <a:solidFill>
                  <a:schemeClr val="dk1"/>
                </a:solidFill>
                <a:latin typeface="FS PF BeauSans Pro" panose="02000500000000020004" pitchFamily="2" charset="0"/>
              </a:rPr>
              <a:t>giảm nhiều nhất </a:t>
            </a:r>
            <a:r>
              <a:rPr lang="nl-NL" sz="1200" i="1" spc="-1" dirty="0">
                <a:solidFill>
                  <a:schemeClr val="dk1"/>
                </a:solidFill>
                <a:latin typeface="FS PF BeauSans Pro" panose="02000500000000020004" pitchFamily="2" charset="0"/>
              </a:rPr>
              <a:t>BTN (21%), LDG (19%).</a:t>
            </a:r>
            <a:endParaRPr lang="en-US" sz="1200" i="1" spc="-1" dirty="0">
              <a:solidFill>
                <a:schemeClr val="dk1"/>
              </a:solidFill>
              <a:latin typeface="FS PF BeauSans Pro" panose="02000500000000020004" pitchFamily="2" charset="0"/>
            </a:endParaRPr>
          </a:p>
          <a:p>
            <a:pPr marL="171450" indent="-171450" algn="just" defTabSz="1467000">
              <a:lnSpc>
                <a:spcPct val="100000"/>
              </a:lnSpc>
              <a:buFontTx/>
              <a:buChar char="-"/>
            </a:pPr>
            <a:r>
              <a:rPr lang="pt-BR" sz="1200" b="1" spc="-1" dirty="0" smtClean="0">
                <a:solidFill>
                  <a:srgbClr val="ED1A36"/>
                </a:solidFill>
                <a:latin typeface="FS PF BeauSans Pro" panose="02000500000000020004" pitchFamily="2" charset="0"/>
              </a:rPr>
              <a:t>LL </a:t>
            </a:r>
            <a:r>
              <a:rPr lang="pt-BR" sz="1200" b="1" spc="-1" dirty="0">
                <a:solidFill>
                  <a:srgbClr val="ED1A36"/>
                </a:solidFill>
                <a:latin typeface="FS PF BeauSans Pro" panose="02000500000000020004" pitchFamily="2" charset="0"/>
              </a:rPr>
              <a:t>data </a:t>
            </a:r>
            <a:r>
              <a:rPr lang="pt-BR" sz="1200" b="0" strike="noStrike" spc="-1" dirty="0">
                <a:solidFill>
                  <a:schemeClr val="dk1"/>
                </a:solidFill>
                <a:latin typeface="FS PF BeauSans Pro" panose="02000500000000020004" pitchFamily="2" charset="0"/>
              </a:rPr>
              <a:t>tăng 8,8% so với cùng kỳ. </a:t>
            </a:r>
            <a:r>
              <a:rPr lang="pt-BR" sz="1200" b="0" i="1" strike="noStrike" spc="-1" dirty="0" smtClean="0">
                <a:solidFill>
                  <a:schemeClr val="dk1"/>
                </a:solidFill>
                <a:latin typeface="FS PF BeauSans Pro" panose="02000500000000020004" pitchFamily="2" charset="0"/>
              </a:rPr>
              <a:t>tăng </a:t>
            </a:r>
            <a:r>
              <a:rPr lang="pt-BR" sz="1200" b="0" i="1" strike="noStrike" spc="-1" dirty="0">
                <a:solidFill>
                  <a:schemeClr val="dk1"/>
                </a:solidFill>
                <a:latin typeface="FS PF BeauSans Pro" panose="02000500000000020004" pitchFamily="2" charset="0"/>
              </a:rPr>
              <a:t>nhiều nhất NTN </a:t>
            </a:r>
            <a:r>
              <a:rPr lang="pt-BR" sz="1200" i="1" spc="-1" dirty="0">
                <a:solidFill>
                  <a:schemeClr val="dk1"/>
                </a:solidFill>
                <a:latin typeface="FS PF BeauSans Pro" panose="02000500000000020004" pitchFamily="2" charset="0"/>
              </a:rPr>
              <a:t>(</a:t>
            </a:r>
            <a:r>
              <a:rPr lang="pt-BR" sz="1200" b="0" i="1" strike="noStrike" spc="-1" dirty="0">
                <a:solidFill>
                  <a:schemeClr val="dk1"/>
                </a:solidFill>
                <a:latin typeface="FS PF BeauSans Pro" panose="02000500000000020004" pitchFamily="2" charset="0"/>
              </a:rPr>
              <a:t>24%), ĐNG (22%)</a:t>
            </a:r>
            <a:r>
              <a:rPr lang="pt-BR" sz="1200" b="0" strike="noStrike" spc="-1" dirty="0">
                <a:solidFill>
                  <a:schemeClr val="dk1"/>
                </a:solidFill>
                <a:latin typeface="FS PF BeauSans Pro" panose="02000500000000020004" pitchFamily="2" charset="0"/>
              </a:rPr>
              <a:t>. </a:t>
            </a:r>
            <a:endParaRPr lang="pt-BR" sz="1200" b="0" strike="noStrike" spc="-1" dirty="0" smtClean="0">
              <a:solidFill>
                <a:schemeClr val="dk1"/>
              </a:solidFill>
              <a:latin typeface="FS PF BeauSans Pro" panose="02000500000000020004" pitchFamily="2" charset="0"/>
            </a:endParaRPr>
          </a:p>
          <a:p>
            <a:pPr marL="171450" indent="-171450" algn="just" defTabSz="1467000">
              <a:lnSpc>
                <a:spcPct val="100000"/>
              </a:lnSpc>
              <a:buFontTx/>
              <a:buChar char="-"/>
            </a:pPr>
            <a:r>
              <a:rPr lang="en-US" sz="1200" b="1" strike="noStrike" spc="-1" dirty="0" smtClean="0">
                <a:solidFill>
                  <a:srgbClr val="ED1A36"/>
                </a:solidFill>
                <a:latin typeface="FS PF BeauSans Pro" panose="02000500000000020004" pitchFamily="2" charset="0"/>
              </a:rPr>
              <a:t>KPI/KQI</a:t>
            </a:r>
            <a:r>
              <a:rPr lang="en-US" sz="1200" b="1" strike="noStrike" spc="-1" dirty="0">
                <a:solidFill>
                  <a:srgbClr val="ED1A36"/>
                </a:solidFill>
                <a:latin typeface="FS PF BeauSans Pro" panose="02000500000000020004" pitchFamily="2" charset="0"/>
              </a:rPr>
              <a:t>: </a:t>
            </a:r>
            <a:r>
              <a:rPr lang="en-US" sz="1200" b="1" strike="noStrike" spc="-1" dirty="0" err="1">
                <a:latin typeface="FS PF BeauSans Pro" panose="02000500000000020004" pitchFamily="2" charset="0"/>
              </a:rPr>
              <a:t>Đạt</a:t>
            </a:r>
            <a:r>
              <a:rPr lang="en-US" sz="1200" b="1" strike="noStrike" spc="-1" dirty="0">
                <a:latin typeface="FS PF BeauSans Pro" panose="02000500000000020004" pitchFamily="2" charset="0"/>
              </a:rPr>
              <a:t> CTKT </a:t>
            </a:r>
            <a:r>
              <a:rPr lang="en-US" sz="1200" b="1" strike="noStrike" spc="-1" dirty="0">
                <a:solidFill>
                  <a:schemeClr val="accent1"/>
                </a:solidFill>
                <a:latin typeface="FS PF BeauSans Pro" panose="02000500000000020004" pitchFamily="2" charset="0"/>
              </a:rPr>
              <a:t>29/29.</a:t>
            </a:r>
            <a:endParaRPr lang="en-US" sz="1200" b="0" strike="noStrike" spc="-1" dirty="0">
              <a:solidFill>
                <a:schemeClr val="accent1"/>
              </a:solidFill>
              <a:latin typeface="FS PF BeauSans Pro" panose="02000500000000020004" pitchFamily="2" charset="0"/>
            </a:endParaRPr>
          </a:p>
          <a:p>
            <a:pPr algn="just" defTabSz="1467000">
              <a:lnSpc>
                <a:spcPct val="100000"/>
              </a:lnSpc>
            </a:pPr>
            <a:r>
              <a:rPr lang="en-US" sz="1200" b="1" strike="noStrike" spc="-1" dirty="0">
                <a:solidFill>
                  <a:srgbClr val="FF0000"/>
                </a:solidFill>
                <a:latin typeface="FS PF BeauSans Pro" panose="02000500000000020004" pitchFamily="2" charset="0"/>
              </a:rPr>
              <a:t>- </a:t>
            </a:r>
            <a:r>
              <a:rPr lang="en-US" sz="1200" b="1" strike="noStrike" spc="-1" dirty="0" smtClean="0">
                <a:solidFill>
                  <a:srgbClr val="FF0000"/>
                </a:solidFill>
                <a:latin typeface="FS PF BeauSans Pro" panose="02000500000000020004" pitchFamily="2" charset="0"/>
              </a:rPr>
              <a:t> </a:t>
            </a:r>
            <a:r>
              <a:rPr lang="en-US" sz="1200" b="1" strike="noStrike" spc="-1" dirty="0" err="1" smtClean="0">
                <a:solidFill>
                  <a:srgbClr val="FF0000"/>
                </a:solidFill>
                <a:latin typeface="FS PF BeauSans Pro" panose="02000500000000020004" pitchFamily="2" charset="0"/>
              </a:rPr>
              <a:t>Speedtest</a:t>
            </a:r>
            <a:r>
              <a:rPr lang="en-US" sz="1200" b="1" strike="noStrike" spc="-1" dirty="0" smtClean="0">
                <a:solidFill>
                  <a:srgbClr val="FF0000"/>
                </a:solidFill>
                <a:latin typeface="FS PF BeauSans Pro" panose="02000500000000020004" pitchFamily="2" charset="0"/>
              </a:rPr>
              <a:t>, I-Speed: </a:t>
            </a:r>
            <a:r>
              <a:rPr lang="en-US" sz="1200" b="1" strike="noStrike" spc="-1" dirty="0">
                <a:solidFill>
                  <a:schemeClr val="dk1"/>
                </a:solidFill>
                <a:latin typeface="FS PF BeauSans Pro" panose="02000500000000020004" pitchFamily="2" charset="0"/>
              </a:rPr>
              <a:t>KV2 </a:t>
            </a:r>
            <a:r>
              <a:rPr lang="en-US" sz="1200" b="1" strike="noStrike" spc="-1" dirty="0">
                <a:solidFill>
                  <a:srgbClr val="ED1A36"/>
                </a:solidFill>
                <a:latin typeface="FS PF BeauSans Pro" panose="02000500000000020004" pitchFamily="2" charset="0"/>
              </a:rPr>
              <a:t>Xếp hạng 1, (</a:t>
            </a:r>
            <a:r>
              <a:rPr lang="en-US" sz="1200" b="1" spc="-1" dirty="0">
                <a:solidFill>
                  <a:srgbClr val="ED1A36"/>
                </a:solidFill>
                <a:latin typeface="FS PF BeauSans Pro" panose="02000500000000020004" pitchFamily="2" charset="0"/>
              </a:rPr>
              <a:t>15/15 </a:t>
            </a:r>
            <a:r>
              <a:rPr lang="en-US" sz="1200" b="1" spc="-1" dirty="0" err="1">
                <a:solidFill>
                  <a:srgbClr val="ED1A36"/>
                </a:solidFill>
                <a:latin typeface="FS PF BeauSans Pro" panose="02000500000000020004" pitchFamily="2" charset="0"/>
              </a:rPr>
              <a:t>tỉnh</a:t>
            </a:r>
            <a:r>
              <a:rPr lang="en-US" sz="1200" b="1" spc="-1" dirty="0">
                <a:solidFill>
                  <a:srgbClr val="ED1A36"/>
                </a:solidFill>
                <a:latin typeface="FS PF BeauSans Pro" panose="02000500000000020004" pitchFamily="2" charset="0"/>
              </a:rPr>
              <a:t> </a:t>
            </a:r>
            <a:r>
              <a:rPr lang="en-US" sz="1200" b="1" spc="-1" dirty="0" err="1">
                <a:solidFill>
                  <a:srgbClr val="ED1A36"/>
                </a:solidFill>
                <a:latin typeface="FS PF BeauSans Pro" panose="02000500000000020004" pitchFamily="2" charset="0"/>
              </a:rPr>
              <a:t>cũ</a:t>
            </a:r>
            <a:r>
              <a:rPr lang="en-US" sz="1200" b="1" spc="-1" dirty="0">
                <a:solidFill>
                  <a:srgbClr val="ED1A36"/>
                </a:solidFill>
                <a:latin typeface="FS PF BeauSans Pro" panose="02000500000000020004" pitchFamily="2" charset="0"/>
              </a:rPr>
              <a:t> </a:t>
            </a:r>
            <a:r>
              <a:rPr lang="en-US" sz="1200" b="1" spc="-1" dirty="0" err="1">
                <a:solidFill>
                  <a:srgbClr val="ED1A36"/>
                </a:solidFill>
                <a:latin typeface="FS PF BeauSans Pro" panose="02000500000000020004" pitchFamily="2" charset="0"/>
              </a:rPr>
              <a:t>và</a:t>
            </a:r>
            <a:r>
              <a:rPr lang="en-US" sz="1200" b="1" spc="-1" dirty="0">
                <a:solidFill>
                  <a:srgbClr val="ED1A36"/>
                </a:solidFill>
                <a:latin typeface="FS PF BeauSans Pro" panose="02000500000000020004" pitchFamily="2" charset="0"/>
              </a:rPr>
              <a:t> 8</a:t>
            </a:r>
            <a:r>
              <a:rPr lang="en-US" sz="1200" b="1" strike="noStrike" spc="-1" dirty="0">
                <a:solidFill>
                  <a:srgbClr val="ED1A36"/>
                </a:solidFill>
                <a:latin typeface="FS PF BeauSans Pro" panose="02000500000000020004" pitchFamily="2" charset="0"/>
              </a:rPr>
              <a:t>/8 </a:t>
            </a:r>
            <a:r>
              <a:rPr lang="en-US" sz="1200" b="1" strike="noStrike" spc="-1" dirty="0" err="1">
                <a:solidFill>
                  <a:srgbClr val="ED1A36"/>
                </a:solidFill>
                <a:latin typeface="FS PF BeauSans Pro" panose="02000500000000020004" pitchFamily="2" charset="0"/>
              </a:rPr>
              <a:t>tỉnh</a:t>
            </a:r>
            <a:r>
              <a:rPr lang="en-US" sz="1200" b="1" strike="noStrike" spc="-1" dirty="0">
                <a:solidFill>
                  <a:srgbClr val="ED1A36"/>
                </a:solidFill>
                <a:latin typeface="FS PF BeauSans Pro" panose="02000500000000020004" pitchFamily="2" charset="0"/>
              </a:rPr>
              <a:t> </a:t>
            </a:r>
            <a:r>
              <a:rPr lang="en-US" sz="1200" b="1" spc="-1" dirty="0" err="1">
                <a:solidFill>
                  <a:srgbClr val="ED1A36"/>
                </a:solidFill>
                <a:latin typeface="FS PF BeauSans Pro" panose="02000500000000020004" pitchFamily="2" charset="0"/>
              </a:rPr>
              <a:t>mới</a:t>
            </a:r>
            <a:r>
              <a:rPr lang="en-US" sz="1200" b="1" strike="noStrike" spc="-1" dirty="0">
                <a:solidFill>
                  <a:srgbClr val="ED1A36"/>
                </a:solidFill>
                <a:latin typeface="FS PF BeauSans Pro" panose="02000500000000020004" pitchFamily="2" charset="0"/>
              </a:rPr>
              <a:t> </a:t>
            </a:r>
            <a:r>
              <a:rPr lang="en-US" sz="1200" b="1" spc="-1" dirty="0" err="1">
                <a:solidFill>
                  <a:srgbClr val="ED1A36"/>
                </a:solidFill>
                <a:latin typeface="FS PF BeauSans Pro" panose="02000500000000020004" pitchFamily="2" charset="0"/>
              </a:rPr>
              <a:t>đứng</a:t>
            </a:r>
            <a:r>
              <a:rPr lang="en-US" sz="1200" b="1" spc="-1" dirty="0">
                <a:solidFill>
                  <a:srgbClr val="ED1A36"/>
                </a:solidFill>
                <a:latin typeface="FS PF BeauSans Pro" panose="02000500000000020004" pitchFamily="2" charset="0"/>
              </a:rPr>
              <a:t> </a:t>
            </a:r>
            <a:r>
              <a:rPr lang="en-US" sz="1200" b="1" strike="noStrike" spc="-1" dirty="0" err="1">
                <a:solidFill>
                  <a:srgbClr val="ED1A36"/>
                </a:solidFill>
                <a:latin typeface="FS PF BeauSans Pro" panose="02000500000000020004" pitchFamily="2" charset="0"/>
              </a:rPr>
              <a:t>hạng</a:t>
            </a:r>
            <a:r>
              <a:rPr lang="en-US" sz="1200" b="1" strike="noStrike" spc="-1" dirty="0">
                <a:solidFill>
                  <a:srgbClr val="ED1A36"/>
                </a:solidFill>
                <a:latin typeface="FS PF BeauSans Pro" panose="02000500000000020004" pitchFamily="2" charset="0"/>
              </a:rPr>
              <a:t> 1).</a:t>
            </a:r>
            <a:endParaRPr lang="en-US" sz="1200" b="0" strike="noStrike" spc="-1" dirty="0">
              <a:solidFill>
                <a:srgbClr val="000000"/>
              </a:solidFill>
              <a:latin typeface="FS PF BeauSans Pro" panose="02000500000000020004" pitchFamily="2" charset="0"/>
            </a:endParaRPr>
          </a:p>
        </p:txBody>
      </p:sp>
      <p:sp>
        <p:nvSpPr>
          <p:cNvPr id="224" name="Freeform 48"/>
          <p:cNvSpPr/>
          <p:nvPr/>
        </p:nvSpPr>
        <p:spPr>
          <a:xfrm>
            <a:off x="5990180" y="1692190"/>
            <a:ext cx="2921400" cy="340920"/>
          </a:xfrm>
          <a:custGeom>
            <a:avLst/>
            <a:gdLst>
              <a:gd name="textAreaLeft" fmla="*/ 0 w 2921400"/>
              <a:gd name="textAreaRight" fmla="*/ 2921760 w 2921400"/>
              <a:gd name="textAreaTop" fmla="*/ 0 h 340920"/>
              <a:gd name="textAreaBottom" fmla="*/ 341280 h 340920"/>
            </a:gdLst>
            <a:ahLst/>
            <a:cxnLst/>
            <a:rect l="textAreaLeft" t="textAreaTop" r="textAreaRight" b="textAreaBottom"/>
            <a:pathLst>
              <a:path w="1857374" h="742949">
                <a:moveTo>
                  <a:pt x="0" y="0"/>
                </a:moveTo>
                <a:lnTo>
                  <a:pt x="1857374" y="0"/>
                </a:lnTo>
                <a:lnTo>
                  <a:pt x="1857374" y="742949"/>
                </a:lnTo>
                <a:lnTo>
                  <a:pt x="0" y="742949"/>
                </a:lnTo>
                <a:lnTo>
                  <a:pt x="0" y="0"/>
                </a:lnTo>
                <a:close/>
              </a:path>
            </a:pathLst>
          </a:custGeom>
          <a:solidFill>
            <a:schemeClr val="accent1"/>
          </a:solidFill>
          <a:ln>
            <a:solidFill>
              <a:srgbClr val="E80500"/>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34720" tIns="134280" rIns="234720" bIns="134280" numCol="1" spcCol="1440" anchor="ctr">
            <a:noAutofit/>
          </a:bodyPr>
          <a:lstStyle/>
          <a:p>
            <a:pPr algn="ctr" defTabSz="1467000">
              <a:lnSpc>
                <a:spcPct val="90000"/>
              </a:lnSpc>
              <a:spcAft>
                <a:spcPts val="876"/>
              </a:spcAft>
            </a:pPr>
            <a:r>
              <a:rPr lang="en-US" sz="1600" b="1" strike="noStrike" spc="-1">
                <a:solidFill>
                  <a:schemeClr val="lt1"/>
                </a:solidFill>
                <a:latin typeface="FS PF BeauSans Pro" panose="02000500000000020004" pitchFamily="2" charset="0"/>
              </a:rPr>
              <a:t>PAKH</a:t>
            </a:r>
            <a:endParaRPr lang="en-US" sz="1600" b="1" strike="noStrike" spc="-1">
              <a:solidFill>
                <a:srgbClr val="FFFFFF"/>
              </a:solidFill>
              <a:latin typeface="FS PF BeauSans Pro" panose="02000500000000020004" pitchFamily="2" charset="0"/>
            </a:endParaRPr>
          </a:p>
        </p:txBody>
      </p:sp>
      <p:sp>
        <p:nvSpPr>
          <p:cNvPr id="225" name="Freeform 49"/>
          <p:cNvSpPr/>
          <p:nvPr/>
        </p:nvSpPr>
        <p:spPr>
          <a:xfrm>
            <a:off x="5990180" y="2051914"/>
            <a:ext cx="2921400" cy="2442960"/>
          </a:xfrm>
          <a:custGeom>
            <a:avLst/>
            <a:gdLst>
              <a:gd name="textAreaLeft" fmla="*/ 0 w 2921400"/>
              <a:gd name="textAreaRight" fmla="*/ 2921760 w 2921400"/>
              <a:gd name="textAreaTop" fmla="*/ 0 h 2711160"/>
              <a:gd name="textAreaBottom" fmla="*/ 2711520 h 2711160"/>
            </a:gdLst>
            <a:ahLst/>
            <a:cxnLst/>
            <a:rect l="textAreaLeft" t="textAreaTop" r="textAreaRight" b="textAreaBottom"/>
            <a:pathLst>
              <a:path w="1857374" h="1449360">
                <a:moveTo>
                  <a:pt x="0" y="0"/>
                </a:moveTo>
                <a:lnTo>
                  <a:pt x="1857374" y="0"/>
                </a:lnTo>
                <a:lnTo>
                  <a:pt x="1857374" y="1449360"/>
                </a:lnTo>
                <a:lnTo>
                  <a:pt x="0" y="1449360"/>
                </a:lnTo>
                <a:lnTo>
                  <a:pt x="0" y="0"/>
                </a:lnTo>
                <a:close/>
              </a:path>
            </a:pathLst>
          </a:custGeom>
          <a:noFill/>
          <a:ln>
            <a:solidFill>
              <a:srgbClr val="F6CCCC"/>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p:style>
        <p:txBody>
          <a:bodyPr lIns="176040" tIns="176040" rIns="234720" bIns="263880" numCol="1" spcCol="1440" anchor="ctr">
            <a:noAutofit/>
          </a:bodyPr>
          <a:lstStyle/>
          <a:p>
            <a:pPr defTabSz="1467000">
              <a:lnSpc>
                <a:spcPct val="100000"/>
              </a:lnSpc>
            </a:pPr>
            <a:r>
              <a:rPr lang="nl-NL" sz="1400" b="1" spc="-1" dirty="0" smtClean="0">
                <a:solidFill>
                  <a:srgbClr val="FF0000"/>
                </a:solidFill>
                <a:latin typeface="FS PF BeauSans Pro" panose="02000500000000020004" pitchFamily="2" charset="0"/>
              </a:rPr>
              <a:t>PAKH 4G/triệu TB:</a:t>
            </a:r>
            <a:endParaRPr lang="en-US" sz="1400" spc="-1" dirty="0" smtClean="0">
              <a:solidFill>
                <a:srgbClr val="FF0000"/>
              </a:solidFill>
              <a:latin typeface="FS PF BeauSans Pro" panose="02000500000000020004" pitchFamily="2" charset="0"/>
            </a:endParaRPr>
          </a:p>
          <a:p>
            <a:pPr marL="171450" indent="-171450" defTabSz="1467000">
              <a:lnSpc>
                <a:spcPct val="100000"/>
              </a:lnSpc>
              <a:buFont typeface="Wingdings" panose="05000000000000000000" pitchFamily="2" charset="2"/>
              <a:buChar char="ü"/>
            </a:pPr>
            <a:r>
              <a:rPr lang="nl-NL" sz="1400" b="1" spc="-1" dirty="0" smtClean="0">
                <a:solidFill>
                  <a:schemeClr val="dk1"/>
                </a:solidFill>
                <a:latin typeface="FS PF BeauSans Pro" panose="02000500000000020004" pitchFamily="2" charset="0"/>
              </a:rPr>
              <a:t>      Data: </a:t>
            </a:r>
            <a:r>
              <a:rPr lang="nl-NL" sz="1400" b="1" spc="-1" dirty="0" smtClean="0">
                <a:solidFill>
                  <a:srgbClr val="ED1A36"/>
                </a:solidFill>
                <a:latin typeface="FS PF BeauSans Pro" panose="02000500000000020004" pitchFamily="2" charset="0"/>
              </a:rPr>
              <a:t>15</a:t>
            </a:r>
            <a:r>
              <a:rPr lang="pt-BR" sz="1400" b="1" spc="-1" dirty="0" smtClean="0">
                <a:solidFill>
                  <a:srgbClr val="ED1A36"/>
                </a:solidFill>
                <a:latin typeface="FS PF BeauSans Pro" panose="02000500000000020004" pitchFamily="2" charset="0"/>
              </a:rPr>
              <a:t>/15 tỉnh đạt</a:t>
            </a:r>
            <a:r>
              <a:rPr lang="pt-BR" sz="1400" i="1" spc="-1" dirty="0" smtClean="0">
                <a:solidFill>
                  <a:schemeClr val="dk1"/>
                </a:solidFill>
                <a:latin typeface="FS PF BeauSans Pro" panose="02000500000000020004" pitchFamily="2" charset="0"/>
              </a:rPr>
              <a:t>.</a:t>
            </a:r>
            <a:endParaRPr lang="en-US" sz="1400" spc="-1" dirty="0" smtClean="0">
              <a:solidFill>
                <a:srgbClr val="000000"/>
              </a:solidFill>
              <a:latin typeface="FS PF BeauSans Pro" panose="02000500000000020004" pitchFamily="2" charset="0"/>
            </a:endParaRPr>
          </a:p>
          <a:p>
            <a:pPr marL="171450" indent="-171450" defTabSz="1467000">
              <a:lnSpc>
                <a:spcPct val="100000"/>
              </a:lnSpc>
              <a:buFont typeface="Wingdings" panose="05000000000000000000" pitchFamily="2" charset="2"/>
              <a:buChar char="ü"/>
            </a:pPr>
            <a:r>
              <a:rPr lang="nl-NL" sz="1400" b="1" spc="-1" dirty="0" smtClean="0">
                <a:solidFill>
                  <a:schemeClr val="dk1"/>
                </a:solidFill>
                <a:latin typeface="FS PF BeauSans Pro" panose="02000500000000020004" pitchFamily="2" charset="0"/>
              </a:rPr>
              <a:t>      Thoại: </a:t>
            </a:r>
            <a:r>
              <a:rPr lang="nl-NL" sz="1400" b="1" spc="-1" dirty="0" smtClean="0">
                <a:solidFill>
                  <a:srgbClr val="ED1A36"/>
                </a:solidFill>
                <a:latin typeface="FS PF BeauSans Pro" panose="02000500000000020004" pitchFamily="2" charset="0"/>
              </a:rPr>
              <a:t>3</a:t>
            </a:r>
            <a:r>
              <a:rPr lang="pt-BR" sz="1400" b="1" spc="-1" dirty="0" smtClean="0">
                <a:solidFill>
                  <a:srgbClr val="ED1A36"/>
                </a:solidFill>
                <a:latin typeface="FS PF BeauSans Pro" panose="02000500000000020004" pitchFamily="2" charset="0"/>
              </a:rPr>
              <a:t>/15 tỉnh không đạt</a:t>
            </a:r>
            <a:r>
              <a:rPr lang="pt-BR" sz="1400" b="1" spc="-1" dirty="0" smtClean="0">
                <a:solidFill>
                  <a:schemeClr val="dk1"/>
                </a:solidFill>
                <a:latin typeface="FS PF BeauSans Pro" panose="02000500000000020004" pitchFamily="2" charset="0"/>
              </a:rPr>
              <a:t> </a:t>
            </a:r>
            <a:r>
              <a:rPr lang="pt-BR" sz="1400" i="1" spc="-1" dirty="0" smtClean="0">
                <a:solidFill>
                  <a:schemeClr val="dk1"/>
                </a:solidFill>
                <a:latin typeface="FS PF BeauSans Pro" panose="02000500000000020004" pitchFamily="2" charset="0"/>
              </a:rPr>
              <a:t>(ĐLK, ĐCN, GLI).</a:t>
            </a:r>
            <a:endParaRPr lang="en-US" sz="1400" spc="-1" dirty="0" smtClean="0">
              <a:solidFill>
                <a:srgbClr val="000000"/>
              </a:solidFill>
              <a:latin typeface="FS PF BeauSans Pro" panose="02000500000000020004" pitchFamily="2" charset="0"/>
            </a:endParaRPr>
          </a:p>
          <a:p>
            <a:pPr defTabSz="1467000">
              <a:lnSpc>
                <a:spcPct val="100000"/>
              </a:lnSpc>
            </a:pPr>
            <a:r>
              <a:rPr lang="pt-BR" sz="1400" b="1" spc="-1" dirty="0" smtClean="0">
                <a:solidFill>
                  <a:srgbClr val="FF0000"/>
                </a:solidFill>
                <a:latin typeface="FS PF BeauSans Pro" panose="02000500000000020004" pitchFamily="2" charset="0"/>
              </a:rPr>
              <a:t>Xử </a:t>
            </a:r>
            <a:r>
              <a:rPr lang="pt-BR" sz="1400" b="1" spc="-1" dirty="0">
                <a:solidFill>
                  <a:srgbClr val="FF0000"/>
                </a:solidFill>
                <a:latin typeface="FS PF BeauSans Pro" panose="02000500000000020004" pitchFamily="2" charset="0"/>
              </a:rPr>
              <a:t>lý PAKH HOT, VIP: </a:t>
            </a:r>
            <a:r>
              <a:rPr lang="pt-BR" sz="1400" b="1" spc="-1" dirty="0">
                <a:solidFill>
                  <a:schemeClr val="dk1"/>
                </a:solidFill>
                <a:latin typeface="FS PF BeauSans Pro" panose="02000500000000020004" pitchFamily="2" charset="0"/>
              </a:rPr>
              <a:t>94% PAKH đóng trong hạn, đạt SLA (70%).</a:t>
            </a:r>
            <a:endParaRPr lang="en-US" sz="1400" b="0" strike="noStrike" spc="-1" dirty="0">
              <a:solidFill>
                <a:srgbClr val="000000"/>
              </a:solidFill>
              <a:latin typeface="FS PF BeauSans Pro" panose="02000500000000020004" pitchFamily="2" charset="0"/>
            </a:endParaRPr>
          </a:p>
        </p:txBody>
      </p:sp>
      <p:sp>
        <p:nvSpPr>
          <p:cNvPr id="229" name="Rectangle 47"/>
          <p:cNvSpPr/>
          <p:nvPr/>
        </p:nvSpPr>
        <p:spPr>
          <a:xfrm>
            <a:off x="288974" y="670680"/>
            <a:ext cx="4263735" cy="398655"/>
          </a:xfrm>
          <a:prstGeom prst="rect">
            <a:avLst/>
          </a:prstGeom>
          <a:solidFill>
            <a:srgbClr val="EE0033"/>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685800">
              <a:lnSpc>
                <a:spcPct val="100000"/>
              </a:lnSpc>
            </a:pPr>
            <a:r>
              <a:rPr lang="en-US" sz="2000" b="1" strike="noStrike" spc="-1" dirty="0">
                <a:solidFill>
                  <a:schemeClr val="lt1"/>
                </a:solidFill>
                <a:latin typeface="FS PF BeauSans Pro"/>
              </a:rPr>
              <a:t>1. </a:t>
            </a:r>
            <a:r>
              <a:rPr lang="en-US" sz="2000" b="1" strike="noStrike" spc="-1" dirty="0" err="1">
                <a:solidFill>
                  <a:schemeClr val="lt1"/>
                </a:solidFill>
                <a:latin typeface="FS PF BeauSans Pro"/>
              </a:rPr>
              <a:t>Chất</a:t>
            </a:r>
            <a:r>
              <a:rPr lang="en-US" sz="2000" b="1" strike="noStrike" spc="-1" dirty="0">
                <a:solidFill>
                  <a:schemeClr val="lt1"/>
                </a:solidFill>
                <a:latin typeface="FS PF BeauSans Pro"/>
              </a:rPr>
              <a:t> </a:t>
            </a:r>
            <a:r>
              <a:rPr lang="en-US" sz="2000" b="1" strike="noStrike" spc="-1" dirty="0" err="1">
                <a:solidFill>
                  <a:schemeClr val="lt1"/>
                </a:solidFill>
                <a:latin typeface="FS PF BeauSans Pro"/>
              </a:rPr>
              <a:t>lượng</a:t>
            </a:r>
            <a:r>
              <a:rPr lang="en-US" sz="2000" b="1" strike="noStrike" spc="-1" dirty="0">
                <a:solidFill>
                  <a:schemeClr val="lt1"/>
                </a:solidFill>
                <a:latin typeface="FS PF BeauSans Pro"/>
              </a:rPr>
              <a:t> </a:t>
            </a:r>
            <a:r>
              <a:rPr lang="en-US" sz="2000" b="1" strike="noStrike" spc="-1" dirty="0" err="1">
                <a:solidFill>
                  <a:schemeClr val="lt1"/>
                </a:solidFill>
                <a:latin typeface="FS PF BeauSans Pro"/>
              </a:rPr>
              <a:t>dịch</a:t>
            </a:r>
            <a:r>
              <a:rPr lang="en-US" sz="2000" b="1" strike="noStrike" spc="-1" dirty="0">
                <a:solidFill>
                  <a:schemeClr val="lt1"/>
                </a:solidFill>
                <a:latin typeface="FS PF BeauSans Pro"/>
              </a:rPr>
              <a:t> </a:t>
            </a:r>
            <a:r>
              <a:rPr lang="en-US" sz="2000" b="1" strike="noStrike" spc="-1" dirty="0" err="1">
                <a:solidFill>
                  <a:schemeClr val="lt1"/>
                </a:solidFill>
                <a:latin typeface="FS PF BeauSans Pro"/>
              </a:rPr>
              <a:t>vụ</a:t>
            </a:r>
            <a:r>
              <a:rPr lang="en-US" sz="2000" b="1" strike="noStrike" spc="-1" dirty="0">
                <a:solidFill>
                  <a:schemeClr val="lt1"/>
                </a:solidFill>
                <a:latin typeface="FS PF BeauSans Pro"/>
              </a:rPr>
              <a:t> di </a:t>
            </a:r>
            <a:r>
              <a:rPr lang="en-US" sz="2000" b="1" strike="noStrike" spc="-1" dirty="0" err="1">
                <a:solidFill>
                  <a:schemeClr val="lt1"/>
                </a:solidFill>
                <a:latin typeface="FS PF BeauSans Pro"/>
              </a:rPr>
              <a:t>động</a:t>
            </a:r>
            <a:endParaRPr lang="en-US" sz="2000" b="0" strike="noStrike" spc="-1" dirty="0">
              <a:solidFill>
                <a:srgbClr val="FFFFFF"/>
              </a:solidFill>
              <a:latin typeface="Arial"/>
            </a:endParaRPr>
          </a:p>
        </p:txBody>
      </p:sp>
      <p:pic>
        <p:nvPicPr>
          <p:cNvPr id="31" name="Picture 30"/>
          <p:cNvPicPr>
            <a:picLocks noChangeAspect="1"/>
          </p:cNvPicPr>
          <p:nvPr/>
        </p:nvPicPr>
        <p:blipFill>
          <a:blip r:embed="rId3"/>
          <a:stretch>
            <a:fillRect/>
          </a:stretch>
        </p:blipFill>
        <p:spPr>
          <a:xfrm>
            <a:off x="7829550" y="0"/>
            <a:ext cx="1323594" cy="437941"/>
          </a:xfrm>
          <a:prstGeom prst="rect">
            <a:avLst/>
          </a:prstGeom>
          <a:ln>
            <a:noFill/>
          </a:ln>
          <a:effectLst>
            <a:softEdge rad="112500"/>
          </a:effectLst>
        </p:spPr>
      </p:pic>
      <p:sp>
        <p:nvSpPr>
          <p:cNvPr id="32" name="TextBox 31"/>
          <p:cNvSpPr txBox="1"/>
          <p:nvPr/>
        </p:nvSpPr>
        <p:spPr>
          <a:xfrm>
            <a:off x="223875" y="4785741"/>
            <a:ext cx="2228849" cy="253916"/>
          </a:xfrm>
          <a:prstGeom prst="rect">
            <a:avLst/>
          </a:prstGeom>
          <a:solidFill>
            <a:schemeClr val="bg1">
              <a:lumMod val="95000"/>
            </a:schemeClr>
          </a:solidFill>
          <a:ln>
            <a:solidFill>
              <a:schemeClr val="bg1">
                <a:lumMod val="95000"/>
              </a:schemeClr>
            </a:solidFill>
          </a:ln>
        </p:spPr>
        <p:txBody>
          <a:bodyPr wrap="square" rtlCol="0">
            <a:spAutoFit/>
          </a:bodyPr>
          <a:lstStyle/>
          <a:p>
            <a:r>
              <a:rPr lang="en-US" sz="1050" b="1">
                <a:solidFill>
                  <a:schemeClr val="bg1">
                    <a:lumMod val="50000"/>
                  </a:schemeClr>
                </a:solidFill>
                <a:latin typeface="FS PF BeauSans Pro SemiBold" panose="02000503000000020004" pitchFamily="2" charset="0"/>
              </a:rPr>
              <a:t>Trung tâm Kỹ thuật Khu vực 2</a:t>
            </a:r>
          </a:p>
        </p:txBody>
      </p:sp>
      <p:cxnSp>
        <p:nvCxnSpPr>
          <p:cNvPr id="33" name="Đường nối Thẳng 69"/>
          <p:cNvCxnSpPr/>
          <p:nvPr/>
        </p:nvCxnSpPr>
        <p:spPr>
          <a:xfrm>
            <a:off x="3925779" y="1422190"/>
            <a:ext cx="360" cy="2391480"/>
          </a:xfrm>
          <a:prstGeom prst="straightConnector1">
            <a:avLst/>
          </a:prstGeom>
          <a:ln>
            <a:solidFill>
              <a:srgbClr val="FFFFFF">
                <a:alpha val="51000"/>
              </a:srgbClr>
            </a:solidFill>
          </a:ln>
        </p:spPr>
      </p:cxnSp>
      <p:grpSp>
        <p:nvGrpSpPr>
          <p:cNvPr id="34" name="Group 1123"/>
          <p:cNvGrpSpPr/>
          <p:nvPr/>
        </p:nvGrpSpPr>
        <p:grpSpPr>
          <a:xfrm>
            <a:off x="3950748" y="1213145"/>
            <a:ext cx="536367" cy="428040"/>
            <a:chOff x="7264080" y="1082520"/>
            <a:chExt cx="428040" cy="428040"/>
          </a:xfrm>
        </p:grpSpPr>
        <p:sp>
          <p:nvSpPr>
            <p:cNvPr id="35" name="Freeform 1124"/>
            <p:cNvSpPr/>
            <p:nvPr/>
          </p:nvSpPr>
          <p:spPr>
            <a:xfrm>
              <a:off x="7341480" y="1221840"/>
              <a:ext cx="190440" cy="191160"/>
            </a:xfrm>
            <a:custGeom>
              <a:avLst/>
              <a:gdLst>
                <a:gd name="textAreaLeft" fmla="*/ 0 w 190440"/>
                <a:gd name="textAreaRight" fmla="*/ 190800 w 190440"/>
                <a:gd name="textAreaTop" fmla="*/ 0 h 191160"/>
                <a:gd name="textAreaBottom" fmla="*/ 191520 h 191160"/>
              </a:gdLst>
              <a:ahLst/>
              <a:cxnLst/>
              <a:rect l="textAreaLeft" t="textAreaTop" r="textAreaRight" b="textAreaBottom"/>
              <a:pathLst>
                <a:path w="721" h="721">
                  <a:moveTo>
                    <a:pt x="642" y="370"/>
                  </a:moveTo>
                  <a:cubicBezTo>
                    <a:pt x="642" y="361"/>
                    <a:pt x="642" y="351"/>
                    <a:pt x="641" y="342"/>
                  </a:cubicBezTo>
                  <a:cubicBezTo>
                    <a:pt x="640" y="326"/>
                    <a:pt x="640" y="326"/>
                    <a:pt x="640" y="326"/>
                  </a:cubicBezTo>
                  <a:cubicBezTo>
                    <a:pt x="639" y="316"/>
                    <a:pt x="638" y="306"/>
                    <a:pt x="635" y="297"/>
                  </a:cubicBezTo>
                  <a:cubicBezTo>
                    <a:pt x="633" y="290"/>
                    <a:pt x="636" y="282"/>
                    <a:pt x="643" y="278"/>
                  </a:cubicBezTo>
                  <a:cubicBezTo>
                    <a:pt x="666" y="266"/>
                    <a:pt x="687" y="254"/>
                    <a:pt x="706" y="240"/>
                  </a:cubicBezTo>
                  <a:cubicBezTo>
                    <a:pt x="698" y="218"/>
                    <a:pt x="688" y="196"/>
                    <a:pt x="673" y="171"/>
                  </a:cubicBezTo>
                  <a:cubicBezTo>
                    <a:pt x="649" y="177"/>
                    <a:pt x="626" y="185"/>
                    <a:pt x="604" y="194"/>
                  </a:cubicBezTo>
                  <a:cubicBezTo>
                    <a:pt x="598" y="196"/>
                    <a:pt x="590" y="194"/>
                    <a:pt x="585" y="189"/>
                  </a:cubicBezTo>
                  <a:cubicBezTo>
                    <a:pt x="578" y="180"/>
                    <a:pt x="578" y="180"/>
                    <a:pt x="578" y="180"/>
                  </a:cubicBezTo>
                  <a:cubicBezTo>
                    <a:pt x="572" y="173"/>
                    <a:pt x="567" y="167"/>
                    <a:pt x="560" y="161"/>
                  </a:cubicBezTo>
                  <a:cubicBezTo>
                    <a:pt x="550" y="150"/>
                    <a:pt x="541" y="143"/>
                    <a:pt x="532" y="136"/>
                  </a:cubicBezTo>
                  <a:cubicBezTo>
                    <a:pt x="526" y="132"/>
                    <a:pt x="523" y="123"/>
                    <a:pt x="526" y="116"/>
                  </a:cubicBezTo>
                  <a:cubicBezTo>
                    <a:pt x="536" y="94"/>
                    <a:pt x="543" y="71"/>
                    <a:pt x="550" y="47"/>
                  </a:cubicBezTo>
                  <a:cubicBezTo>
                    <a:pt x="530" y="35"/>
                    <a:pt x="508" y="25"/>
                    <a:pt x="480" y="15"/>
                  </a:cubicBezTo>
                  <a:cubicBezTo>
                    <a:pt x="466" y="35"/>
                    <a:pt x="453" y="56"/>
                    <a:pt x="442" y="77"/>
                  </a:cubicBezTo>
                  <a:cubicBezTo>
                    <a:pt x="439" y="83"/>
                    <a:pt x="431" y="87"/>
                    <a:pt x="424" y="86"/>
                  </a:cubicBezTo>
                  <a:cubicBezTo>
                    <a:pt x="417" y="84"/>
                    <a:pt x="417" y="84"/>
                    <a:pt x="417" y="84"/>
                  </a:cubicBezTo>
                  <a:cubicBezTo>
                    <a:pt x="408" y="82"/>
                    <a:pt x="398" y="80"/>
                    <a:pt x="387" y="80"/>
                  </a:cubicBezTo>
                  <a:cubicBezTo>
                    <a:pt x="373" y="79"/>
                    <a:pt x="361" y="78"/>
                    <a:pt x="350" y="79"/>
                  </a:cubicBezTo>
                  <a:cubicBezTo>
                    <a:pt x="342" y="81"/>
                    <a:pt x="335" y="75"/>
                    <a:pt x="333" y="68"/>
                  </a:cubicBezTo>
                  <a:cubicBezTo>
                    <a:pt x="326" y="45"/>
                    <a:pt x="317" y="22"/>
                    <a:pt x="306" y="0"/>
                  </a:cubicBezTo>
                  <a:cubicBezTo>
                    <a:pt x="282" y="4"/>
                    <a:pt x="257" y="10"/>
                    <a:pt x="232" y="20"/>
                  </a:cubicBezTo>
                  <a:cubicBezTo>
                    <a:pt x="234" y="45"/>
                    <a:pt x="238" y="69"/>
                    <a:pt x="243" y="92"/>
                  </a:cubicBezTo>
                  <a:cubicBezTo>
                    <a:pt x="244" y="99"/>
                    <a:pt x="241" y="106"/>
                    <a:pt x="235" y="110"/>
                  </a:cubicBezTo>
                  <a:cubicBezTo>
                    <a:pt x="229" y="113"/>
                    <a:pt x="229" y="113"/>
                    <a:pt x="229" y="113"/>
                  </a:cubicBezTo>
                  <a:cubicBezTo>
                    <a:pt x="220" y="118"/>
                    <a:pt x="211" y="123"/>
                    <a:pt x="203" y="129"/>
                  </a:cubicBezTo>
                  <a:cubicBezTo>
                    <a:pt x="194" y="135"/>
                    <a:pt x="186" y="141"/>
                    <a:pt x="179" y="148"/>
                  </a:cubicBezTo>
                  <a:cubicBezTo>
                    <a:pt x="173" y="153"/>
                    <a:pt x="173" y="153"/>
                    <a:pt x="173" y="153"/>
                  </a:cubicBezTo>
                  <a:cubicBezTo>
                    <a:pt x="167" y="158"/>
                    <a:pt x="159" y="158"/>
                    <a:pt x="153" y="155"/>
                  </a:cubicBezTo>
                  <a:cubicBezTo>
                    <a:pt x="133" y="142"/>
                    <a:pt x="112" y="131"/>
                    <a:pt x="89" y="120"/>
                  </a:cubicBezTo>
                  <a:cubicBezTo>
                    <a:pt x="73" y="139"/>
                    <a:pt x="58" y="160"/>
                    <a:pt x="45" y="183"/>
                  </a:cubicBezTo>
                  <a:cubicBezTo>
                    <a:pt x="63" y="201"/>
                    <a:pt x="81" y="217"/>
                    <a:pt x="100" y="231"/>
                  </a:cubicBezTo>
                  <a:cubicBezTo>
                    <a:pt x="106" y="235"/>
                    <a:pt x="108" y="243"/>
                    <a:pt x="105" y="250"/>
                  </a:cubicBezTo>
                  <a:cubicBezTo>
                    <a:pt x="102" y="258"/>
                    <a:pt x="102" y="258"/>
                    <a:pt x="102" y="258"/>
                  </a:cubicBezTo>
                  <a:cubicBezTo>
                    <a:pt x="99" y="267"/>
                    <a:pt x="95" y="276"/>
                    <a:pt x="93" y="285"/>
                  </a:cubicBezTo>
                  <a:cubicBezTo>
                    <a:pt x="90" y="298"/>
                    <a:pt x="88" y="309"/>
                    <a:pt x="86" y="322"/>
                  </a:cubicBezTo>
                  <a:cubicBezTo>
                    <a:pt x="85" y="329"/>
                    <a:pt x="79" y="336"/>
                    <a:pt x="72" y="337"/>
                  </a:cubicBezTo>
                  <a:cubicBezTo>
                    <a:pt x="49" y="340"/>
                    <a:pt x="26" y="345"/>
                    <a:pt x="0" y="351"/>
                  </a:cubicBezTo>
                  <a:cubicBezTo>
                    <a:pt x="0" y="378"/>
                    <a:pt x="2" y="403"/>
                    <a:pt x="7" y="428"/>
                  </a:cubicBezTo>
                  <a:cubicBezTo>
                    <a:pt x="31" y="430"/>
                    <a:pt x="55" y="431"/>
                    <a:pt x="80" y="430"/>
                  </a:cubicBezTo>
                  <a:cubicBezTo>
                    <a:pt x="88" y="431"/>
                    <a:pt x="94" y="434"/>
                    <a:pt x="96" y="441"/>
                  </a:cubicBezTo>
                  <a:cubicBezTo>
                    <a:pt x="100" y="452"/>
                    <a:pt x="104" y="464"/>
                    <a:pt x="110" y="476"/>
                  </a:cubicBezTo>
                  <a:cubicBezTo>
                    <a:pt x="114" y="486"/>
                    <a:pt x="120" y="495"/>
                    <a:pt x="125" y="504"/>
                  </a:cubicBezTo>
                  <a:cubicBezTo>
                    <a:pt x="128" y="509"/>
                    <a:pt x="128" y="509"/>
                    <a:pt x="128" y="509"/>
                  </a:cubicBezTo>
                  <a:cubicBezTo>
                    <a:pt x="132" y="516"/>
                    <a:pt x="131" y="524"/>
                    <a:pt x="126" y="529"/>
                  </a:cubicBezTo>
                  <a:cubicBezTo>
                    <a:pt x="110" y="546"/>
                    <a:pt x="95" y="565"/>
                    <a:pt x="81" y="586"/>
                  </a:cubicBezTo>
                  <a:cubicBezTo>
                    <a:pt x="99" y="608"/>
                    <a:pt x="117" y="626"/>
                    <a:pt x="135" y="640"/>
                  </a:cubicBezTo>
                  <a:cubicBezTo>
                    <a:pt x="155" y="626"/>
                    <a:pt x="174" y="611"/>
                    <a:pt x="192" y="595"/>
                  </a:cubicBezTo>
                  <a:cubicBezTo>
                    <a:pt x="198" y="589"/>
                    <a:pt x="206" y="589"/>
                    <a:pt x="213" y="593"/>
                  </a:cubicBezTo>
                  <a:cubicBezTo>
                    <a:pt x="222" y="599"/>
                    <a:pt x="232" y="605"/>
                    <a:pt x="245" y="611"/>
                  </a:cubicBezTo>
                  <a:cubicBezTo>
                    <a:pt x="254" y="616"/>
                    <a:pt x="263" y="619"/>
                    <a:pt x="272" y="622"/>
                  </a:cubicBezTo>
                  <a:cubicBezTo>
                    <a:pt x="280" y="625"/>
                    <a:pt x="280" y="625"/>
                    <a:pt x="280" y="625"/>
                  </a:cubicBezTo>
                  <a:cubicBezTo>
                    <a:pt x="287" y="627"/>
                    <a:pt x="292" y="634"/>
                    <a:pt x="291" y="641"/>
                  </a:cubicBezTo>
                  <a:cubicBezTo>
                    <a:pt x="291" y="665"/>
                    <a:pt x="291" y="690"/>
                    <a:pt x="293" y="713"/>
                  </a:cubicBezTo>
                  <a:cubicBezTo>
                    <a:pt x="322" y="719"/>
                    <a:pt x="347" y="721"/>
                    <a:pt x="370" y="720"/>
                  </a:cubicBezTo>
                  <a:cubicBezTo>
                    <a:pt x="376" y="698"/>
                    <a:pt x="381" y="674"/>
                    <a:pt x="384" y="649"/>
                  </a:cubicBezTo>
                  <a:cubicBezTo>
                    <a:pt x="385" y="641"/>
                    <a:pt x="392" y="635"/>
                    <a:pt x="399" y="635"/>
                  </a:cubicBezTo>
                  <a:cubicBezTo>
                    <a:pt x="409" y="634"/>
                    <a:pt x="419" y="631"/>
                    <a:pt x="429" y="629"/>
                  </a:cubicBezTo>
                  <a:cubicBezTo>
                    <a:pt x="444" y="625"/>
                    <a:pt x="444" y="625"/>
                    <a:pt x="444" y="625"/>
                  </a:cubicBezTo>
                  <a:cubicBezTo>
                    <a:pt x="453" y="622"/>
                    <a:pt x="462" y="619"/>
                    <a:pt x="470" y="616"/>
                  </a:cubicBezTo>
                  <a:cubicBezTo>
                    <a:pt x="477" y="612"/>
                    <a:pt x="485" y="614"/>
                    <a:pt x="490" y="620"/>
                  </a:cubicBezTo>
                  <a:cubicBezTo>
                    <a:pt x="505" y="640"/>
                    <a:pt x="521" y="658"/>
                    <a:pt x="538" y="675"/>
                  </a:cubicBezTo>
                  <a:cubicBezTo>
                    <a:pt x="560" y="663"/>
                    <a:pt x="581" y="648"/>
                    <a:pt x="601" y="631"/>
                  </a:cubicBezTo>
                  <a:cubicBezTo>
                    <a:pt x="591" y="609"/>
                    <a:pt x="579" y="587"/>
                    <a:pt x="566" y="567"/>
                  </a:cubicBezTo>
                  <a:cubicBezTo>
                    <a:pt x="562" y="560"/>
                    <a:pt x="563" y="552"/>
                    <a:pt x="569" y="546"/>
                  </a:cubicBezTo>
                  <a:cubicBezTo>
                    <a:pt x="574" y="541"/>
                    <a:pt x="579" y="535"/>
                    <a:pt x="584" y="528"/>
                  </a:cubicBezTo>
                  <a:cubicBezTo>
                    <a:pt x="586" y="525"/>
                    <a:pt x="589" y="521"/>
                    <a:pt x="592" y="518"/>
                  </a:cubicBezTo>
                  <a:cubicBezTo>
                    <a:pt x="594" y="514"/>
                    <a:pt x="596" y="510"/>
                    <a:pt x="599" y="507"/>
                  </a:cubicBezTo>
                  <a:cubicBezTo>
                    <a:pt x="603" y="500"/>
                    <a:pt x="607" y="494"/>
                    <a:pt x="610" y="487"/>
                  </a:cubicBezTo>
                  <a:cubicBezTo>
                    <a:pt x="614" y="479"/>
                    <a:pt x="621" y="475"/>
                    <a:pt x="629" y="477"/>
                  </a:cubicBezTo>
                  <a:cubicBezTo>
                    <a:pt x="653" y="482"/>
                    <a:pt x="677" y="486"/>
                    <a:pt x="701" y="488"/>
                  </a:cubicBezTo>
                  <a:cubicBezTo>
                    <a:pt x="710" y="464"/>
                    <a:pt x="717" y="439"/>
                    <a:pt x="721" y="414"/>
                  </a:cubicBezTo>
                  <a:cubicBezTo>
                    <a:pt x="699" y="404"/>
                    <a:pt x="676" y="395"/>
                    <a:pt x="653" y="387"/>
                  </a:cubicBezTo>
                  <a:cubicBezTo>
                    <a:pt x="646" y="385"/>
                    <a:pt x="641" y="378"/>
                    <a:pt x="642" y="370"/>
                  </a:cubicBezTo>
                  <a:close/>
                  <a:moveTo>
                    <a:pt x="362" y="420"/>
                  </a:moveTo>
                  <a:cubicBezTo>
                    <a:pt x="328" y="420"/>
                    <a:pt x="300" y="393"/>
                    <a:pt x="300" y="359"/>
                  </a:cubicBezTo>
                  <a:cubicBezTo>
                    <a:pt x="300" y="326"/>
                    <a:pt x="328" y="298"/>
                    <a:pt x="362" y="298"/>
                  </a:cubicBezTo>
                  <a:cubicBezTo>
                    <a:pt x="395" y="298"/>
                    <a:pt x="423" y="326"/>
                    <a:pt x="423" y="359"/>
                  </a:cubicBezTo>
                  <a:cubicBezTo>
                    <a:pt x="423" y="393"/>
                    <a:pt x="395" y="420"/>
                    <a:pt x="362" y="420"/>
                  </a:cubicBezTo>
                  <a:close/>
                </a:path>
              </a:pathLst>
            </a:custGeom>
            <a:solidFill>
              <a:srgbClr val="EE0033"/>
            </a:solidFill>
            <a:ln w="9525">
              <a:solidFill>
                <a:srgbClr val="FFFFFF"/>
              </a:solidFill>
              <a:round/>
            </a:ln>
          </p:spPr>
          <p:style>
            <a:lnRef idx="0">
              <a:scrgbClr r="0" g="0" b="0"/>
            </a:lnRef>
            <a:fillRef idx="0">
              <a:scrgbClr r="0" g="0" b="0"/>
            </a:fillRef>
            <a:effectRef idx="0">
              <a:scrgbClr r="0" g="0" b="0"/>
            </a:effectRef>
            <a:fontRef idx="minor"/>
          </p:style>
          <p:txBody>
            <a:bodyPr numCol="1" spcCol="0" anchor="t">
              <a:noAutofit/>
            </a:bodyPr>
            <a:lstStyle/>
            <a:p>
              <a:pPr defTabSz="685800">
                <a:lnSpc>
                  <a:spcPct val="100000"/>
                </a:lnSpc>
              </a:pPr>
              <a:endParaRPr lang="en-GB" sz="1200" b="0" strike="noStrike" spc="-1">
                <a:solidFill>
                  <a:schemeClr val="dk1"/>
                </a:solidFill>
                <a:latin typeface="FS PF BeauSans Pro"/>
              </a:endParaRPr>
            </a:p>
          </p:txBody>
        </p:sp>
        <p:sp>
          <p:nvSpPr>
            <p:cNvPr id="36" name="Oval 1125"/>
            <p:cNvSpPr/>
            <p:nvPr/>
          </p:nvSpPr>
          <p:spPr>
            <a:xfrm>
              <a:off x="7429680" y="1310400"/>
              <a:ext cx="14040" cy="14040"/>
            </a:xfrm>
            <a:prstGeom prst="ellipse">
              <a:avLst/>
            </a:prstGeom>
            <a:solidFill>
              <a:srgbClr val="EE0033"/>
            </a:solidFill>
            <a:ln w="9525">
              <a:solidFill>
                <a:srgbClr val="FFFFFF"/>
              </a:solidFill>
              <a:round/>
            </a:ln>
          </p:spPr>
          <p:style>
            <a:lnRef idx="0">
              <a:scrgbClr r="0" g="0" b="0"/>
            </a:lnRef>
            <a:fillRef idx="0">
              <a:scrgbClr r="0" g="0" b="0"/>
            </a:fillRef>
            <a:effectRef idx="0">
              <a:scrgbClr r="0" g="0" b="0"/>
            </a:effectRef>
            <a:fontRef idx="minor"/>
          </p:style>
          <p:txBody>
            <a:bodyPr tIns="5040" bIns="5040" numCol="1" spcCol="0" anchor="t">
              <a:noAutofit/>
            </a:bodyPr>
            <a:lstStyle/>
            <a:p>
              <a:pPr defTabSz="685800">
                <a:lnSpc>
                  <a:spcPct val="100000"/>
                </a:lnSpc>
              </a:pPr>
              <a:endParaRPr lang="en-GB" sz="1200" b="0" strike="noStrike" spc="-1">
                <a:solidFill>
                  <a:schemeClr val="dk1"/>
                </a:solidFill>
                <a:latin typeface="FS PF BeauSans Pro"/>
              </a:endParaRPr>
            </a:p>
          </p:txBody>
        </p:sp>
        <p:sp>
          <p:nvSpPr>
            <p:cNvPr id="37" name="Freeform 1126"/>
            <p:cNvSpPr/>
            <p:nvPr/>
          </p:nvSpPr>
          <p:spPr>
            <a:xfrm>
              <a:off x="7264080" y="1082520"/>
              <a:ext cx="428040" cy="428040"/>
            </a:xfrm>
            <a:custGeom>
              <a:avLst/>
              <a:gdLst>
                <a:gd name="textAreaLeft" fmla="*/ 0 w 428040"/>
                <a:gd name="textAreaRight" fmla="*/ 428400 w 428040"/>
                <a:gd name="textAreaTop" fmla="*/ 0 h 428040"/>
                <a:gd name="textAreaBottom" fmla="*/ 428400 h 428040"/>
              </a:gdLst>
              <a:ahLst/>
              <a:cxnLst/>
              <a:rect l="textAreaLeft" t="textAreaTop" r="textAreaRight" b="textAreaBottom"/>
              <a:pathLst>
                <a:path w="1537" h="1538">
                  <a:moveTo>
                    <a:pt x="769" y="0"/>
                  </a:moveTo>
                  <a:cubicBezTo>
                    <a:pt x="344" y="0"/>
                    <a:pt x="0" y="345"/>
                    <a:pt x="0" y="769"/>
                  </a:cubicBezTo>
                  <a:cubicBezTo>
                    <a:pt x="0" y="1194"/>
                    <a:pt x="344" y="1538"/>
                    <a:pt x="769" y="1538"/>
                  </a:cubicBezTo>
                  <a:cubicBezTo>
                    <a:pt x="1193" y="1538"/>
                    <a:pt x="1537" y="1194"/>
                    <a:pt x="1537" y="769"/>
                  </a:cubicBezTo>
                  <a:cubicBezTo>
                    <a:pt x="1537" y="345"/>
                    <a:pt x="1193" y="0"/>
                    <a:pt x="769" y="0"/>
                  </a:cubicBezTo>
                  <a:close/>
                  <a:moveTo>
                    <a:pt x="1016" y="1036"/>
                  </a:moveTo>
                  <a:cubicBezTo>
                    <a:pt x="1013" y="1042"/>
                    <a:pt x="1007" y="1047"/>
                    <a:pt x="1000" y="1046"/>
                  </a:cubicBezTo>
                  <a:cubicBezTo>
                    <a:pt x="975" y="1044"/>
                    <a:pt x="949" y="1041"/>
                    <a:pt x="923" y="1036"/>
                  </a:cubicBezTo>
                  <a:cubicBezTo>
                    <a:pt x="921" y="1040"/>
                    <a:pt x="918" y="1044"/>
                    <a:pt x="915" y="1049"/>
                  </a:cubicBezTo>
                  <a:cubicBezTo>
                    <a:pt x="913" y="1052"/>
                    <a:pt x="911" y="1056"/>
                    <a:pt x="908" y="1060"/>
                  </a:cubicBezTo>
                  <a:cubicBezTo>
                    <a:pt x="908" y="1061"/>
                    <a:pt x="908" y="1061"/>
                    <a:pt x="907" y="1062"/>
                  </a:cubicBezTo>
                  <a:cubicBezTo>
                    <a:pt x="904" y="1065"/>
                    <a:pt x="902" y="1069"/>
                    <a:pt x="899" y="1072"/>
                  </a:cubicBezTo>
                  <a:cubicBezTo>
                    <a:pt x="896" y="1076"/>
                    <a:pt x="893" y="1080"/>
                    <a:pt x="890" y="1084"/>
                  </a:cubicBezTo>
                  <a:cubicBezTo>
                    <a:pt x="903" y="1106"/>
                    <a:pt x="915" y="1129"/>
                    <a:pt x="925" y="1152"/>
                  </a:cubicBezTo>
                  <a:cubicBezTo>
                    <a:pt x="928" y="1159"/>
                    <a:pt x="927" y="1167"/>
                    <a:pt x="921" y="1171"/>
                  </a:cubicBezTo>
                  <a:cubicBezTo>
                    <a:pt x="894" y="1197"/>
                    <a:pt x="864" y="1218"/>
                    <a:pt x="832" y="1234"/>
                  </a:cubicBezTo>
                  <a:cubicBezTo>
                    <a:pt x="826" y="1237"/>
                    <a:pt x="818" y="1236"/>
                    <a:pt x="813" y="1231"/>
                  </a:cubicBezTo>
                  <a:cubicBezTo>
                    <a:pt x="795" y="1214"/>
                    <a:pt x="777" y="1195"/>
                    <a:pt x="761" y="1175"/>
                  </a:cubicBezTo>
                  <a:cubicBezTo>
                    <a:pt x="755" y="1177"/>
                    <a:pt x="749" y="1178"/>
                    <a:pt x="743" y="1180"/>
                  </a:cubicBezTo>
                  <a:cubicBezTo>
                    <a:pt x="725" y="1185"/>
                    <a:pt x="725" y="1185"/>
                    <a:pt x="725" y="1185"/>
                  </a:cubicBezTo>
                  <a:cubicBezTo>
                    <a:pt x="718" y="1187"/>
                    <a:pt x="711" y="1188"/>
                    <a:pt x="704" y="1190"/>
                  </a:cubicBezTo>
                  <a:cubicBezTo>
                    <a:pt x="700" y="1216"/>
                    <a:pt x="694" y="1241"/>
                    <a:pt x="687" y="1265"/>
                  </a:cubicBezTo>
                  <a:cubicBezTo>
                    <a:pt x="685" y="1271"/>
                    <a:pt x="680" y="1276"/>
                    <a:pt x="673" y="1277"/>
                  </a:cubicBezTo>
                  <a:cubicBezTo>
                    <a:pt x="666" y="1277"/>
                    <a:pt x="658" y="1277"/>
                    <a:pt x="651" y="1277"/>
                  </a:cubicBezTo>
                  <a:cubicBezTo>
                    <a:pt x="624" y="1277"/>
                    <a:pt x="596" y="1274"/>
                    <a:pt x="564" y="1267"/>
                  </a:cubicBezTo>
                  <a:cubicBezTo>
                    <a:pt x="557" y="1266"/>
                    <a:pt x="552" y="1260"/>
                    <a:pt x="551" y="1253"/>
                  </a:cubicBezTo>
                  <a:cubicBezTo>
                    <a:pt x="548" y="1228"/>
                    <a:pt x="547" y="1202"/>
                    <a:pt x="547" y="1176"/>
                  </a:cubicBezTo>
                  <a:cubicBezTo>
                    <a:pt x="538" y="1173"/>
                    <a:pt x="528" y="1169"/>
                    <a:pt x="519" y="1165"/>
                  </a:cubicBezTo>
                  <a:cubicBezTo>
                    <a:pt x="510" y="1160"/>
                    <a:pt x="502" y="1156"/>
                    <a:pt x="494" y="1151"/>
                  </a:cubicBezTo>
                  <a:cubicBezTo>
                    <a:pt x="474" y="1168"/>
                    <a:pt x="454" y="1184"/>
                    <a:pt x="433" y="1198"/>
                  </a:cubicBezTo>
                  <a:cubicBezTo>
                    <a:pt x="427" y="1202"/>
                    <a:pt x="420" y="1202"/>
                    <a:pt x="414" y="1198"/>
                  </a:cubicBezTo>
                  <a:cubicBezTo>
                    <a:pt x="388" y="1179"/>
                    <a:pt x="363" y="1154"/>
                    <a:pt x="337" y="1121"/>
                  </a:cubicBezTo>
                  <a:cubicBezTo>
                    <a:pt x="332" y="1115"/>
                    <a:pt x="332" y="1107"/>
                    <a:pt x="336" y="1101"/>
                  </a:cubicBezTo>
                  <a:cubicBezTo>
                    <a:pt x="351" y="1079"/>
                    <a:pt x="366" y="1059"/>
                    <a:pt x="383" y="1040"/>
                  </a:cubicBezTo>
                  <a:cubicBezTo>
                    <a:pt x="378" y="1031"/>
                    <a:pt x="373" y="1023"/>
                    <a:pt x="369" y="1014"/>
                  </a:cubicBezTo>
                  <a:cubicBezTo>
                    <a:pt x="364" y="1005"/>
                    <a:pt x="361" y="996"/>
                    <a:pt x="358" y="987"/>
                  </a:cubicBezTo>
                  <a:cubicBezTo>
                    <a:pt x="332" y="987"/>
                    <a:pt x="307" y="986"/>
                    <a:pt x="281" y="983"/>
                  </a:cubicBezTo>
                  <a:cubicBezTo>
                    <a:pt x="274" y="983"/>
                    <a:pt x="268" y="978"/>
                    <a:pt x="267" y="971"/>
                  </a:cubicBezTo>
                  <a:cubicBezTo>
                    <a:pt x="258" y="937"/>
                    <a:pt x="255" y="900"/>
                    <a:pt x="257" y="862"/>
                  </a:cubicBezTo>
                  <a:cubicBezTo>
                    <a:pt x="257" y="855"/>
                    <a:pt x="262" y="849"/>
                    <a:pt x="269" y="847"/>
                  </a:cubicBezTo>
                  <a:cubicBezTo>
                    <a:pt x="296" y="839"/>
                    <a:pt x="321" y="834"/>
                    <a:pt x="344" y="830"/>
                  </a:cubicBezTo>
                  <a:cubicBezTo>
                    <a:pt x="346" y="820"/>
                    <a:pt x="347" y="810"/>
                    <a:pt x="350" y="801"/>
                  </a:cubicBezTo>
                  <a:cubicBezTo>
                    <a:pt x="352" y="792"/>
                    <a:pt x="356" y="783"/>
                    <a:pt x="359" y="774"/>
                  </a:cubicBezTo>
                  <a:cubicBezTo>
                    <a:pt x="340" y="758"/>
                    <a:pt x="321" y="741"/>
                    <a:pt x="302" y="721"/>
                  </a:cubicBezTo>
                  <a:cubicBezTo>
                    <a:pt x="298" y="716"/>
                    <a:pt x="296" y="709"/>
                    <a:pt x="300" y="702"/>
                  </a:cubicBezTo>
                  <a:cubicBezTo>
                    <a:pt x="316" y="670"/>
                    <a:pt x="337" y="640"/>
                    <a:pt x="362" y="613"/>
                  </a:cubicBezTo>
                  <a:cubicBezTo>
                    <a:pt x="367" y="608"/>
                    <a:pt x="374" y="606"/>
                    <a:pt x="381" y="609"/>
                  </a:cubicBezTo>
                  <a:cubicBezTo>
                    <a:pt x="405" y="620"/>
                    <a:pt x="428" y="631"/>
                    <a:pt x="449" y="644"/>
                  </a:cubicBezTo>
                  <a:cubicBezTo>
                    <a:pt x="457" y="638"/>
                    <a:pt x="465" y="631"/>
                    <a:pt x="473" y="626"/>
                  </a:cubicBezTo>
                  <a:cubicBezTo>
                    <a:pt x="480" y="621"/>
                    <a:pt x="489" y="616"/>
                    <a:pt x="497" y="611"/>
                  </a:cubicBezTo>
                  <a:cubicBezTo>
                    <a:pt x="493" y="587"/>
                    <a:pt x="489" y="561"/>
                    <a:pt x="487" y="534"/>
                  </a:cubicBezTo>
                  <a:cubicBezTo>
                    <a:pt x="487" y="527"/>
                    <a:pt x="491" y="521"/>
                    <a:pt x="497" y="518"/>
                  </a:cubicBezTo>
                  <a:cubicBezTo>
                    <a:pt x="533" y="503"/>
                    <a:pt x="568" y="494"/>
                    <a:pt x="603" y="490"/>
                  </a:cubicBezTo>
                  <a:cubicBezTo>
                    <a:pt x="610" y="489"/>
                    <a:pt x="617" y="493"/>
                    <a:pt x="620" y="499"/>
                  </a:cubicBezTo>
                  <a:cubicBezTo>
                    <a:pt x="631" y="522"/>
                    <a:pt x="641" y="546"/>
                    <a:pt x="649" y="570"/>
                  </a:cubicBezTo>
                  <a:cubicBezTo>
                    <a:pt x="659" y="570"/>
                    <a:pt x="668" y="570"/>
                    <a:pt x="679" y="571"/>
                  </a:cubicBezTo>
                  <a:cubicBezTo>
                    <a:pt x="688" y="571"/>
                    <a:pt x="698" y="573"/>
                    <a:pt x="708" y="575"/>
                  </a:cubicBezTo>
                  <a:cubicBezTo>
                    <a:pt x="720" y="553"/>
                    <a:pt x="734" y="531"/>
                    <a:pt x="749" y="510"/>
                  </a:cubicBezTo>
                  <a:cubicBezTo>
                    <a:pt x="753" y="504"/>
                    <a:pt x="761" y="502"/>
                    <a:pt x="768" y="504"/>
                  </a:cubicBezTo>
                  <a:cubicBezTo>
                    <a:pt x="809" y="517"/>
                    <a:pt x="840" y="532"/>
                    <a:pt x="867" y="550"/>
                  </a:cubicBezTo>
                  <a:cubicBezTo>
                    <a:pt x="872" y="554"/>
                    <a:pt x="875" y="561"/>
                    <a:pt x="874" y="568"/>
                  </a:cubicBezTo>
                  <a:cubicBezTo>
                    <a:pt x="868" y="593"/>
                    <a:pt x="860" y="617"/>
                    <a:pt x="851" y="641"/>
                  </a:cubicBezTo>
                  <a:cubicBezTo>
                    <a:pt x="857" y="647"/>
                    <a:pt x="865" y="653"/>
                    <a:pt x="872" y="661"/>
                  </a:cubicBezTo>
                  <a:cubicBezTo>
                    <a:pt x="879" y="667"/>
                    <a:pt x="886" y="675"/>
                    <a:pt x="892" y="683"/>
                  </a:cubicBezTo>
                  <a:cubicBezTo>
                    <a:pt x="916" y="674"/>
                    <a:pt x="940" y="666"/>
                    <a:pt x="966" y="659"/>
                  </a:cubicBezTo>
                  <a:cubicBezTo>
                    <a:pt x="973" y="658"/>
                    <a:pt x="980" y="661"/>
                    <a:pt x="984" y="667"/>
                  </a:cubicBezTo>
                  <a:cubicBezTo>
                    <a:pt x="1006" y="703"/>
                    <a:pt x="1021" y="735"/>
                    <a:pt x="1030" y="766"/>
                  </a:cubicBezTo>
                  <a:cubicBezTo>
                    <a:pt x="1032" y="773"/>
                    <a:pt x="1029" y="780"/>
                    <a:pt x="1024" y="784"/>
                  </a:cubicBezTo>
                  <a:cubicBezTo>
                    <a:pt x="1004" y="799"/>
                    <a:pt x="982" y="812"/>
                    <a:pt x="959" y="825"/>
                  </a:cubicBezTo>
                  <a:cubicBezTo>
                    <a:pt x="960" y="832"/>
                    <a:pt x="961" y="839"/>
                    <a:pt x="962" y="846"/>
                  </a:cubicBezTo>
                  <a:cubicBezTo>
                    <a:pt x="963" y="864"/>
                    <a:pt x="963" y="864"/>
                    <a:pt x="963" y="864"/>
                  </a:cubicBezTo>
                  <a:cubicBezTo>
                    <a:pt x="964" y="871"/>
                    <a:pt x="964" y="877"/>
                    <a:pt x="964" y="884"/>
                  </a:cubicBezTo>
                  <a:cubicBezTo>
                    <a:pt x="989" y="892"/>
                    <a:pt x="1013" y="902"/>
                    <a:pt x="1035" y="913"/>
                  </a:cubicBezTo>
                  <a:cubicBezTo>
                    <a:pt x="1042" y="916"/>
                    <a:pt x="1045" y="923"/>
                    <a:pt x="1044" y="930"/>
                  </a:cubicBezTo>
                  <a:cubicBezTo>
                    <a:pt x="1040" y="966"/>
                    <a:pt x="1030" y="1001"/>
                    <a:pt x="1016" y="1036"/>
                  </a:cubicBezTo>
                  <a:close/>
                  <a:moveTo>
                    <a:pt x="1219" y="471"/>
                  </a:moveTo>
                  <a:cubicBezTo>
                    <a:pt x="1211" y="476"/>
                    <a:pt x="1203" y="481"/>
                    <a:pt x="1195" y="484"/>
                  </a:cubicBezTo>
                  <a:cubicBezTo>
                    <a:pt x="1195" y="494"/>
                    <a:pt x="1195" y="494"/>
                    <a:pt x="1195" y="494"/>
                  </a:cubicBezTo>
                  <a:cubicBezTo>
                    <a:pt x="1195" y="495"/>
                    <a:pt x="1195" y="496"/>
                    <a:pt x="1195" y="497"/>
                  </a:cubicBezTo>
                  <a:cubicBezTo>
                    <a:pt x="1192" y="507"/>
                    <a:pt x="1192" y="507"/>
                    <a:pt x="1192" y="507"/>
                  </a:cubicBezTo>
                  <a:cubicBezTo>
                    <a:pt x="1199" y="512"/>
                    <a:pt x="1205" y="518"/>
                    <a:pt x="1213" y="525"/>
                  </a:cubicBezTo>
                  <a:cubicBezTo>
                    <a:pt x="1217" y="530"/>
                    <a:pt x="1218" y="537"/>
                    <a:pt x="1216" y="543"/>
                  </a:cubicBezTo>
                  <a:cubicBezTo>
                    <a:pt x="1210" y="560"/>
                    <a:pt x="1199" y="577"/>
                    <a:pt x="1184" y="593"/>
                  </a:cubicBezTo>
                  <a:cubicBezTo>
                    <a:pt x="1180" y="598"/>
                    <a:pt x="1173" y="600"/>
                    <a:pt x="1167" y="598"/>
                  </a:cubicBezTo>
                  <a:cubicBezTo>
                    <a:pt x="1158" y="595"/>
                    <a:pt x="1150" y="591"/>
                    <a:pt x="1142" y="587"/>
                  </a:cubicBezTo>
                  <a:cubicBezTo>
                    <a:pt x="1139" y="589"/>
                    <a:pt x="1137" y="590"/>
                    <a:pt x="1135" y="592"/>
                  </a:cubicBezTo>
                  <a:cubicBezTo>
                    <a:pt x="1130" y="595"/>
                    <a:pt x="1126" y="597"/>
                    <a:pt x="1122" y="600"/>
                  </a:cubicBezTo>
                  <a:cubicBezTo>
                    <a:pt x="1122" y="609"/>
                    <a:pt x="1121" y="618"/>
                    <a:pt x="1120" y="627"/>
                  </a:cubicBezTo>
                  <a:cubicBezTo>
                    <a:pt x="1119" y="633"/>
                    <a:pt x="1114" y="639"/>
                    <a:pt x="1108" y="641"/>
                  </a:cubicBezTo>
                  <a:cubicBezTo>
                    <a:pt x="1091" y="645"/>
                    <a:pt x="1076" y="647"/>
                    <a:pt x="1061" y="647"/>
                  </a:cubicBezTo>
                  <a:cubicBezTo>
                    <a:pt x="1057" y="647"/>
                    <a:pt x="1053" y="647"/>
                    <a:pt x="1049" y="646"/>
                  </a:cubicBezTo>
                  <a:cubicBezTo>
                    <a:pt x="1043" y="646"/>
                    <a:pt x="1037" y="642"/>
                    <a:pt x="1035" y="636"/>
                  </a:cubicBezTo>
                  <a:cubicBezTo>
                    <a:pt x="1032" y="627"/>
                    <a:pt x="1029" y="618"/>
                    <a:pt x="1027" y="609"/>
                  </a:cubicBezTo>
                  <a:cubicBezTo>
                    <a:pt x="1023" y="608"/>
                    <a:pt x="1019" y="607"/>
                    <a:pt x="1016" y="606"/>
                  </a:cubicBezTo>
                  <a:cubicBezTo>
                    <a:pt x="1006" y="601"/>
                    <a:pt x="1006" y="601"/>
                    <a:pt x="1006" y="601"/>
                  </a:cubicBezTo>
                  <a:cubicBezTo>
                    <a:pt x="998" y="607"/>
                    <a:pt x="991" y="612"/>
                    <a:pt x="983" y="617"/>
                  </a:cubicBezTo>
                  <a:cubicBezTo>
                    <a:pt x="977" y="620"/>
                    <a:pt x="971" y="620"/>
                    <a:pt x="965" y="617"/>
                  </a:cubicBezTo>
                  <a:cubicBezTo>
                    <a:pt x="949" y="606"/>
                    <a:pt x="935" y="592"/>
                    <a:pt x="923" y="574"/>
                  </a:cubicBezTo>
                  <a:cubicBezTo>
                    <a:pt x="920" y="569"/>
                    <a:pt x="919" y="562"/>
                    <a:pt x="923" y="556"/>
                  </a:cubicBezTo>
                  <a:cubicBezTo>
                    <a:pt x="928" y="548"/>
                    <a:pt x="933" y="541"/>
                    <a:pt x="938" y="534"/>
                  </a:cubicBezTo>
                  <a:cubicBezTo>
                    <a:pt x="938" y="533"/>
                    <a:pt x="937" y="531"/>
                    <a:pt x="937" y="530"/>
                  </a:cubicBezTo>
                  <a:cubicBezTo>
                    <a:pt x="935" y="524"/>
                    <a:pt x="935" y="524"/>
                    <a:pt x="935" y="524"/>
                  </a:cubicBezTo>
                  <a:cubicBezTo>
                    <a:pt x="933" y="520"/>
                    <a:pt x="932" y="516"/>
                    <a:pt x="931" y="512"/>
                  </a:cubicBezTo>
                  <a:cubicBezTo>
                    <a:pt x="921" y="510"/>
                    <a:pt x="912" y="507"/>
                    <a:pt x="904" y="504"/>
                  </a:cubicBezTo>
                  <a:cubicBezTo>
                    <a:pt x="898" y="501"/>
                    <a:pt x="894" y="496"/>
                    <a:pt x="894" y="489"/>
                  </a:cubicBezTo>
                  <a:cubicBezTo>
                    <a:pt x="893" y="470"/>
                    <a:pt x="895" y="450"/>
                    <a:pt x="901" y="431"/>
                  </a:cubicBezTo>
                  <a:cubicBezTo>
                    <a:pt x="903" y="424"/>
                    <a:pt x="908" y="420"/>
                    <a:pt x="915" y="419"/>
                  </a:cubicBezTo>
                  <a:cubicBezTo>
                    <a:pt x="923" y="418"/>
                    <a:pt x="931" y="417"/>
                    <a:pt x="942" y="417"/>
                  </a:cubicBezTo>
                  <a:cubicBezTo>
                    <a:pt x="944" y="414"/>
                    <a:pt x="946" y="409"/>
                    <a:pt x="949" y="406"/>
                  </a:cubicBezTo>
                  <a:cubicBezTo>
                    <a:pt x="952" y="402"/>
                    <a:pt x="952" y="402"/>
                    <a:pt x="952" y="402"/>
                  </a:cubicBezTo>
                  <a:cubicBezTo>
                    <a:pt x="953" y="401"/>
                    <a:pt x="954" y="399"/>
                    <a:pt x="955" y="398"/>
                  </a:cubicBezTo>
                  <a:cubicBezTo>
                    <a:pt x="951" y="390"/>
                    <a:pt x="947" y="381"/>
                    <a:pt x="945" y="373"/>
                  </a:cubicBezTo>
                  <a:cubicBezTo>
                    <a:pt x="943" y="366"/>
                    <a:pt x="945" y="360"/>
                    <a:pt x="949" y="355"/>
                  </a:cubicBezTo>
                  <a:cubicBezTo>
                    <a:pt x="965" y="341"/>
                    <a:pt x="982" y="330"/>
                    <a:pt x="1000" y="324"/>
                  </a:cubicBezTo>
                  <a:cubicBezTo>
                    <a:pt x="1006" y="322"/>
                    <a:pt x="1013" y="323"/>
                    <a:pt x="1017" y="328"/>
                  </a:cubicBezTo>
                  <a:cubicBezTo>
                    <a:pt x="1024" y="334"/>
                    <a:pt x="1030" y="341"/>
                    <a:pt x="1036" y="348"/>
                  </a:cubicBezTo>
                  <a:cubicBezTo>
                    <a:pt x="1046" y="346"/>
                    <a:pt x="1046" y="346"/>
                    <a:pt x="1046" y="346"/>
                  </a:cubicBezTo>
                  <a:cubicBezTo>
                    <a:pt x="1050" y="345"/>
                    <a:pt x="1054" y="345"/>
                    <a:pt x="1059" y="345"/>
                  </a:cubicBezTo>
                  <a:cubicBezTo>
                    <a:pt x="1063" y="337"/>
                    <a:pt x="1067" y="329"/>
                    <a:pt x="1072" y="321"/>
                  </a:cubicBezTo>
                  <a:cubicBezTo>
                    <a:pt x="1076" y="316"/>
                    <a:pt x="1082" y="313"/>
                    <a:pt x="1088" y="314"/>
                  </a:cubicBezTo>
                  <a:cubicBezTo>
                    <a:pt x="1106" y="317"/>
                    <a:pt x="1125" y="324"/>
                    <a:pt x="1144" y="334"/>
                  </a:cubicBezTo>
                  <a:cubicBezTo>
                    <a:pt x="1150" y="337"/>
                    <a:pt x="1154" y="344"/>
                    <a:pt x="1153" y="350"/>
                  </a:cubicBezTo>
                  <a:cubicBezTo>
                    <a:pt x="1152" y="360"/>
                    <a:pt x="1150" y="368"/>
                    <a:pt x="1148" y="377"/>
                  </a:cubicBezTo>
                  <a:cubicBezTo>
                    <a:pt x="1152" y="380"/>
                    <a:pt x="1155" y="383"/>
                    <a:pt x="1157" y="386"/>
                  </a:cubicBezTo>
                  <a:cubicBezTo>
                    <a:pt x="1160" y="389"/>
                    <a:pt x="1162" y="391"/>
                    <a:pt x="1165" y="394"/>
                  </a:cubicBezTo>
                  <a:cubicBezTo>
                    <a:pt x="1173" y="392"/>
                    <a:pt x="1182" y="390"/>
                    <a:pt x="1192" y="390"/>
                  </a:cubicBezTo>
                  <a:cubicBezTo>
                    <a:pt x="1198" y="389"/>
                    <a:pt x="1204" y="392"/>
                    <a:pt x="1208" y="398"/>
                  </a:cubicBezTo>
                  <a:cubicBezTo>
                    <a:pt x="1218" y="417"/>
                    <a:pt x="1224" y="436"/>
                    <a:pt x="1227" y="455"/>
                  </a:cubicBezTo>
                  <a:cubicBezTo>
                    <a:pt x="1227" y="461"/>
                    <a:pt x="1225" y="467"/>
                    <a:pt x="1219" y="471"/>
                  </a:cubicBezTo>
                  <a:close/>
                </a:path>
              </a:pathLst>
            </a:custGeom>
            <a:solidFill>
              <a:srgbClr val="EE0033"/>
            </a:solidFill>
            <a:ln w="9525">
              <a:solidFill>
                <a:srgbClr val="FFFFFF"/>
              </a:solidFill>
              <a:round/>
            </a:ln>
          </p:spPr>
          <p:style>
            <a:lnRef idx="0">
              <a:scrgbClr r="0" g="0" b="0"/>
            </a:lnRef>
            <a:fillRef idx="0">
              <a:scrgbClr r="0" g="0" b="0"/>
            </a:fillRef>
            <a:effectRef idx="0">
              <a:scrgbClr r="0" g="0" b="0"/>
            </a:effectRef>
            <a:fontRef idx="minor"/>
          </p:style>
          <p:txBody>
            <a:bodyPr numCol="1" spcCol="0" anchor="t">
              <a:noAutofit/>
            </a:bodyPr>
            <a:lstStyle/>
            <a:p>
              <a:pPr defTabSz="685800">
                <a:lnSpc>
                  <a:spcPct val="100000"/>
                </a:lnSpc>
              </a:pPr>
              <a:endParaRPr lang="en-GB" sz="1200" b="0" strike="noStrike" spc="-1">
                <a:solidFill>
                  <a:schemeClr val="dk1"/>
                </a:solidFill>
                <a:latin typeface="FS PF BeauSans Pro"/>
              </a:endParaRPr>
            </a:p>
          </p:txBody>
        </p:sp>
        <p:sp>
          <p:nvSpPr>
            <p:cNvPr id="38" name="Freeform 1127"/>
            <p:cNvSpPr/>
            <p:nvPr/>
          </p:nvSpPr>
          <p:spPr>
            <a:xfrm>
              <a:off x="7510680" y="1174680"/>
              <a:ext cx="69840" cy="70200"/>
            </a:xfrm>
            <a:custGeom>
              <a:avLst/>
              <a:gdLst>
                <a:gd name="textAreaLeft" fmla="*/ 0 w 69840"/>
                <a:gd name="textAreaRight" fmla="*/ 70200 w 69840"/>
                <a:gd name="textAreaTop" fmla="*/ 0 h 70200"/>
                <a:gd name="textAreaBottom" fmla="*/ 70560 h 70200"/>
              </a:gdLst>
              <a:ahLst/>
              <a:cxnLst/>
              <a:rect l="textAreaLeft" t="textAreaTop" r="textAreaRight" b="textAreaBottom"/>
              <a:pathLst>
                <a:path w="265" h="265">
                  <a:moveTo>
                    <a:pt x="235" y="79"/>
                  </a:moveTo>
                  <a:cubicBezTo>
                    <a:pt x="228" y="81"/>
                    <a:pt x="220" y="78"/>
                    <a:pt x="217" y="72"/>
                  </a:cubicBezTo>
                  <a:cubicBezTo>
                    <a:pt x="215" y="69"/>
                    <a:pt x="212" y="65"/>
                    <a:pt x="209" y="62"/>
                  </a:cubicBezTo>
                  <a:cubicBezTo>
                    <a:pt x="208" y="62"/>
                    <a:pt x="206" y="59"/>
                    <a:pt x="205" y="59"/>
                  </a:cubicBezTo>
                  <a:cubicBezTo>
                    <a:pt x="203" y="55"/>
                    <a:pt x="199" y="52"/>
                    <a:pt x="194" y="49"/>
                  </a:cubicBezTo>
                  <a:cubicBezTo>
                    <a:pt x="187" y="45"/>
                    <a:pt x="185" y="37"/>
                    <a:pt x="187" y="30"/>
                  </a:cubicBezTo>
                  <a:cubicBezTo>
                    <a:pt x="189" y="23"/>
                    <a:pt x="190" y="16"/>
                    <a:pt x="192" y="9"/>
                  </a:cubicBezTo>
                  <a:cubicBezTo>
                    <a:pt x="183" y="5"/>
                    <a:pt x="175" y="2"/>
                    <a:pt x="167" y="0"/>
                  </a:cubicBezTo>
                  <a:cubicBezTo>
                    <a:pt x="163" y="6"/>
                    <a:pt x="160" y="13"/>
                    <a:pt x="157" y="19"/>
                  </a:cubicBezTo>
                  <a:cubicBezTo>
                    <a:pt x="155" y="26"/>
                    <a:pt x="149" y="30"/>
                    <a:pt x="142" y="30"/>
                  </a:cubicBezTo>
                  <a:cubicBezTo>
                    <a:pt x="135" y="29"/>
                    <a:pt x="135" y="29"/>
                    <a:pt x="135" y="29"/>
                  </a:cubicBezTo>
                  <a:cubicBezTo>
                    <a:pt x="132" y="29"/>
                    <a:pt x="128" y="29"/>
                    <a:pt x="124" y="30"/>
                  </a:cubicBezTo>
                  <a:cubicBezTo>
                    <a:pt x="105" y="33"/>
                    <a:pt x="105" y="33"/>
                    <a:pt x="105" y="33"/>
                  </a:cubicBezTo>
                  <a:cubicBezTo>
                    <a:pt x="99" y="34"/>
                    <a:pt x="92" y="32"/>
                    <a:pt x="88" y="27"/>
                  </a:cubicBezTo>
                  <a:cubicBezTo>
                    <a:pt x="84" y="21"/>
                    <a:pt x="80" y="15"/>
                    <a:pt x="75" y="10"/>
                  </a:cubicBezTo>
                  <a:cubicBezTo>
                    <a:pt x="67" y="13"/>
                    <a:pt x="60" y="18"/>
                    <a:pt x="53" y="24"/>
                  </a:cubicBezTo>
                  <a:cubicBezTo>
                    <a:pt x="55" y="30"/>
                    <a:pt x="58" y="37"/>
                    <a:pt x="62" y="43"/>
                  </a:cubicBezTo>
                  <a:cubicBezTo>
                    <a:pt x="65" y="50"/>
                    <a:pt x="64" y="58"/>
                    <a:pt x="59" y="63"/>
                  </a:cubicBezTo>
                  <a:cubicBezTo>
                    <a:pt x="57" y="65"/>
                    <a:pt x="54" y="68"/>
                    <a:pt x="52" y="72"/>
                  </a:cubicBezTo>
                  <a:cubicBezTo>
                    <a:pt x="48" y="77"/>
                    <a:pt x="48" y="77"/>
                    <a:pt x="48" y="77"/>
                  </a:cubicBezTo>
                  <a:cubicBezTo>
                    <a:pt x="46" y="80"/>
                    <a:pt x="45" y="83"/>
                    <a:pt x="43" y="86"/>
                  </a:cubicBezTo>
                  <a:cubicBezTo>
                    <a:pt x="40" y="93"/>
                    <a:pt x="40" y="93"/>
                    <a:pt x="40" y="93"/>
                  </a:cubicBezTo>
                  <a:cubicBezTo>
                    <a:pt x="37" y="98"/>
                    <a:pt x="31" y="102"/>
                    <a:pt x="25" y="102"/>
                  </a:cubicBezTo>
                  <a:cubicBezTo>
                    <a:pt x="17" y="101"/>
                    <a:pt x="10" y="101"/>
                    <a:pt x="3" y="102"/>
                  </a:cubicBezTo>
                  <a:cubicBezTo>
                    <a:pt x="1" y="110"/>
                    <a:pt x="0" y="119"/>
                    <a:pt x="0" y="128"/>
                  </a:cubicBezTo>
                  <a:cubicBezTo>
                    <a:pt x="6" y="130"/>
                    <a:pt x="13" y="131"/>
                    <a:pt x="21" y="133"/>
                  </a:cubicBezTo>
                  <a:cubicBezTo>
                    <a:pt x="28" y="134"/>
                    <a:pt x="33" y="139"/>
                    <a:pt x="34" y="146"/>
                  </a:cubicBezTo>
                  <a:cubicBezTo>
                    <a:pt x="35" y="152"/>
                    <a:pt x="35" y="152"/>
                    <a:pt x="35" y="152"/>
                  </a:cubicBezTo>
                  <a:cubicBezTo>
                    <a:pt x="36" y="156"/>
                    <a:pt x="37" y="159"/>
                    <a:pt x="38" y="162"/>
                  </a:cubicBezTo>
                  <a:cubicBezTo>
                    <a:pt x="41" y="169"/>
                    <a:pt x="41" y="169"/>
                    <a:pt x="41" y="169"/>
                  </a:cubicBezTo>
                  <a:cubicBezTo>
                    <a:pt x="42" y="172"/>
                    <a:pt x="43" y="176"/>
                    <a:pt x="45" y="179"/>
                  </a:cubicBezTo>
                  <a:cubicBezTo>
                    <a:pt x="49" y="185"/>
                    <a:pt x="48" y="193"/>
                    <a:pt x="43" y="198"/>
                  </a:cubicBezTo>
                  <a:cubicBezTo>
                    <a:pt x="38" y="204"/>
                    <a:pt x="34" y="209"/>
                    <a:pt x="30" y="215"/>
                  </a:cubicBezTo>
                  <a:cubicBezTo>
                    <a:pt x="36" y="222"/>
                    <a:pt x="42" y="229"/>
                    <a:pt x="48" y="234"/>
                  </a:cubicBezTo>
                  <a:cubicBezTo>
                    <a:pt x="54" y="230"/>
                    <a:pt x="60" y="225"/>
                    <a:pt x="65" y="221"/>
                  </a:cubicBezTo>
                  <a:cubicBezTo>
                    <a:pt x="68" y="218"/>
                    <a:pt x="72" y="217"/>
                    <a:pt x="76" y="217"/>
                  </a:cubicBezTo>
                  <a:cubicBezTo>
                    <a:pt x="78" y="217"/>
                    <a:pt x="81" y="217"/>
                    <a:pt x="83" y="218"/>
                  </a:cubicBezTo>
                  <a:cubicBezTo>
                    <a:pt x="101" y="226"/>
                    <a:pt x="101" y="226"/>
                    <a:pt x="101" y="226"/>
                  </a:cubicBezTo>
                  <a:cubicBezTo>
                    <a:pt x="104" y="228"/>
                    <a:pt x="108" y="228"/>
                    <a:pt x="112" y="229"/>
                  </a:cubicBezTo>
                  <a:cubicBezTo>
                    <a:pt x="118" y="231"/>
                    <a:pt x="118" y="231"/>
                    <a:pt x="118" y="231"/>
                  </a:cubicBezTo>
                  <a:cubicBezTo>
                    <a:pt x="125" y="232"/>
                    <a:pt x="129" y="237"/>
                    <a:pt x="131" y="244"/>
                  </a:cubicBezTo>
                  <a:cubicBezTo>
                    <a:pt x="132" y="251"/>
                    <a:pt x="133" y="258"/>
                    <a:pt x="135" y="265"/>
                  </a:cubicBezTo>
                  <a:cubicBezTo>
                    <a:pt x="143" y="265"/>
                    <a:pt x="152" y="264"/>
                    <a:pt x="161" y="262"/>
                  </a:cubicBezTo>
                  <a:cubicBezTo>
                    <a:pt x="162" y="255"/>
                    <a:pt x="162" y="248"/>
                    <a:pt x="162" y="240"/>
                  </a:cubicBezTo>
                  <a:cubicBezTo>
                    <a:pt x="161" y="233"/>
                    <a:pt x="166" y="227"/>
                    <a:pt x="172" y="224"/>
                  </a:cubicBezTo>
                  <a:cubicBezTo>
                    <a:pt x="178" y="222"/>
                    <a:pt x="183" y="220"/>
                    <a:pt x="186" y="217"/>
                  </a:cubicBezTo>
                  <a:cubicBezTo>
                    <a:pt x="187" y="217"/>
                    <a:pt x="190" y="215"/>
                    <a:pt x="190" y="215"/>
                  </a:cubicBezTo>
                  <a:cubicBezTo>
                    <a:pt x="194" y="212"/>
                    <a:pt x="198" y="210"/>
                    <a:pt x="200" y="207"/>
                  </a:cubicBezTo>
                  <a:cubicBezTo>
                    <a:pt x="205" y="202"/>
                    <a:pt x="214" y="200"/>
                    <a:pt x="220" y="204"/>
                  </a:cubicBezTo>
                  <a:cubicBezTo>
                    <a:pt x="227" y="208"/>
                    <a:pt x="233" y="211"/>
                    <a:pt x="240" y="213"/>
                  </a:cubicBezTo>
                  <a:cubicBezTo>
                    <a:pt x="246" y="206"/>
                    <a:pt x="250" y="199"/>
                    <a:pt x="254" y="191"/>
                  </a:cubicBezTo>
                  <a:cubicBezTo>
                    <a:pt x="248" y="186"/>
                    <a:pt x="243" y="182"/>
                    <a:pt x="238" y="178"/>
                  </a:cubicBezTo>
                  <a:cubicBezTo>
                    <a:pt x="232" y="174"/>
                    <a:pt x="230" y="167"/>
                    <a:pt x="231" y="161"/>
                  </a:cubicBezTo>
                  <a:cubicBezTo>
                    <a:pt x="235" y="143"/>
                    <a:pt x="235" y="143"/>
                    <a:pt x="235" y="143"/>
                  </a:cubicBezTo>
                  <a:cubicBezTo>
                    <a:pt x="235" y="124"/>
                    <a:pt x="235" y="124"/>
                    <a:pt x="235" y="124"/>
                  </a:cubicBezTo>
                  <a:cubicBezTo>
                    <a:pt x="236" y="117"/>
                    <a:pt x="240" y="111"/>
                    <a:pt x="246" y="109"/>
                  </a:cubicBezTo>
                  <a:cubicBezTo>
                    <a:pt x="252" y="106"/>
                    <a:pt x="258" y="103"/>
                    <a:pt x="265" y="100"/>
                  </a:cubicBezTo>
                  <a:cubicBezTo>
                    <a:pt x="263" y="91"/>
                    <a:pt x="260" y="83"/>
                    <a:pt x="256" y="75"/>
                  </a:cubicBezTo>
                  <a:cubicBezTo>
                    <a:pt x="249" y="76"/>
                    <a:pt x="242" y="77"/>
                    <a:pt x="235" y="79"/>
                  </a:cubicBezTo>
                  <a:close/>
                </a:path>
              </a:pathLst>
            </a:custGeom>
            <a:solidFill>
              <a:srgbClr val="EE0033"/>
            </a:solidFill>
            <a:ln w="9525">
              <a:solidFill>
                <a:srgbClr val="FFFFFF"/>
              </a:solidFill>
              <a:round/>
            </a:ln>
          </p:spPr>
          <p:style>
            <a:lnRef idx="0">
              <a:scrgbClr r="0" g="0" b="0"/>
            </a:lnRef>
            <a:fillRef idx="0">
              <a:scrgbClr r="0" g="0" b="0"/>
            </a:fillRef>
            <a:effectRef idx="0">
              <a:scrgbClr r="0" g="0" b="0"/>
            </a:effectRef>
            <a:fontRef idx="minor"/>
          </p:style>
          <p:txBody>
            <a:bodyPr tIns="35280" bIns="35280" numCol="1" spcCol="0" anchor="t">
              <a:noAutofit/>
            </a:bodyPr>
            <a:lstStyle/>
            <a:p>
              <a:pPr defTabSz="685800">
                <a:lnSpc>
                  <a:spcPct val="100000"/>
                </a:lnSpc>
              </a:pPr>
              <a:endParaRPr lang="en-GB" sz="1200" b="0" strike="noStrike" spc="-1">
                <a:solidFill>
                  <a:schemeClr val="dk1"/>
                </a:solidFill>
                <a:latin typeface="FS PF BeauSans Pro"/>
              </a:endParaRPr>
            </a:p>
          </p:txBody>
        </p:sp>
      </p:grpSp>
      <p:sp>
        <p:nvSpPr>
          <p:cNvPr id="39" name="Freeform 54"/>
          <p:cNvSpPr/>
          <p:nvPr/>
        </p:nvSpPr>
        <p:spPr>
          <a:xfrm>
            <a:off x="3165818" y="1685350"/>
            <a:ext cx="2603628" cy="340920"/>
          </a:xfrm>
          <a:custGeom>
            <a:avLst/>
            <a:gdLst>
              <a:gd name="textAreaLeft" fmla="*/ 0 w 1986480"/>
              <a:gd name="textAreaRight" fmla="*/ 1986840 w 1986480"/>
              <a:gd name="textAreaTop" fmla="*/ 0 h 340920"/>
              <a:gd name="textAreaBottom" fmla="*/ 341280 h 340920"/>
            </a:gdLst>
            <a:ahLst/>
            <a:cxnLst/>
            <a:rect l="textAreaLeft" t="textAreaTop" r="textAreaRight" b="textAreaBottom"/>
            <a:pathLst>
              <a:path w="1857374" h="742949">
                <a:moveTo>
                  <a:pt x="0" y="0"/>
                </a:moveTo>
                <a:lnTo>
                  <a:pt x="1857374" y="0"/>
                </a:lnTo>
                <a:lnTo>
                  <a:pt x="1857374" y="742949"/>
                </a:lnTo>
                <a:lnTo>
                  <a:pt x="0" y="742949"/>
                </a:lnTo>
                <a:lnTo>
                  <a:pt x="0" y="0"/>
                </a:lnTo>
                <a:close/>
              </a:path>
            </a:pathLst>
          </a:custGeom>
          <a:solidFill>
            <a:schemeClr val="accent1"/>
          </a:solidFill>
          <a:ln>
            <a:solidFill>
              <a:srgbClr val="E80500"/>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34720" tIns="134280" rIns="234720" bIns="134280" numCol="1" spcCol="1440" anchor="ctr">
            <a:noAutofit/>
          </a:bodyPr>
          <a:lstStyle/>
          <a:p>
            <a:pPr algn="ctr" defTabSz="1467000">
              <a:lnSpc>
                <a:spcPct val="90000"/>
              </a:lnSpc>
              <a:spcAft>
                <a:spcPts val="876"/>
              </a:spcAft>
            </a:pPr>
            <a:r>
              <a:rPr lang="en-US" sz="1600" b="1" strike="noStrike" spc="-1" dirty="0" err="1" smtClean="0">
                <a:solidFill>
                  <a:schemeClr val="lt1"/>
                </a:solidFill>
                <a:latin typeface="FS PF BeauSans Pro" panose="02000500000000020004" pitchFamily="2" charset="0"/>
              </a:rPr>
              <a:t>Trạm</a:t>
            </a:r>
            <a:r>
              <a:rPr lang="en-US" sz="1600" b="1" strike="noStrike" spc="-1" dirty="0" smtClean="0">
                <a:solidFill>
                  <a:schemeClr val="lt1"/>
                </a:solidFill>
                <a:latin typeface="FS PF BeauSans Pro" panose="02000500000000020004" pitchFamily="2" charset="0"/>
              </a:rPr>
              <a:t> </a:t>
            </a:r>
            <a:r>
              <a:rPr lang="en-US" sz="1600" b="1" strike="noStrike" spc="-1" dirty="0" err="1" smtClean="0">
                <a:solidFill>
                  <a:schemeClr val="lt1"/>
                </a:solidFill>
                <a:latin typeface="FS PF BeauSans Pro" panose="02000500000000020004" pitchFamily="2" charset="0"/>
              </a:rPr>
              <a:t>hiệu</a:t>
            </a:r>
            <a:r>
              <a:rPr lang="en-US" sz="1600" b="1" strike="noStrike" spc="-1" dirty="0" smtClean="0">
                <a:solidFill>
                  <a:schemeClr val="lt1"/>
                </a:solidFill>
                <a:latin typeface="FS PF BeauSans Pro" panose="02000500000000020004" pitchFamily="2" charset="0"/>
              </a:rPr>
              <a:t> </a:t>
            </a:r>
            <a:r>
              <a:rPr lang="en-US" sz="1600" b="1" strike="noStrike" spc="-1" dirty="0" err="1" smtClean="0">
                <a:solidFill>
                  <a:schemeClr val="lt1"/>
                </a:solidFill>
                <a:latin typeface="FS PF BeauSans Pro" panose="02000500000000020004" pitchFamily="2" charset="0"/>
              </a:rPr>
              <a:t>suất</a:t>
            </a:r>
            <a:r>
              <a:rPr lang="en-US" sz="1600" b="1" strike="noStrike" spc="-1" dirty="0" smtClean="0">
                <a:solidFill>
                  <a:schemeClr val="lt1"/>
                </a:solidFill>
                <a:latin typeface="FS PF BeauSans Pro" panose="02000500000000020004" pitchFamily="2" charset="0"/>
              </a:rPr>
              <a:t> </a:t>
            </a:r>
            <a:r>
              <a:rPr lang="en-US" sz="1600" b="1" strike="noStrike" spc="-1" dirty="0" err="1" smtClean="0">
                <a:solidFill>
                  <a:schemeClr val="lt1"/>
                </a:solidFill>
                <a:latin typeface="FS PF BeauSans Pro" panose="02000500000000020004" pitchFamily="2" charset="0"/>
              </a:rPr>
              <a:t>thấp</a:t>
            </a:r>
            <a:endParaRPr lang="en-US" sz="1600" b="1" strike="noStrike" spc="-1" dirty="0">
              <a:solidFill>
                <a:srgbClr val="FFFFFF"/>
              </a:solidFill>
              <a:latin typeface="FS PF BeauSans Pro" panose="02000500000000020004" pitchFamily="2" charset="0"/>
            </a:endParaRPr>
          </a:p>
        </p:txBody>
      </p:sp>
      <p:sp>
        <p:nvSpPr>
          <p:cNvPr id="40" name="Freeform 55"/>
          <p:cNvSpPr/>
          <p:nvPr/>
        </p:nvSpPr>
        <p:spPr>
          <a:xfrm>
            <a:off x="3180221" y="2049556"/>
            <a:ext cx="2585579" cy="2462400"/>
          </a:xfrm>
          <a:custGeom>
            <a:avLst/>
            <a:gdLst>
              <a:gd name="textAreaLeft" fmla="*/ 0 w 1986480"/>
              <a:gd name="textAreaRight" fmla="*/ 1986840 w 1986480"/>
              <a:gd name="textAreaTop" fmla="*/ 0 h 2711160"/>
              <a:gd name="textAreaBottom" fmla="*/ 2711520 h 2711160"/>
            </a:gdLst>
            <a:ahLst/>
            <a:cxnLst/>
            <a:rect l="textAreaLeft" t="textAreaTop" r="textAreaRight" b="textAreaBottom"/>
            <a:pathLst>
              <a:path w="1857374" h="1449360">
                <a:moveTo>
                  <a:pt x="0" y="0"/>
                </a:moveTo>
                <a:lnTo>
                  <a:pt x="1857374" y="0"/>
                </a:lnTo>
                <a:lnTo>
                  <a:pt x="1857374" y="1449360"/>
                </a:lnTo>
                <a:lnTo>
                  <a:pt x="0" y="1449360"/>
                </a:lnTo>
                <a:lnTo>
                  <a:pt x="0" y="0"/>
                </a:lnTo>
                <a:close/>
              </a:path>
            </a:pathLst>
          </a:custGeom>
          <a:solidFill>
            <a:schemeClr val="bg1"/>
          </a:solidFill>
          <a:ln>
            <a:solidFill>
              <a:srgbClr val="F6CCCC"/>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p:style>
        <p:txBody>
          <a:bodyPr lIns="176040" tIns="176040" rIns="234720" bIns="263880" numCol="1" spcCol="1440" anchor="ctr">
            <a:noAutofit/>
          </a:bodyPr>
          <a:lstStyle/>
          <a:p>
            <a:pPr marL="171450" indent="-171450" algn="just" defTabSz="1467000">
              <a:lnSpc>
                <a:spcPct val="100000"/>
              </a:lnSpc>
              <a:buFontTx/>
              <a:buChar char="-"/>
            </a:pPr>
            <a:r>
              <a:rPr lang="en-US" sz="1200" b="1" spc="-1" dirty="0">
                <a:solidFill>
                  <a:srgbClr val="FF0000"/>
                </a:solidFill>
                <a:latin typeface="FS PF BeauSans Pro" panose="02000500000000020004" pitchFamily="2" charset="0"/>
              </a:rPr>
              <a:t>TU traffic 4G</a:t>
            </a:r>
            <a:r>
              <a:rPr lang="en-US" sz="1200" spc="-1" dirty="0">
                <a:latin typeface="FS PF BeauSans Pro" panose="02000500000000020004" pitchFamily="2" charset="0"/>
              </a:rPr>
              <a:t>: </a:t>
            </a:r>
            <a:r>
              <a:rPr lang="en-US" sz="1200" spc="-1" dirty="0" err="1">
                <a:latin typeface="FS PF BeauSans Pro" panose="02000500000000020004" pitchFamily="2" charset="0"/>
              </a:rPr>
              <a:t>đạt</a:t>
            </a:r>
            <a:r>
              <a:rPr lang="en-US" sz="1200" spc="-1" dirty="0">
                <a:latin typeface="FS PF BeauSans Pro" panose="02000500000000020004" pitchFamily="2" charset="0"/>
              </a:rPr>
              <a:t> 45,87%, 10/15 </a:t>
            </a:r>
            <a:r>
              <a:rPr lang="en-US" sz="1200" spc="-1" dirty="0" err="1">
                <a:latin typeface="FS PF BeauSans Pro" panose="02000500000000020004" pitchFamily="2" charset="0"/>
              </a:rPr>
              <a:t>tỉnh</a:t>
            </a:r>
            <a:r>
              <a:rPr lang="en-US" sz="1200" spc="-1" dirty="0">
                <a:latin typeface="FS PF BeauSans Pro" panose="02000500000000020004" pitchFamily="2" charset="0"/>
              </a:rPr>
              <a:t> </a:t>
            </a:r>
            <a:r>
              <a:rPr lang="en-US" sz="1200" spc="-1" dirty="0" err="1">
                <a:latin typeface="FS PF BeauSans Pro" panose="02000500000000020004" pitchFamily="2" charset="0"/>
              </a:rPr>
              <a:t>cũ</a:t>
            </a:r>
            <a:r>
              <a:rPr lang="en-US" sz="1200" spc="-1" dirty="0">
                <a:latin typeface="FS PF BeauSans Pro" panose="02000500000000020004" pitchFamily="2" charset="0"/>
              </a:rPr>
              <a:t> </a:t>
            </a:r>
            <a:r>
              <a:rPr lang="en-US" sz="1200" spc="-1" dirty="0" err="1">
                <a:latin typeface="FS PF BeauSans Pro" panose="02000500000000020004" pitchFamily="2" charset="0"/>
              </a:rPr>
              <a:t>đạt</a:t>
            </a:r>
            <a:r>
              <a:rPr lang="en-US" sz="1200" spc="-1" dirty="0">
                <a:latin typeface="FS PF BeauSans Pro" panose="02000500000000020004" pitchFamily="2" charset="0"/>
              </a:rPr>
              <a:t> </a:t>
            </a:r>
            <a:r>
              <a:rPr lang="en-US" sz="1200" spc="-1" dirty="0" err="1">
                <a:latin typeface="FS PF BeauSans Pro" panose="02000500000000020004" pitchFamily="2" charset="0"/>
              </a:rPr>
              <a:t>dưới</a:t>
            </a:r>
            <a:r>
              <a:rPr lang="en-US" sz="1200" spc="-1" dirty="0">
                <a:latin typeface="FS PF BeauSans Pro" panose="02000500000000020004" pitchFamily="2" charset="0"/>
              </a:rPr>
              <a:t> </a:t>
            </a:r>
            <a:r>
              <a:rPr lang="en-US" sz="1200" spc="-1" dirty="0" err="1">
                <a:latin typeface="FS PF BeauSans Pro" panose="02000500000000020004" pitchFamily="2" charset="0"/>
              </a:rPr>
              <a:t>mức</a:t>
            </a:r>
            <a:r>
              <a:rPr lang="en-US" sz="1200" spc="-1" dirty="0">
                <a:latin typeface="FS PF BeauSans Pro" panose="02000500000000020004" pitchFamily="2" charset="0"/>
              </a:rPr>
              <a:t> KV2</a:t>
            </a:r>
            <a:r>
              <a:rPr lang="nl-NL" sz="1200" spc="-1" dirty="0">
                <a:latin typeface="FS PF BeauSans Pro" panose="02000500000000020004" pitchFamily="2" charset="0"/>
              </a:rPr>
              <a:t> </a:t>
            </a:r>
            <a:r>
              <a:rPr lang="nl-NL" sz="1200" i="1" spc="-1" dirty="0">
                <a:latin typeface="FS PF BeauSans Pro" panose="02000500000000020004" pitchFamily="2" charset="0"/>
              </a:rPr>
              <a:t>(3 tỉnh thấp nhất là NTN 29.48%, DNG 30.86%, HUE 33.13%, 3 tỉnh cao nhất là DCN 54.8%, KTM 57.9%, GLI 66%)</a:t>
            </a:r>
            <a:r>
              <a:rPr lang="en-US" sz="1200" spc="-1" dirty="0">
                <a:latin typeface="FS PF BeauSans Pro" panose="02000500000000020004" pitchFamily="2" charset="0"/>
              </a:rPr>
              <a:t>.</a:t>
            </a:r>
          </a:p>
          <a:p>
            <a:pPr marL="171450" indent="-171450" algn="just" defTabSz="1467000">
              <a:buFontTx/>
              <a:buChar char="-"/>
            </a:pPr>
            <a:r>
              <a:rPr lang="en-US" sz="1200" b="1" spc="-1" dirty="0">
                <a:solidFill>
                  <a:srgbClr val="FF0000"/>
                </a:solidFill>
                <a:latin typeface="FS PF BeauSans Pro" panose="02000500000000020004" pitchFamily="2" charset="0"/>
              </a:rPr>
              <a:t>% </a:t>
            </a:r>
            <a:r>
              <a:rPr lang="en-US" sz="1200" b="1" spc="-1" dirty="0" err="1">
                <a:solidFill>
                  <a:srgbClr val="FF0000"/>
                </a:solidFill>
                <a:latin typeface="FS PF BeauSans Pro" panose="02000500000000020004" pitchFamily="2" charset="0"/>
              </a:rPr>
              <a:t>số</a:t>
            </a:r>
            <a:r>
              <a:rPr lang="en-US" sz="1200" b="1" spc="-1" dirty="0">
                <a:solidFill>
                  <a:srgbClr val="FF0000"/>
                </a:solidFill>
                <a:latin typeface="FS PF BeauSans Pro" panose="02000500000000020004" pitchFamily="2" charset="0"/>
              </a:rPr>
              <a:t> </a:t>
            </a:r>
            <a:r>
              <a:rPr lang="en-US" sz="1200" b="1" spc="-1" dirty="0" err="1">
                <a:solidFill>
                  <a:srgbClr val="FF0000"/>
                </a:solidFill>
                <a:latin typeface="FS PF BeauSans Pro" panose="02000500000000020004" pitchFamily="2" charset="0"/>
              </a:rPr>
              <a:t>trạm</a:t>
            </a:r>
            <a:r>
              <a:rPr lang="en-US" sz="1200" b="1" spc="-1" dirty="0">
                <a:solidFill>
                  <a:srgbClr val="FF0000"/>
                </a:solidFill>
                <a:latin typeface="FS PF BeauSans Pro" panose="02000500000000020004" pitchFamily="2" charset="0"/>
              </a:rPr>
              <a:t> TU </a:t>
            </a:r>
            <a:r>
              <a:rPr lang="en-US" sz="1200" b="1" spc="-1" dirty="0" err="1">
                <a:solidFill>
                  <a:srgbClr val="FF0000"/>
                </a:solidFill>
                <a:latin typeface="FS PF BeauSans Pro" panose="02000500000000020004" pitchFamily="2" charset="0"/>
              </a:rPr>
              <a:t>thấp</a:t>
            </a:r>
            <a:r>
              <a:rPr lang="en-US" sz="1200" b="1" spc="-1" dirty="0">
                <a:solidFill>
                  <a:srgbClr val="FF0000"/>
                </a:solidFill>
                <a:latin typeface="FS PF BeauSans Pro" panose="02000500000000020004" pitchFamily="2" charset="0"/>
              </a:rPr>
              <a:t> </a:t>
            </a:r>
            <a:r>
              <a:rPr lang="en-US" sz="1200" spc="-1" dirty="0" err="1">
                <a:latin typeface="FS PF BeauSans Pro" panose="02000500000000020004" pitchFamily="2" charset="0"/>
              </a:rPr>
              <a:t>đạt</a:t>
            </a:r>
            <a:r>
              <a:rPr lang="en-US" sz="1200" spc="-1" dirty="0">
                <a:latin typeface="FS PF BeauSans Pro" panose="02000500000000020004" pitchFamily="2" charset="0"/>
              </a:rPr>
              <a:t> 8.6%. 3/15 </a:t>
            </a:r>
            <a:r>
              <a:rPr lang="en-US" sz="1200" spc="-1" dirty="0" err="1">
                <a:latin typeface="FS PF BeauSans Pro" panose="02000500000000020004" pitchFamily="2" charset="0"/>
              </a:rPr>
              <a:t>tỉnh</a:t>
            </a:r>
            <a:r>
              <a:rPr lang="en-US" sz="1200" spc="-1" dirty="0">
                <a:latin typeface="FS PF BeauSans Pro" panose="02000500000000020004" pitchFamily="2" charset="0"/>
              </a:rPr>
              <a:t> </a:t>
            </a:r>
            <a:r>
              <a:rPr lang="en-US" sz="1200" spc="-1" dirty="0" err="1">
                <a:latin typeface="FS PF BeauSans Pro" panose="02000500000000020004" pitchFamily="2" charset="0"/>
              </a:rPr>
              <a:t>có</a:t>
            </a:r>
            <a:r>
              <a:rPr lang="en-US" sz="1200" spc="-1" dirty="0">
                <a:latin typeface="FS PF BeauSans Pro" panose="02000500000000020004" pitchFamily="2" charset="0"/>
              </a:rPr>
              <a:t> </a:t>
            </a:r>
            <a:r>
              <a:rPr lang="en-US" sz="1200" spc="-1" dirty="0" err="1">
                <a:latin typeface="FS PF BeauSans Pro" panose="02000500000000020004" pitchFamily="2" charset="0"/>
              </a:rPr>
              <a:t>số</a:t>
            </a:r>
            <a:r>
              <a:rPr lang="en-US" sz="1200" spc="-1" dirty="0">
                <a:latin typeface="FS PF BeauSans Pro" panose="02000500000000020004" pitchFamily="2" charset="0"/>
              </a:rPr>
              <a:t> </a:t>
            </a:r>
            <a:r>
              <a:rPr lang="en-US" sz="1200" spc="-1" dirty="0" err="1">
                <a:latin typeface="FS PF BeauSans Pro" panose="02000500000000020004" pitchFamily="2" charset="0"/>
              </a:rPr>
              <a:t>trạm</a:t>
            </a:r>
            <a:r>
              <a:rPr lang="en-US" sz="1200" spc="-1" dirty="0">
                <a:latin typeface="FS PF BeauSans Pro" panose="02000500000000020004" pitchFamily="2" charset="0"/>
              </a:rPr>
              <a:t> TU </a:t>
            </a:r>
            <a:r>
              <a:rPr lang="en-US" sz="1200" spc="-1" dirty="0" err="1">
                <a:latin typeface="FS PF BeauSans Pro" panose="02000500000000020004" pitchFamily="2" charset="0"/>
              </a:rPr>
              <a:t>thấp</a:t>
            </a:r>
            <a:r>
              <a:rPr lang="en-US" sz="1200" spc="-1" dirty="0">
                <a:latin typeface="FS PF BeauSans Pro" panose="02000500000000020004" pitchFamily="2" charset="0"/>
              </a:rPr>
              <a:t> </a:t>
            </a:r>
            <a:r>
              <a:rPr lang="en-US" sz="1200" spc="-1" dirty="0" err="1">
                <a:latin typeface="FS PF BeauSans Pro" panose="02000500000000020004" pitchFamily="2" charset="0"/>
              </a:rPr>
              <a:t>cao</a:t>
            </a:r>
            <a:r>
              <a:rPr lang="en-US" sz="1200" spc="-1" dirty="0">
                <a:latin typeface="FS PF BeauSans Pro" panose="02000500000000020004" pitchFamily="2" charset="0"/>
              </a:rPr>
              <a:t> </a:t>
            </a:r>
            <a:r>
              <a:rPr lang="en-US" sz="1200" spc="-1" dirty="0" err="1">
                <a:latin typeface="FS PF BeauSans Pro" panose="02000500000000020004" pitchFamily="2" charset="0"/>
              </a:rPr>
              <a:t>nhất</a:t>
            </a:r>
            <a:r>
              <a:rPr lang="en-US" sz="1200" spc="-1" dirty="0">
                <a:latin typeface="FS PF BeauSans Pro" panose="02000500000000020004" pitchFamily="2" charset="0"/>
              </a:rPr>
              <a:t> </a:t>
            </a:r>
            <a:r>
              <a:rPr lang="en-US" sz="1200" i="1" spc="-1" dirty="0">
                <a:latin typeface="FS PF BeauSans Pro" panose="02000500000000020004" pitchFamily="2" charset="0"/>
              </a:rPr>
              <a:t>(</a:t>
            </a:r>
            <a:r>
              <a:rPr lang="nl-NL" sz="1200" i="1" spc="-1" dirty="0">
                <a:latin typeface="FS PF BeauSans Pro" panose="02000500000000020004" pitchFamily="2" charset="0"/>
              </a:rPr>
              <a:t>NTN 23.5%, DNG 20%, QTI 19</a:t>
            </a:r>
            <a:r>
              <a:rPr lang="nl-NL" sz="1200" i="1" spc="-1" dirty="0" smtClean="0">
                <a:latin typeface="FS PF BeauSans Pro" panose="02000500000000020004" pitchFamily="2" charset="0"/>
              </a:rPr>
              <a:t>%)</a:t>
            </a:r>
            <a:endParaRPr lang="en-US" sz="1200" i="1" spc="-1" dirty="0">
              <a:latin typeface="FS PF BeauSans Pro" panose="02000500000000020004" pitchFamily="2" charset="0"/>
            </a:endParaRPr>
          </a:p>
        </p:txBody>
      </p:sp>
    </p:spTree>
    <p:extLst>
      <p:ext uri="{BB962C8B-B14F-4D97-AF65-F5344CB8AC3E}">
        <p14:creationId xmlns:p14="http://schemas.microsoft.com/office/powerpoint/2010/main" val="3877424441"/>
      </p:ext>
    </p:extLst>
  </p:cSld>
  <p:clrMapOvr>
    <a:masterClrMapping/>
  </p:clrMapOvr>
  <p:transition spd="med">
    <p:split orient="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1"/>
          <p:cNvSpPr/>
          <p:nvPr/>
        </p:nvSpPr>
        <p:spPr>
          <a:xfrm>
            <a:off x="417960" y="184680"/>
            <a:ext cx="8490240" cy="52416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685800">
              <a:lnSpc>
                <a:spcPct val="100000"/>
              </a:lnSpc>
            </a:pPr>
            <a:endParaRPr lang="en-US" sz="1350" b="0" strike="noStrike" spc="-1">
              <a:solidFill>
                <a:schemeClr val="lt1"/>
              </a:solidFill>
              <a:latin typeface="FS PF BeauSans Pro"/>
            </a:endParaRPr>
          </a:p>
        </p:txBody>
      </p:sp>
      <p:sp>
        <p:nvSpPr>
          <p:cNvPr id="52" name="Rectangle 2"/>
          <p:cNvSpPr/>
          <p:nvPr/>
        </p:nvSpPr>
        <p:spPr>
          <a:xfrm>
            <a:off x="0" y="123840"/>
            <a:ext cx="8811720" cy="42943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685800">
              <a:lnSpc>
                <a:spcPct val="100000"/>
              </a:lnSpc>
            </a:pPr>
            <a:r>
              <a:rPr lang="nl-NL" sz="2200" b="1" spc="-1">
                <a:solidFill>
                  <a:srgbClr val="EE0033"/>
                </a:solidFill>
                <a:latin typeface="FS PF BeauSans Pro"/>
              </a:rPr>
              <a:t>II. </a:t>
            </a:r>
            <a:r>
              <a:rPr lang="vi-VN" sz="2200" b="1" spc="-1" dirty="0">
                <a:solidFill>
                  <a:srgbClr val="EE0033"/>
                </a:solidFill>
                <a:latin typeface="FS PF BeauSans Pro"/>
              </a:rPr>
              <a:t>CÔNG TÁC TỐI ƯU CHẤT LƯỢNG DỊCH VỤ</a:t>
            </a:r>
            <a:endParaRPr lang="en-US" sz="2200" spc="-1" dirty="0">
              <a:solidFill>
                <a:srgbClr val="000000"/>
              </a:solidFill>
              <a:latin typeface="Arial"/>
            </a:endParaRPr>
          </a:p>
        </p:txBody>
      </p:sp>
      <p:cxnSp>
        <p:nvCxnSpPr>
          <p:cNvPr id="53" name="Straight Connector 3"/>
          <p:cNvCxnSpPr/>
          <p:nvPr/>
        </p:nvCxnSpPr>
        <p:spPr>
          <a:xfrm>
            <a:off x="3053520" y="560160"/>
            <a:ext cx="3026520" cy="360"/>
          </a:xfrm>
          <a:prstGeom prst="straightConnector1">
            <a:avLst/>
          </a:prstGeom>
          <a:ln w="76200">
            <a:solidFill>
              <a:srgbClr val="EE0033"/>
            </a:solidFill>
          </a:ln>
        </p:spPr>
      </p:cxnSp>
      <p:sp>
        <p:nvSpPr>
          <p:cNvPr id="54" name="Rectangle 7"/>
          <p:cNvSpPr/>
          <p:nvPr/>
        </p:nvSpPr>
        <p:spPr>
          <a:xfrm>
            <a:off x="472720" y="769680"/>
            <a:ext cx="2400079" cy="367878"/>
          </a:xfrm>
          <a:prstGeom prst="rect">
            <a:avLst/>
          </a:prstGeom>
          <a:solidFill>
            <a:srgbClr val="EE0033"/>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685800">
              <a:lnSpc>
                <a:spcPct val="100000"/>
              </a:lnSpc>
            </a:pPr>
            <a:r>
              <a:rPr lang="en-US" b="1" strike="noStrike" spc="-1" dirty="0">
                <a:solidFill>
                  <a:schemeClr val="lt1"/>
                </a:solidFill>
                <a:latin typeface="FS PF BeauSans Pro"/>
              </a:rPr>
              <a:t>KPI </a:t>
            </a:r>
            <a:r>
              <a:rPr lang="en-US" b="1" strike="noStrike" spc="-1" dirty="0" err="1">
                <a:solidFill>
                  <a:schemeClr val="lt1"/>
                </a:solidFill>
                <a:latin typeface="FS PF BeauSans Pro"/>
              </a:rPr>
              <a:t>VoLTE</a:t>
            </a:r>
            <a:r>
              <a:rPr lang="en-US" b="1" strike="noStrike" spc="-1" dirty="0">
                <a:solidFill>
                  <a:schemeClr val="lt1"/>
                </a:solidFill>
                <a:latin typeface="FS PF BeauSans Pro"/>
              </a:rPr>
              <a:t> CDR</a:t>
            </a:r>
            <a:endParaRPr lang="en-US" b="0" strike="noStrike" spc="-1" dirty="0">
              <a:solidFill>
                <a:srgbClr val="FFFFFF"/>
              </a:solidFill>
              <a:latin typeface="Arial"/>
            </a:endParaRPr>
          </a:p>
        </p:txBody>
      </p:sp>
      <p:sp>
        <p:nvSpPr>
          <p:cNvPr id="98" name="TextBox 97"/>
          <p:cNvSpPr txBox="1"/>
          <p:nvPr/>
        </p:nvSpPr>
        <p:spPr>
          <a:xfrm>
            <a:off x="223875" y="4785741"/>
            <a:ext cx="2228849" cy="253916"/>
          </a:xfrm>
          <a:prstGeom prst="rect">
            <a:avLst/>
          </a:prstGeom>
          <a:solidFill>
            <a:schemeClr val="bg1">
              <a:lumMod val="95000"/>
            </a:schemeClr>
          </a:solidFill>
          <a:ln>
            <a:solidFill>
              <a:schemeClr val="bg1">
                <a:lumMod val="95000"/>
              </a:schemeClr>
            </a:solidFill>
          </a:ln>
        </p:spPr>
        <p:txBody>
          <a:bodyPr wrap="square" rtlCol="0">
            <a:spAutoFit/>
          </a:bodyPr>
          <a:lstStyle/>
          <a:p>
            <a:r>
              <a:rPr lang="en-US" sz="1050" b="1">
                <a:solidFill>
                  <a:schemeClr val="bg1">
                    <a:lumMod val="50000"/>
                  </a:schemeClr>
                </a:solidFill>
                <a:latin typeface="FS PF BeauSans Pro SemiBold" panose="02000503000000020004" pitchFamily="2" charset="0"/>
              </a:rPr>
              <a:t>Trung tâm Kỹ thuật Khu vực 2</a:t>
            </a:r>
          </a:p>
        </p:txBody>
      </p:sp>
      <p:pic>
        <p:nvPicPr>
          <p:cNvPr id="50" name="Picture 49"/>
          <p:cNvPicPr>
            <a:picLocks noChangeAspect="1"/>
          </p:cNvPicPr>
          <p:nvPr/>
        </p:nvPicPr>
        <p:blipFill>
          <a:blip r:embed="rId3"/>
          <a:stretch>
            <a:fillRect/>
          </a:stretch>
        </p:blipFill>
        <p:spPr>
          <a:xfrm>
            <a:off x="7829550" y="0"/>
            <a:ext cx="1323594" cy="437941"/>
          </a:xfrm>
          <a:prstGeom prst="rect">
            <a:avLst/>
          </a:prstGeom>
          <a:ln>
            <a:noFill/>
          </a:ln>
          <a:effectLst>
            <a:softEdge rad="112500"/>
          </a:effectLst>
        </p:spPr>
      </p:pic>
      <p:sp>
        <p:nvSpPr>
          <p:cNvPr id="145" name="Rectangle 5"/>
          <p:cNvSpPr/>
          <p:nvPr/>
        </p:nvSpPr>
        <p:spPr>
          <a:xfrm>
            <a:off x="375940" y="1342267"/>
            <a:ext cx="2569839" cy="270698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defTabSz="685800">
              <a:lnSpc>
                <a:spcPct val="100000"/>
              </a:lnSpc>
            </a:pPr>
            <a:r>
              <a:rPr lang="en-US" sz="1400" strike="noStrike" spc="-1" dirty="0" err="1">
                <a:latin typeface="FS PF BeauSans Pro" panose="02000500000000020004" pitchFamily="2" charset="0"/>
                <a:ea typeface="Times New Roman"/>
              </a:rPr>
              <a:t>Trong</a:t>
            </a:r>
            <a:r>
              <a:rPr lang="en-US" sz="1400" strike="noStrike" spc="-1" dirty="0">
                <a:latin typeface="FS PF BeauSans Pro" panose="02000500000000020004" pitchFamily="2" charset="0"/>
                <a:ea typeface="Times New Roman"/>
              </a:rPr>
              <a:t> </a:t>
            </a:r>
            <a:r>
              <a:rPr lang="en-US" sz="1400" strike="noStrike" spc="-1" dirty="0" err="1">
                <a:latin typeface="FS PF BeauSans Pro" panose="02000500000000020004" pitchFamily="2" charset="0"/>
                <a:ea typeface="Times New Roman"/>
              </a:rPr>
              <a:t>Quý</a:t>
            </a:r>
            <a:r>
              <a:rPr lang="en-US" sz="1400" strike="noStrike" spc="-1" dirty="0">
                <a:latin typeface="FS PF BeauSans Pro" panose="02000500000000020004" pitchFamily="2" charset="0"/>
                <a:ea typeface="Times New Roman"/>
              </a:rPr>
              <a:t> 2/2025, KV2 </a:t>
            </a:r>
            <a:r>
              <a:rPr lang="en-US" sz="1400" strike="noStrike" spc="-1" dirty="0" err="1">
                <a:latin typeface="FS PF BeauSans Pro" panose="02000500000000020004" pitchFamily="2" charset="0"/>
                <a:ea typeface="Times New Roman"/>
              </a:rPr>
              <a:t>triển</a:t>
            </a:r>
            <a:r>
              <a:rPr lang="en-US" sz="1400" strike="noStrike" spc="-1" dirty="0">
                <a:latin typeface="FS PF BeauSans Pro" panose="02000500000000020004" pitchFamily="2" charset="0"/>
                <a:ea typeface="Times New Roman"/>
              </a:rPr>
              <a:t> </a:t>
            </a:r>
            <a:r>
              <a:rPr lang="en-US" sz="1400" strike="noStrike" spc="-1" dirty="0" err="1">
                <a:latin typeface="FS PF BeauSans Pro" panose="02000500000000020004" pitchFamily="2" charset="0"/>
                <a:ea typeface="Times New Roman"/>
              </a:rPr>
              <a:t>khai</a:t>
            </a:r>
            <a:r>
              <a:rPr lang="en-US" sz="1400" strike="noStrike" spc="-1" dirty="0">
                <a:latin typeface="FS PF BeauSans Pro" panose="02000500000000020004" pitchFamily="2" charset="0"/>
                <a:ea typeface="Times New Roman"/>
              </a:rPr>
              <a:t> </a:t>
            </a:r>
            <a:r>
              <a:rPr lang="en-US" sz="1400" strike="noStrike" spc="-1" dirty="0" err="1">
                <a:latin typeface="FS PF BeauSans Pro" panose="02000500000000020004" pitchFamily="2" charset="0"/>
                <a:ea typeface="Times New Roman"/>
              </a:rPr>
              <a:t>một</a:t>
            </a:r>
            <a:r>
              <a:rPr lang="en-US" sz="1400" strike="noStrike" spc="-1" dirty="0">
                <a:latin typeface="FS PF BeauSans Pro" panose="02000500000000020004" pitchFamily="2" charset="0"/>
                <a:ea typeface="Times New Roman"/>
              </a:rPr>
              <a:t> </a:t>
            </a:r>
            <a:r>
              <a:rPr lang="en-US" sz="1400" strike="noStrike" spc="-1" dirty="0" err="1">
                <a:latin typeface="FS PF BeauSans Pro" panose="02000500000000020004" pitchFamily="2" charset="0"/>
                <a:ea typeface="Times New Roman"/>
              </a:rPr>
              <a:t>số</a:t>
            </a:r>
            <a:r>
              <a:rPr lang="en-US" sz="1400" strike="noStrike" spc="-1" dirty="0">
                <a:latin typeface="FS PF BeauSans Pro" panose="02000500000000020004" pitchFamily="2" charset="0"/>
                <a:ea typeface="Times New Roman"/>
              </a:rPr>
              <a:t> </a:t>
            </a:r>
            <a:r>
              <a:rPr lang="en-US" sz="1400" strike="noStrike" spc="-1" dirty="0" err="1">
                <a:latin typeface="FS PF BeauSans Pro" panose="02000500000000020004" pitchFamily="2" charset="0"/>
                <a:ea typeface="Times New Roman"/>
              </a:rPr>
              <a:t>hành</a:t>
            </a:r>
            <a:r>
              <a:rPr lang="en-US" sz="1400" strike="noStrike" spc="-1" dirty="0">
                <a:latin typeface="FS PF BeauSans Pro" panose="02000500000000020004" pitchFamily="2" charset="0"/>
                <a:ea typeface="Times New Roman"/>
              </a:rPr>
              <a:t> </a:t>
            </a:r>
            <a:r>
              <a:rPr lang="en-US" sz="1400" strike="noStrike" spc="-1" dirty="0" err="1">
                <a:latin typeface="FS PF BeauSans Pro" panose="02000500000000020004" pitchFamily="2" charset="0"/>
                <a:ea typeface="Times New Roman"/>
              </a:rPr>
              <a:t>động</a:t>
            </a:r>
            <a:r>
              <a:rPr lang="en-US" sz="1400" strike="noStrike" spc="-1" dirty="0">
                <a:latin typeface="FS PF BeauSans Pro" panose="02000500000000020004" pitchFamily="2" charset="0"/>
                <a:ea typeface="Times New Roman"/>
              </a:rPr>
              <a:t> </a:t>
            </a:r>
            <a:r>
              <a:rPr lang="en-US" sz="1400" strike="noStrike" spc="-1" dirty="0" err="1">
                <a:latin typeface="FS PF BeauSans Pro" panose="02000500000000020004" pitchFamily="2" charset="0"/>
                <a:ea typeface="Times New Roman"/>
              </a:rPr>
              <a:t>tối</a:t>
            </a:r>
            <a:r>
              <a:rPr lang="en-US" sz="1400" strike="noStrike" spc="-1" dirty="0">
                <a:latin typeface="FS PF BeauSans Pro" panose="02000500000000020004" pitchFamily="2" charset="0"/>
                <a:ea typeface="Times New Roman"/>
              </a:rPr>
              <a:t> </a:t>
            </a:r>
            <a:r>
              <a:rPr lang="en-US" sz="1400" strike="noStrike" spc="-1" dirty="0" err="1">
                <a:latin typeface="FS PF BeauSans Pro" panose="02000500000000020004" pitchFamily="2" charset="0"/>
                <a:ea typeface="Times New Roman"/>
              </a:rPr>
              <a:t>ưu</a:t>
            </a:r>
            <a:r>
              <a:rPr lang="en-US" sz="1400" strike="noStrike" spc="-1" dirty="0">
                <a:latin typeface="FS PF BeauSans Pro" panose="02000500000000020004" pitchFamily="2" charset="0"/>
                <a:ea typeface="Times New Roman"/>
              </a:rPr>
              <a:t> CDR </a:t>
            </a:r>
            <a:r>
              <a:rPr lang="en-US" sz="1400" strike="noStrike" spc="-1" dirty="0" err="1">
                <a:latin typeface="FS PF BeauSans Pro" panose="02000500000000020004" pitchFamily="2" charset="0"/>
                <a:ea typeface="Times New Roman"/>
              </a:rPr>
              <a:t>VoLTE</a:t>
            </a:r>
            <a:r>
              <a:rPr lang="en-US" sz="1400" strike="noStrike" spc="-1" dirty="0">
                <a:latin typeface="FS PF BeauSans Pro" panose="02000500000000020004" pitchFamily="2" charset="0"/>
                <a:ea typeface="Times New Roman"/>
              </a:rPr>
              <a:t>. </a:t>
            </a:r>
            <a:r>
              <a:rPr lang="en-US" sz="1400" strike="noStrike" spc="-1" dirty="0" err="1">
                <a:latin typeface="FS PF BeauSans Pro" panose="02000500000000020004" pitchFamily="2" charset="0"/>
                <a:ea typeface="Times New Roman"/>
              </a:rPr>
              <a:t>Kết</a:t>
            </a:r>
            <a:r>
              <a:rPr lang="en-US" sz="1400" strike="noStrike" spc="-1" dirty="0">
                <a:latin typeface="FS PF BeauSans Pro" panose="02000500000000020004" pitchFamily="2" charset="0"/>
                <a:ea typeface="Times New Roman"/>
              </a:rPr>
              <a:t> </a:t>
            </a:r>
            <a:r>
              <a:rPr lang="en-US" sz="1400" strike="noStrike" spc="-1" dirty="0" err="1">
                <a:latin typeface="FS PF BeauSans Pro" panose="02000500000000020004" pitchFamily="2" charset="0"/>
                <a:ea typeface="Times New Roman"/>
              </a:rPr>
              <a:t>quả</a:t>
            </a:r>
            <a:r>
              <a:rPr lang="en-US" sz="1400" strike="noStrike" spc="-1" dirty="0">
                <a:latin typeface="FS PF BeauSans Pro" panose="02000500000000020004" pitchFamily="2" charset="0"/>
                <a:ea typeface="Times New Roman"/>
              </a:rPr>
              <a:t>, CDR </a:t>
            </a:r>
            <a:r>
              <a:rPr lang="en-US" sz="1400" strike="noStrike" spc="-1" dirty="0" err="1">
                <a:latin typeface="FS PF BeauSans Pro" panose="02000500000000020004" pitchFamily="2" charset="0"/>
                <a:ea typeface="Times New Roman"/>
              </a:rPr>
              <a:t>đạt</a:t>
            </a:r>
            <a:r>
              <a:rPr lang="en-US" sz="1400" strike="noStrike" spc="-1" dirty="0">
                <a:latin typeface="FS PF BeauSans Pro" panose="02000500000000020004" pitchFamily="2" charset="0"/>
                <a:ea typeface="Times New Roman"/>
              </a:rPr>
              <a:t> </a:t>
            </a:r>
            <a:r>
              <a:rPr lang="en-US" sz="1600" b="1" strike="noStrike" spc="-1" dirty="0">
                <a:solidFill>
                  <a:srgbClr val="FF0000"/>
                </a:solidFill>
                <a:latin typeface="FS PF BeauSans Pro" panose="02000500000000020004" pitchFamily="2" charset="0"/>
                <a:ea typeface="Times New Roman"/>
              </a:rPr>
              <a:t>0,12%</a:t>
            </a:r>
            <a:r>
              <a:rPr lang="en-US" sz="1400" strike="noStrike" spc="-1" dirty="0">
                <a:latin typeface="FS PF BeauSans Pro" panose="02000500000000020004" pitchFamily="2" charset="0"/>
                <a:ea typeface="Times New Roman"/>
              </a:rPr>
              <a:t>, </a:t>
            </a:r>
            <a:r>
              <a:rPr lang="en-US" sz="1400" strike="noStrike" spc="-1" dirty="0" err="1">
                <a:latin typeface="FS PF BeauSans Pro" panose="02000500000000020004" pitchFamily="2" charset="0"/>
                <a:ea typeface="Times New Roman"/>
              </a:rPr>
              <a:t>cải</a:t>
            </a:r>
            <a:r>
              <a:rPr lang="en-US" sz="1400" strike="noStrike" spc="-1" dirty="0">
                <a:latin typeface="FS PF BeauSans Pro" panose="02000500000000020004" pitchFamily="2" charset="0"/>
                <a:ea typeface="Times New Roman"/>
              </a:rPr>
              <a:t> </a:t>
            </a:r>
            <a:r>
              <a:rPr lang="en-US" sz="1400" strike="noStrike" spc="-1" dirty="0" err="1">
                <a:latin typeface="FS PF BeauSans Pro" panose="02000500000000020004" pitchFamily="2" charset="0"/>
                <a:ea typeface="Times New Roman"/>
              </a:rPr>
              <a:t>thiện</a:t>
            </a:r>
            <a:r>
              <a:rPr lang="en-US" sz="1400" strike="noStrike" spc="-1" dirty="0">
                <a:latin typeface="FS PF BeauSans Pro" panose="02000500000000020004" pitchFamily="2" charset="0"/>
                <a:ea typeface="Times New Roman"/>
              </a:rPr>
              <a:t> </a:t>
            </a:r>
            <a:r>
              <a:rPr lang="en-US" sz="1600" b="1" strike="noStrike" spc="-1" dirty="0">
                <a:solidFill>
                  <a:srgbClr val="FF0000"/>
                </a:solidFill>
                <a:latin typeface="FS PF BeauSans Pro" panose="02000500000000020004" pitchFamily="2" charset="0"/>
                <a:ea typeface="Times New Roman"/>
              </a:rPr>
              <a:t>24%</a:t>
            </a:r>
            <a:r>
              <a:rPr lang="en-US" sz="1400" strike="noStrike" spc="-1" dirty="0">
                <a:latin typeface="FS PF BeauSans Pro" panose="02000500000000020004" pitchFamily="2" charset="0"/>
                <a:ea typeface="Times New Roman"/>
              </a:rPr>
              <a:t> so </a:t>
            </a:r>
            <a:r>
              <a:rPr lang="en-US" sz="1400" strike="noStrike" spc="-1" dirty="0" err="1">
                <a:latin typeface="FS PF BeauSans Pro" panose="02000500000000020004" pitchFamily="2" charset="0"/>
                <a:ea typeface="Times New Roman"/>
              </a:rPr>
              <a:t>với</a:t>
            </a:r>
            <a:r>
              <a:rPr lang="en-US" sz="1400" strike="noStrike" spc="-1" dirty="0">
                <a:latin typeface="FS PF BeauSans Pro" panose="02000500000000020004" pitchFamily="2" charset="0"/>
                <a:ea typeface="Times New Roman"/>
              </a:rPr>
              <a:t> </a:t>
            </a:r>
            <a:r>
              <a:rPr lang="en-US" sz="1400" strike="noStrike" spc="-1" dirty="0" err="1">
                <a:latin typeface="FS PF BeauSans Pro" panose="02000500000000020004" pitchFamily="2" charset="0"/>
                <a:ea typeface="Times New Roman"/>
              </a:rPr>
              <a:t>Quý</a:t>
            </a:r>
            <a:r>
              <a:rPr lang="en-US" sz="1400" strike="noStrike" spc="-1" dirty="0">
                <a:latin typeface="FS PF BeauSans Pro" panose="02000500000000020004" pitchFamily="2" charset="0"/>
                <a:ea typeface="Times New Roman"/>
              </a:rPr>
              <a:t> 1/2025 (0,16%).</a:t>
            </a:r>
          </a:p>
          <a:p>
            <a:pPr algn="just" defTabSz="685800">
              <a:lnSpc>
                <a:spcPct val="100000"/>
              </a:lnSpc>
            </a:pPr>
            <a:endParaRPr lang="en-US" sz="1400" b="1" spc="-1" dirty="0">
              <a:solidFill>
                <a:srgbClr val="C00000"/>
              </a:solidFill>
              <a:latin typeface="FS PF BeauSans Pro" panose="02000500000000020004" pitchFamily="2" charset="0"/>
            </a:endParaRPr>
          </a:p>
          <a:p>
            <a:pPr algn="just" defTabSz="685800"/>
            <a:r>
              <a:rPr lang="en-US" sz="1400" spc="-1" dirty="0">
                <a:solidFill>
                  <a:srgbClr val="FF0000"/>
                </a:solidFill>
                <a:latin typeface="FS PF BeauSans Pro" panose="02000500000000020004" pitchFamily="2" charset="0"/>
                <a:ea typeface="Times New Roman"/>
              </a:rPr>
              <a:t>10/15 </a:t>
            </a:r>
            <a:r>
              <a:rPr lang="en-US" sz="1400" spc="-1" dirty="0" err="1">
                <a:solidFill>
                  <a:srgbClr val="FF0000"/>
                </a:solidFill>
                <a:latin typeface="FS PF BeauSans Pro" panose="02000500000000020004" pitchFamily="2" charset="0"/>
                <a:ea typeface="Times New Roman"/>
              </a:rPr>
              <a:t>tỉnh</a:t>
            </a:r>
            <a:r>
              <a:rPr lang="en-US" sz="1400" spc="-1" dirty="0">
                <a:solidFill>
                  <a:srgbClr val="FF0000"/>
                </a:solidFill>
                <a:latin typeface="FS PF BeauSans Pro" panose="02000500000000020004" pitchFamily="2" charset="0"/>
                <a:ea typeface="Times New Roman"/>
              </a:rPr>
              <a:t> </a:t>
            </a:r>
            <a:r>
              <a:rPr lang="en-US" sz="1400" spc="-1" dirty="0" err="1">
                <a:solidFill>
                  <a:srgbClr val="FF0000"/>
                </a:solidFill>
                <a:latin typeface="FS PF BeauSans Pro" panose="02000500000000020004" pitchFamily="2" charset="0"/>
                <a:ea typeface="Times New Roman"/>
              </a:rPr>
              <a:t>chưa</a:t>
            </a:r>
            <a:r>
              <a:rPr lang="en-US" sz="1400" spc="-1" dirty="0">
                <a:solidFill>
                  <a:srgbClr val="FF0000"/>
                </a:solidFill>
                <a:latin typeface="FS PF BeauSans Pro" panose="02000500000000020004" pitchFamily="2" charset="0"/>
                <a:ea typeface="Times New Roman"/>
              </a:rPr>
              <a:t> </a:t>
            </a:r>
            <a:r>
              <a:rPr lang="en-US" sz="1400" spc="-1" dirty="0" err="1">
                <a:solidFill>
                  <a:srgbClr val="FF0000"/>
                </a:solidFill>
                <a:latin typeface="FS PF BeauSans Pro" panose="02000500000000020004" pitchFamily="2" charset="0"/>
                <a:ea typeface="Times New Roman"/>
              </a:rPr>
              <a:t>đạt</a:t>
            </a:r>
            <a:r>
              <a:rPr lang="en-US" sz="1400" spc="-1" dirty="0">
                <a:solidFill>
                  <a:srgbClr val="FF0000"/>
                </a:solidFill>
                <a:latin typeface="FS PF BeauSans Pro" panose="02000500000000020004" pitchFamily="2" charset="0"/>
                <a:ea typeface="Times New Roman"/>
              </a:rPr>
              <a:t> </a:t>
            </a:r>
            <a:r>
              <a:rPr lang="en-US" sz="1400" spc="-1" err="1">
                <a:solidFill>
                  <a:srgbClr val="FF0000"/>
                </a:solidFill>
                <a:latin typeface="FS PF BeauSans Pro" panose="02000500000000020004" pitchFamily="2" charset="0"/>
                <a:ea typeface="Times New Roman"/>
              </a:rPr>
              <a:t>mức</a:t>
            </a:r>
            <a:r>
              <a:rPr lang="en-US" sz="1400" spc="-1">
                <a:solidFill>
                  <a:srgbClr val="FF0000"/>
                </a:solidFill>
                <a:latin typeface="FS PF BeauSans Pro" panose="02000500000000020004" pitchFamily="2" charset="0"/>
                <a:ea typeface="Times New Roman"/>
              </a:rPr>
              <a:t> </a:t>
            </a:r>
            <a:r>
              <a:rPr lang="en-US" sz="1400" spc="-1" smtClean="0">
                <a:solidFill>
                  <a:srgbClr val="FF0000"/>
                </a:solidFill>
                <a:latin typeface="FS PF BeauSans Pro" panose="02000500000000020004" pitchFamily="2" charset="0"/>
                <a:ea typeface="Times New Roman"/>
              </a:rPr>
              <a:t>0,1</a:t>
            </a:r>
            <a:r>
              <a:rPr lang="en-US" sz="1400" spc="-1" dirty="0">
                <a:solidFill>
                  <a:srgbClr val="FF0000"/>
                </a:solidFill>
                <a:latin typeface="FS PF BeauSans Pro" panose="02000500000000020004" pitchFamily="2" charset="0"/>
                <a:ea typeface="Times New Roman"/>
              </a:rPr>
              <a:t>% </a:t>
            </a:r>
            <a:r>
              <a:rPr lang="en-US" sz="1400" spc="-1" dirty="0" smtClean="0">
                <a:latin typeface="FS PF BeauSans Pro" panose="02000500000000020004" pitchFamily="2" charset="0"/>
                <a:ea typeface="Times New Roman"/>
              </a:rPr>
              <a:t>(GLI</a:t>
            </a:r>
            <a:r>
              <a:rPr lang="en-US" sz="1400" spc="-1" dirty="0">
                <a:latin typeface="FS PF BeauSans Pro" panose="02000500000000020004" pitchFamily="2" charset="0"/>
                <a:ea typeface="Times New Roman"/>
              </a:rPr>
              <a:t>: 0,18%; ĐLK</a:t>
            </a:r>
            <a:r>
              <a:rPr lang="en-US" sz="1400" spc="-1">
                <a:latin typeface="FS PF BeauSans Pro" panose="02000500000000020004" pitchFamily="2" charset="0"/>
                <a:ea typeface="Times New Roman"/>
              </a:rPr>
              <a:t>: </a:t>
            </a:r>
            <a:r>
              <a:rPr lang="en-US" sz="1400" spc="-1" smtClean="0">
                <a:latin typeface="FS PF BeauSans Pro" panose="02000500000000020004" pitchFamily="2" charset="0"/>
                <a:ea typeface="Times New Roman"/>
              </a:rPr>
              <a:t>0,16</a:t>
            </a:r>
            <a:r>
              <a:rPr lang="en-US" sz="1400" spc="-1" dirty="0">
                <a:latin typeface="FS PF BeauSans Pro" panose="02000500000000020004" pitchFamily="2" charset="0"/>
                <a:ea typeface="Times New Roman"/>
              </a:rPr>
              <a:t>%; QNM</a:t>
            </a:r>
            <a:r>
              <a:rPr lang="en-US" sz="1400" spc="-1">
                <a:latin typeface="FS PF BeauSans Pro" panose="02000500000000020004" pitchFamily="2" charset="0"/>
                <a:ea typeface="Times New Roman"/>
              </a:rPr>
              <a:t>: </a:t>
            </a:r>
            <a:r>
              <a:rPr lang="en-US" sz="1400" spc="-1" smtClean="0">
                <a:latin typeface="FS PF BeauSans Pro" panose="02000500000000020004" pitchFamily="2" charset="0"/>
                <a:ea typeface="Times New Roman"/>
              </a:rPr>
              <a:t>0,16</a:t>
            </a:r>
            <a:r>
              <a:rPr lang="en-US" sz="1400" spc="-1" dirty="0">
                <a:latin typeface="FS PF BeauSans Pro" panose="02000500000000020004" pitchFamily="2" charset="0"/>
                <a:ea typeface="Times New Roman"/>
              </a:rPr>
              <a:t>%; </a:t>
            </a:r>
            <a:r>
              <a:rPr lang="en-US" sz="1400" spc="-1" dirty="0" smtClean="0">
                <a:latin typeface="FS PF BeauSans Pro" panose="02000500000000020004" pitchFamily="2" charset="0"/>
                <a:ea typeface="Times New Roman"/>
              </a:rPr>
              <a:t>KHA</a:t>
            </a:r>
            <a:r>
              <a:rPr lang="en-US" sz="1400" spc="-1">
                <a:latin typeface="FS PF BeauSans Pro" panose="02000500000000020004" pitchFamily="2" charset="0"/>
                <a:ea typeface="Times New Roman"/>
              </a:rPr>
              <a:t>: </a:t>
            </a:r>
            <a:r>
              <a:rPr lang="en-US" sz="1400" spc="-1" smtClean="0">
                <a:latin typeface="FS PF BeauSans Pro" panose="02000500000000020004" pitchFamily="2" charset="0"/>
                <a:ea typeface="Times New Roman"/>
              </a:rPr>
              <a:t>0,15</a:t>
            </a:r>
            <a:r>
              <a:rPr lang="en-US" sz="1400" spc="-1" dirty="0" smtClean="0">
                <a:latin typeface="FS PF BeauSans Pro" panose="02000500000000020004" pitchFamily="2" charset="0"/>
                <a:ea typeface="Times New Roman"/>
              </a:rPr>
              <a:t>%;</a:t>
            </a:r>
            <a:r>
              <a:rPr lang="en-US" sz="1400" spc="-1" dirty="0">
                <a:latin typeface="FS PF BeauSans Pro" panose="02000500000000020004" pitchFamily="2" charset="0"/>
                <a:ea typeface="Times New Roman"/>
              </a:rPr>
              <a:t> QTI</a:t>
            </a:r>
            <a:r>
              <a:rPr lang="en-US" sz="1400" spc="-1">
                <a:latin typeface="FS PF BeauSans Pro" panose="02000500000000020004" pitchFamily="2" charset="0"/>
                <a:ea typeface="Times New Roman"/>
              </a:rPr>
              <a:t>: </a:t>
            </a:r>
            <a:r>
              <a:rPr lang="en-US" sz="1400" spc="-1" smtClean="0">
                <a:latin typeface="FS PF BeauSans Pro" panose="02000500000000020004" pitchFamily="2" charset="0"/>
                <a:ea typeface="Times New Roman"/>
              </a:rPr>
              <a:t>0,13</a:t>
            </a:r>
            <a:r>
              <a:rPr lang="en-US" sz="1400" spc="-1" dirty="0">
                <a:latin typeface="FS PF BeauSans Pro" panose="02000500000000020004" pitchFamily="2" charset="0"/>
                <a:ea typeface="Times New Roman"/>
              </a:rPr>
              <a:t>%;</a:t>
            </a:r>
            <a:r>
              <a:rPr lang="en-US" sz="1400" spc="-1" dirty="0" smtClean="0">
                <a:latin typeface="FS PF BeauSans Pro" panose="02000500000000020004" pitchFamily="2" charset="0"/>
                <a:ea typeface="Times New Roman"/>
              </a:rPr>
              <a:t> KTM, QNI</a:t>
            </a:r>
            <a:r>
              <a:rPr lang="en-US" sz="1400" spc="-1" smtClean="0">
                <a:latin typeface="FS PF BeauSans Pro" panose="02000500000000020004" pitchFamily="2" charset="0"/>
                <a:ea typeface="Times New Roman"/>
              </a:rPr>
              <a:t>, HUE, </a:t>
            </a:r>
            <a:r>
              <a:rPr lang="en-US" sz="1400" spc="-1" dirty="0" smtClean="0">
                <a:latin typeface="FS PF BeauSans Pro" panose="02000500000000020004" pitchFamily="2" charset="0"/>
                <a:ea typeface="Times New Roman"/>
              </a:rPr>
              <a:t>ĐNG</a:t>
            </a:r>
            <a:r>
              <a:rPr lang="en-US" sz="1400" spc="-1">
                <a:latin typeface="FS PF BeauSans Pro" panose="02000500000000020004" pitchFamily="2" charset="0"/>
                <a:ea typeface="Times New Roman"/>
              </a:rPr>
              <a:t>: </a:t>
            </a:r>
            <a:r>
              <a:rPr lang="en-US" sz="1400" spc="-1" smtClean="0">
                <a:latin typeface="FS PF BeauSans Pro" panose="02000500000000020004" pitchFamily="2" charset="0"/>
                <a:ea typeface="Times New Roman"/>
              </a:rPr>
              <a:t>0,12</a:t>
            </a:r>
            <a:r>
              <a:rPr lang="en-US" sz="1400" spc="-1" dirty="0">
                <a:latin typeface="FS PF BeauSans Pro" panose="02000500000000020004" pitchFamily="2" charset="0"/>
                <a:ea typeface="Times New Roman"/>
              </a:rPr>
              <a:t>%; PYN</a:t>
            </a:r>
            <a:r>
              <a:rPr lang="en-US" sz="1400" spc="-1">
                <a:latin typeface="FS PF BeauSans Pro" panose="02000500000000020004" pitchFamily="2" charset="0"/>
                <a:ea typeface="Times New Roman"/>
              </a:rPr>
              <a:t>: </a:t>
            </a:r>
            <a:r>
              <a:rPr lang="en-US" sz="1400" spc="-1" smtClean="0">
                <a:latin typeface="FS PF BeauSans Pro" panose="02000500000000020004" pitchFamily="2" charset="0"/>
                <a:ea typeface="Times New Roman"/>
              </a:rPr>
              <a:t>0,11%).</a:t>
            </a:r>
            <a:endParaRPr lang="vi-VN" sz="1400" spc="-1" dirty="0">
              <a:latin typeface="FS PF BeauSans Pro" panose="02000500000000020004" pitchFamily="2" charset="0"/>
              <a:ea typeface="Times New Roman"/>
            </a:endParaRPr>
          </a:p>
        </p:txBody>
      </p:sp>
      <p:grpSp>
        <p:nvGrpSpPr>
          <p:cNvPr id="146" name="Group 41"/>
          <p:cNvGrpSpPr/>
          <p:nvPr/>
        </p:nvGrpSpPr>
        <p:grpSpPr>
          <a:xfrm>
            <a:off x="4954182" y="1567897"/>
            <a:ext cx="2078277" cy="2203220"/>
            <a:chOff x="4133160" y="1525680"/>
            <a:chExt cx="2951280" cy="2631240"/>
          </a:xfrm>
        </p:grpSpPr>
        <p:grpSp>
          <p:nvGrpSpPr>
            <p:cNvPr id="147" name="Group 10"/>
            <p:cNvGrpSpPr/>
            <p:nvPr/>
          </p:nvGrpSpPr>
          <p:grpSpPr>
            <a:xfrm>
              <a:off x="4812480" y="1540440"/>
              <a:ext cx="258840" cy="260280"/>
              <a:chOff x="4812480" y="1540440"/>
              <a:chExt cx="258840" cy="260280"/>
            </a:xfrm>
          </p:grpSpPr>
          <p:sp>
            <p:nvSpPr>
              <p:cNvPr id="180" name="Oval 11"/>
              <p:cNvSpPr/>
              <p:nvPr/>
            </p:nvSpPr>
            <p:spPr>
              <a:xfrm>
                <a:off x="4812480" y="1540440"/>
                <a:ext cx="258840" cy="260280"/>
              </a:xfrm>
              <a:prstGeom prst="ellipse">
                <a:avLst/>
              </a:prstGeom>
              <a:solidFill>
                <a:srgbClr val="ED1A36"/>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defTabSz="685800">
                  <a:lnSpc>
                    <a:spcPct val="100000"/>
                  </a:lnSpc>
                </a:pPr>
                <a:endParaRPr lang="en-US" sz="1350" b="0" strike="noStrike" spc="-1">
                  <a:solidFill>
                    <a:schemeClr val="dk1"/>
                  </a:solidFill>
                  <a:latin typeface="FS PF BeauSans Pro"/>
                </a:endParaRPr>
              </a:p>
            </p:txBody>
          </p:sp>
          <p:sp>
            <p:nvSpPr>
              <p:cNvPr id="181" name="Oval 12"/>
              <p:cNvSpPr/>
              <p:nvPr/>
            </p:nvSpPr>
            <p:spPr>
              <a:xfrm>
                <a:off x="4824000" y="1562400"/>
                <a:ext cx="160560" cy="162720"/>
              </a:xfrm>
              <a:prstGeom prst="ellipse">
                <a:avLst/>
              </a:prstGeom>
              <a:solidFill>
                <a:srgbClr val="ED1A36"/>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defTabSz="685800">
                  <a:lnSpc>
                    <a:spcPct val="100000"/>
                  </a:lnSpc>
                </a:pPr>
                <a:endParaRPr lang="en-US" sz="1350" b="0" strike="noStrike" spc="-1">
                  <a:solidFill>
                    <a:schemeClr val="dk1"/>
                  </a:solidFill>
                  <a:latin typeface="FS PF BeauSans Pro"/>
                </a:endParaRPr>
              </a:p>
            </p:txBody>
          </p:sp>
        </p:grpSp>
        <p:grpSp>
          <p:nvGrpSpPr>
            <p:cNvPr id="148" name="Group 43"/>
            <p:cNvGrpSpPr/>
            <p:nvPr/>
          </p:nvGrpSpPr>
          <p:grpSpPr>
            <a:xfrm>
              <a:off x="4133160" y="1525680"/>
              <a:ext cx="2951280" cy="2631240"/>
              <a:chOff x="4133160" y="1525680"/>
              <a:chExt cx="2951280" cy="2631240"/>
            </a:xfrm>
          </p:grpSpPr>
          <p:sp>
            <p:nvSpPr>
              <p:cNvPr id="149" name="AutoShape 3"/>
              <p:cNvSpPr/>
              <p:nvPr/>
            </p:nvSpPr>
            <p:spPr>
              <a:xfrm rot="17973000">
                <a:off x="5780520" y="1962360"/>
                <a:ext cx="572760" cy="207360"/>
              </a:xfrm>
              <a:prstGeom prst="rightArrow">
                <a:avLst>
                  <a:gd name="adj1" fmla="val 35167"/>
                  <a:gd name="adj2" fmla="val 111029"/>
                </a:avLst>
              </a:prstGeom>
              <a:gradFill rotWithShape="0">
                <a:gsLst>
                  <a:gs pos="0">
                    <a:srgbClr val="A0A0A0">
                      <a:alpha val="0"/>
                    </a:srgbClr>
                  </a:gs>
                  <a:gs pos="100000">
                    <a:srgbClr val="B4B4B4"/>
                  </a:gs>
                </a:gsLst>
                <a:lin ang="17970000"/>
              </a:gradFill>
              <a:ln w="0">
                <a:noFill/>
              </a:ln>
            </p:spPr>
            <p:style>
              <a:lnRef idx="0">
                <a:scrgbClr r="0" g="0" b="0"/>
              </a:lnRef>
              <a:fillRef idx="0">
                <a:scrgbClr r="0" g="0" b="0"/>
              </a:fillRef>
              <a:effectRef idx="0">
                <a:scrgbClr r="0" g="0" b="0"/>
              </a:effectRef>
              <a:fontRef idx="minor"/>
            </p:style>
            <p:txBody>
              <a:bodyPr wrap="none" lIns="90000" tIns="27720" rIns="90000" bIns="27720" anchor="ctr">
                <a:noAutofit/>
              </a:bodyPr>
              <a:lstStyle/>
              <a:p>
                <a:pPr defTabSz="685800">
                  <a:lnSpc>
                    <a:spcPct val="100000"/>
                  </a:lnSpc>
                </a:pPr>
                <a:endParaRPr lang="en-US" sz="1350" b="0" strike="noStrike" spc="-1">
                  <a:solidFill>
                    <a:schemeClr val="dk1"/>
                  </a:solidFill>
                  <a:latin typeface="FS PF BeauSans Pro"/>
                </a:endParaRPr>
              </a:p>
            </p:txBody>
          </p:sp>
          <p:sp>
            <p:nvSpPr>
              <p:cNvPr id="150" name="AutoShape 4"/>
              <p:cNvSpPr/>
              <p:nvPr/>
            </p:nvSpPr>
            <p:spPr>
              <a:xfrm rot="3465600">
                <a:off x="5780880" y="3527640"/>
                <a:ext cx="572760" cy="207360"/>
              </a:xfrm>
              <a:prstGeom prst="rightArrow">
                <a:avLst>
                  <a:gd name="adj1" fmla="val 35167"/>
                  <a:gd name="adj2" fmla="val 111028"/>
                </a:avLst>
              </a:prstGeom>
              <a:gradFill rotWithShape="0">
                <a:gsLst>
                  <a:gs pos="0">
                    <a:srgbClr val="A0A0A0">
                      <a:alpha val="0"/>
                    </a:srgbClr>
                  </a:gs>
                  <a:gs pos="100000">
                    <a:srgbClr val="B4B4B4"/>
                  </a:gs>
                </a:gsLst>
                <a:lin ang="3462000"/>
              </a:gradFill>
              <a:ln w="0">
                <a:noFill/>
              </a:ln>
            </p:spPr>
            <p:style>
              <a:lnRef idx="0">
                <a:scrgbClr r="0" g="0" b="0"/>
              </a:lnRef>
              <a:fillRef idx="0">
                <a:scrgbClr r="0" g="0" b="0"/>
              </a:fillRef>
              <a:effectRef idx="0">
                <a:scrgbClr r="0" g="0" b="0"/>
              </a:effectRef>
              <a:fontRef idx="minor"/>
            </p:style>
            <p:txBody>
              <a:bodyPr wrap="none" lIns="90000" tIns="27720" rIns="90000" bIns="27720" anchor="ctr">
                <a:noAutofit/>
              </a:bodyPr>
              <a:lstStyle/>
              <a:p>
                <a:pPr defTabSz="685800">
                  <a:lnSpc>
                    <a:spcPct val="100000"/>
                  </a:lnSpc>
                </a:pPr>
                <a:endParaRPr lang="en-US" sz="1350" b="0" strike="noStrike" spc="-1">
                  <a:solidFill>
                    <a:schemeClr val="dk1"/>
                  </a:solidFill>
                  <a:latin typeface="FS PF BeauSans Pro"/>
                </a:endParaRPr>
              </a:p>
            </p:txBody>
          </p:sp>
          <p:sp>
            <p:nvSpPr>
              <p:cNvPr id="151" name="AutoShape 5"/>
              <p:cNvSpPr/>
              <p:nvPr/>
            </p:nvSpPr>
            <p:spPr>
              <a:xfrm rot="14368800">
                <a:off x="4903560" y="2017800"/>
                <a:ext cx="572760" cy="207360"/>
              </a:xfrm>
              <a:prstGeom prst="rightArrow">
                <a:avLst>
                  <a:gd name="adj1" fmla="val 35167"/>
                  <a:gd name="adj2" fmla="val 111029"/>
                </a:avLst>
              </a:prstGeom>
              <a:gradFill rotWithShape="0">
                <a:gsLst>
                  <a:gs pos="0">
                    <a:srgbClr val="A0A0A0">
                      <a:alpha val="0"/>
                    </a:srgbClr>
                  </a:gs>
                  <a:gs pos="100000">
                    <a:srgbClr val="B4B4B4"/>
                  </a:gs>
                </a:gsLst>
                <a:lin ang="14364000"/>
              </a:gradFill>
              <a:ln w="0">
                <a:noFill/>
              </a:ln>
            </p:spPr>
            <p:style>
              <a:lnRef idx="0">
                <a:scrgbClr r="0" g="0" b="0"/>
              </a:lnRef>
              <a:fillRef idx="0">
                <a:scrgbClr r="0" g="0" b="0"/>
              </a:fillRef>
              <a:effectRef idx="0">
                <a:scrgbClr r="0" g="0" b="0"/>
              </a:effectRef>
              <a:fontRef idx="minor"/>
            </p:style>
            <p:txBody>
              <a:bodyPr wrap="none" lIns="90000" tIns="27720" rIns="90000" bIns="27720" anchor="ctr">
                <a:noAutofit/>
              </a:bodyPr>
              <a:lstStyle/>
              <a:p>
                <a:pPr defTabSz="685800">
                  <a:lnSpc>
                    <a:spcPct val="100000"/>
                  </a:lnSpc>
                </a:pPr>
                <a:endParaRPr lang="en-US" sz="1350" b="0" strike="noStrike" spc="-1">
                  <a:solidFill>
                    <a:schemeClr val="dk1"/>
                  </a:solidFill>
                  <a:latin typeface="FS PF BeauSans Pro"/>
                </a:endParaRPr>
              </a:p>
            </p:txBody>
          </p:sp>
          <p:sp>
            <p:nvSpPr>
              <p:cNvPr id="152" name="AutoShape 6"/>
              <p:cNvSpPr/>
              <p:nvPr/>
            </p:nvSpPr>
            <p:spPr>
              <a:xfrm rot="7535400">
                <a:off x="4876920" y="3503880"/>
                <a:ext cx="572760" cy="207360"/>
              </a:xfrm>
              <a:prstGeom prst="rightArrow">
                <a:avLst>
                  <a:gd name="adj1" fmla="val 35167"/>
                  <a:gd name="adj2" fmla="val 111029"/>
                </a:avLst>
              </a:prstGeom>
              <a:gradFill rotWithShape="0">
                <a:gsLst>
                  <a:gs pos="0">
                    <a:srgbClr val="A0A0A0">
                      <a:alpha val="0"/>
                    </a:srgbClr>
                  </a:gs>
                  <a:gs pos="100000">
                    <a:srgbClr val="B4B4B4"/>
                  </a:gs>
                </a:gsLst>
                <a:lin ang="7530000"/>
              </a:gradFill>
              <a:ln w="0">
                <a:noFill/>
              </a:ln>
            </p:spPr>
            <p:style>
              <a:lnRef idx="0">
                <a:scrgbClr r="0" g="0" b="0"/>
              </a:lnRef>
              <a:fillRef idx="0">
                <a:scrgbClr r="0" g="0" b="0"/>
              </a:fillRef>
              <a:effectRef idx="0">
                <a:scrgbClr r="0" g="0" b="0"/>
              </a:effectRef>
              <a:fontRef idx="minor"/>
            </p:style>
            <p:txBody>
              <a:bodyPr wrap="none" lIns="90000" tIns="27720" rIns="90000" bIns="27720" anchor="ctr">
                <a:noAutofit/>
              </a:bodyPr>
              <a:lstStyle/>
              <a:p>
                <a:pPr defTabSz="685800">
                  <a:lnSpc>
                    <a:spcPct val="100000"/>
                  </a:lnSpc>
                </a:pPr>
                <a:endParaRPr lang="en-US" sz="1350" b="0" strike="noStrike" spc="-1">
                  <a:solidFill>
                    <a:schemeClr val="dk1"/>
                  </a:solidFill>
                  <a:latin typeface="FS PF BeauSans Pro"/>
                </a:endParaRPr>
              </a:p>
            </p:txBody>
          </p:sp>
          <p:sp>
            <p:nvSpPr>
              <p:cNvPr id="153" name="AutoShape 7"/>
              <p:cNvSpPr/>
              <p:nvPr/>
            </p:nvSpPr>
            <p:spPr>
              <a:xfrm>
                <a:off x="6198840" y="2777760"/>
                <a:ext cx="569520" cy="208800"/>
              </a:xfrm>
              <a:prstGeom prst="rightArrow">
                <a:avLst>
                  <a:gd name="adj1" fmla="val 35167"/>
                  <a:gd name="adj2" fmla="val 111029"/>
                </a:avLst>
              </a:prstGeom>
              <a:gradFill rotWithShape="0">
                <a:gsLst>
                  <a:gs pos="0">
                    <a:srgbClr val="A0A0A0">
                      <a:alpha val="0"/>
                    </a:srgbClr>
                  </a:gs>
                  <a:gs pos="100000">
                    <a:srgbClr val="B4B4B4"/>
                  </a:gs>
                </a:gsLst>
                <a:lin ang="0"/>
              </a:gradFill>
              <a:ln w="0">
                <a:noFill/>
              </a:ln>
            </p:spPr>
            <p:style>
              <a:lnRef idx="0">
                <a:scrgbClr r="0" g="0" b="0"/>
              </a:lnRef>
              <a:fillRef idx="0">
                <a:scrgbClr r="0" g="0" b="0"/>
              </a:fillRef>
              <a:effectRef idx="0">
                <a:scrgbClr r="0" g="0" b="0"/>
              </a:effectRef>
              <a:fontRef idx="minor"/>
            </p:style>
            <p:txBody>
              <a:bodyPr wrap="none" lIns="90000" tIns="28440" rIns="90000" bIns="28440" anchor="ctr">
                <a:noAutofit/>
              </a:bodyPr>
              <a:lstStyle/>
              <a:p>
                <a:pPr defTabSz="685800">
                  <a:lnSpc>
                    <a:spcPct val="100000"/>
                  </a:lnSpc>
                </a:pPr>
                <a:endParaRPr lang="en-US" sz="1350" b="0" strike="noStrike" spc="-1">
                  <a:solidFill>
                    <a:schemeClr val="dk1"/>
                  </a:solidFill>
                  <a:latin typeface="FS PF BeauSans Pro"/>
                </a:endParaRPr>
              </a:p>
            </p:txBody>
          </p:sp>
          <p:sp>
            <p:nvSpPr>
              <p:cNvPr id="154" name="AutoShape 8"/>
              <p:cNvSpPr/>
              <p:nvPr/>
            </p:nvSpPr>
            <p:spPr>
              <a:xfrm rot="10800000">
                <a:off x="4465440" y="2773440"/>
                <a:ext cx="621000" cy="208800"/>
              </a:xfrm>
              <a:prstGeom prst="rightArrow">
                <a:avLst>
                  <a:gd name="adj1" fmla="val 35167"/>
                  <a:gd name="adj2" fmla="val 121041"/>
                </a:avLst>
              </a:prstGeom>
              <a:gradFill rotWithShape="0">
                <a:gsLst>
                  <a:gs pos="0">
                    <a:srgbClr val="A0A0A0">
                      <a:alpha val="0"/>
                    </a:srgbClr>
                  </a:gs>
                  <a:gs pos="100000">
                    <a:srgbClr val="B4B4B4"/>
                  </a:gs>
                </a:gsLst>
                <a:lin ang="10800000"/>
              </a:gradFill>
              <a:ln w="0">
                <a:noFill/>
              </a:ln>
            </p:spPr>
            <p:style>
              <a:lnRef idx="0">
                <a:scrgbClr r="0" g="0" b="0"/>
              </a:lnRef>
              <a:fillRef idx="0">
                <a:scrgbClr r="0" g="0" b="0"/>
              </a:fillRef>
              <a:effectRef idx="0">
                <a:scrgbClr r="0" g="0" b="0"/>
              </a:effectRef>
              <a:fontRef idx="minor"/>
            </p:style>
            <p:txBody>
              <a:bodyPr wrap="none" lIns="90000" tIns="28440" rIns="90000" bIns="28440" anchor="ctr">
                <a:noAutofit/>
              </a:bodyPr>
              <a:lstStyle/>
              <a:p>
                <a:pPr defTabSz="685800">
                  <a:lnSpc>
                    <a:spcPct val="100000"/>
                  </a:lnSpc>
                </a:pPr>
                <a:endParaRPr lang="en-US" sz="1350" b="0" strike="noStrike" spc="-1">
                  <a:solidFill>
                    <a:schemeClr val="dk1"/>
                  </a:solidFill>
                  <a:latin typeface="FS PF BeauSans Pro"/>
                </a:endParaRPr>
              </a:p>
            </p:txBody>
          </p:sp>
          <p:sp>
            <p:nvSpPr>
              <p:cNvPr id="155" name="Oval 9"/>
              <p:cNvSpPr/>
              <p:nvPr/>
            </p:nvSpPr>
            <p:spPr>
              <a:xfrm>
                <a:off x="4282560" y="2634480"/>
                <a:ext cx="2692080" cy="436680"/>
              </a:xfrm>
              <a:prstGeom prst="ellipse">
                <a:avLst/>
              </a:prstGeom>
              <a:noFill/>
              <a:ln w="38100">
                <a:solidFill>
                  <a:srgbClr val="42494D"/>
                </a:solidFill>
                <a:round/>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685800">
                  <a:lnSpc>
                    <a:spcPct val="100000"/>
                  </a:lnSpc>
                </a:pPr>
                <a:endParaRPr lang="en-US" sz="1800" b="0" strike="noStrike" spc="-1">
                  <a:solidFill>
                    <a:schemeClr val="dk1"/>
                  </a:solidFill>
                  <a:latin typeface="FS PF BeauSans Pro"/>
                </a:endParaRPr>
              </a:p>
            </p:txBody>
          </p:sp>
          <p:grpSp>
            <p:nvGrpSpPr>
              <p:cNvPr id="156" name="Group 13"/>
              <p:cNvGrpSpPr/>
              <p:nvPr/>
            </p:nvGrpSpPr>
            <p:grpSpPr>
              <a:xfrm>
                <a:off x="4133160" y="2738520"/>
                <a:ext cx="258840" cy="260280"/>
                <a:chOff x="4133160" y="2738520"/>
                <a:chExt cx="258840" cy="260280"/>
              </a:xfrm>
            </p:grpSpPr>
            <p:sp>
              <p:nvSpPr>
                <p:cNvPr id="178" name="Oval 14"/>
                <p:cNvSpPr/>
                <p:nvPr/>
              </p:nvSpPr>
              <p:spPr>
                <a:xfrm>
                  <a:off x="4133160" y="2738520"/>
                  <a:ext cx="258840" cy="260280"/>
                </a:xfrm>
                <a:prstGeom prst="ellipse">
                  <a:avLst/>
                </a:prstGeom>
                <a:solidFill>
                  <a:srgbClr val="EE0033"/>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defTabSz="685800">
                    <a:lnSpc>
                      <a:spcPct val="100000"/>
                    </a:lnSpc>
                  </a:pPr>
                  <a:endParaRPr lang="en-US" sz="1350" b="0" strike="noStrike" spc="-1">
                    <a:solidFill>
                      <a:schemeClr val="dk1"/>
                    </a:solidFill>
                    <a:latin typeface="FS PF BeauSans Pro"/>
                  </a:endParaRPr>
                </a:p>
              </p:txBody>
            </p:sp>
            <p:sp>
              <p:nvSpPr>
                <p:cNvPr id="179" name="Oval 15"/>
                <p:cNvSpPr/>
                <p:nvPr/>
              </p:nvSpPr>
              <p:spPr>
                <a:xfrm>
                  <a:off x="4144320" y="2760480"/>
                  <a:ext cx="160560" cy="162720"/>
                </a:xfrm>
                <a:prstGeom prst="ellipse">
                  <a:avLst/>
                </a:prstGeom>
                <a:solidFill>
                  <a:srgbClr val="EE0033"/>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defTabSz="685800">
                    <a:lnSpc>
                      <a:spcPct val="100000"/>
                    </a:lnSpc>
                  </a:pPr>
                  <a:endParaRPr lang="en-US" sz="1350" b="0" strike="noStrike" spc="-1">
                    <a:solidFill>
                      <a:schemeClr val="dk1"/>
                    </a:solidFill>
                    <a:latin typeface="FS PF BeauSans Pro"/>
                  </a:endParaRPr>
                </a:p>
              </p:txBody>
            </p:sp>
          </p:grpSp>
          <p:grpSp>
            <p:nvGrpSpPr>
              <p:cNvPr id="157" name="Group 16"/>
              <p:cNvGrpSpPr/>
              <p:nvPr/>
            </p:nvGrpSpPr>
            <p:grpSpPr>
              <a:xfrm>
                <a:off x="4754160" y="3855240"/>
                <a:ext cx="258840" cy="260280"/>
                <a:chOff x="4754160" y="3855240"/>
                <a:chExt cx="258840" cy="260280"/>
              </a:xfrm>
            </p:grpSpPr>
            <p:sp>
              <p:nvSpPr>
                <p:cNvPr id="176" name="Oval 17"/>
                <p:cNvSpPr/>
                <p:nvPr/>
              </p:nvSpPr>
              <p:spPr>
                <a:xfrm>
                  <a:off x="4754160" y="3855240"/>
                  <a:ext cx="258840" cy="260280"/>
                </a:xfrm>
                <a:prstGeom prst="ellipse">
                  <a:avLst/>
                </a:prstGeom>
                <a:solidFill>
                  <a:srgbClr val="ED1A36"/>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defTabSz="685800">
                    <a:lnSpc>
                      <a:spcPct val="100000"/>
                    </a:lnSpc>
                  </a:pPr>
                  <a:endParaRPr lang="en-US" sz="1350" b="0" strike="noStrike" spc="-1">
                    <a:solidFill>
                      <a:schemeClr val="dk1"/>
                    </a:solidFill>
                    <a:latin typeface="FS PF BeauSans Pro"/>
                  </a:endParaRPr>
                </a:p>
              </p:txBody>
            </p:sp>
            <p:sp>
              <p:nvSpPr>
                <p:cNvPr id="177" name="Oval 18"/>
                <p:cNvSpPr/>
                <p:nvPr/>
              </p:nvSpPr>
              <p:spPr>
                <a:xfrm>
                  <a:off x="4765680" y="3876840"/>
                  <a:ext cx="160560" cy="162720"/>
                </a:xfrm>
                <a:prstGeom prst="ellipse">
                  <a:avLst/>
                </a:prstGeom>
                <a:solidFill>
                  <a:srgbClr val="ED1A36"/>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defTabSz="685800">
                    <a:lnSpc>
                      <a:spcPct val="100000"/>
                    </a:lnSpc>
                  </a:pPr>
                  <a:endParaRPr lang="en-US" sz="1350" b="0" strike="noStrike" spc="-1">
                    <a:solidFill>
                      <a:schemeClr val="dk1"/>
                    </a:solidFill>
                    <a:latin typeface="FS PF BeauSans Pro"/>
                  </a:endParaRPr>
                </a:p>
              </p:txBody>
            </p:sp>
          </p:grpSp>
          <p:grpSp>
            <p:nvGrpSpPr>
              <p:cNvPr id="158" name="Group 19"/>
              <p:cNvGrpSpPr/>
              <p:nvPr/>
            </p:nvGrpSpPr>
            <p:grpSpPr>
              <a:xfrm>
                <a:off x="6142680" y="1525680"/>
                <a:ext cx="258840" cy="260280"/>
                <a:chOff x="6142680" y="1525680"/>
                <a:chExt cx="258840" cy="260280"/>
              </a:xfrm>
            </p:grpSpPr>
            <p:sp>
              <p:nvSpPr>
                <p:cNvPr id="174" name="Oval 20"/>
                <p:cNvSpPr/>
                <p:nvPr/>
              </p:nvSpPr>
              <p:spPr>
                <a:xfrm>
                  <a:off x="6142680" y="1525680"/>
                  <a:ext cx="258840" cy="260280"/>
                </a:xfrm>
                <a:prstGeom prst="ellipse">
                  <a:avLst/>
                </a:prstGeom>
                <a:solidFill>
                  <a:srgbClr val="EE0033"/>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defTabSz="685800">
                    <a:lnSpc>
                      <a:spcPct val="100000"/>
                    </a:lnSpc>
                  </a:pPr>
                  <a:endParaRPr lang="en-US" sz="1350" b="0" strike="noStrike" spc="-1">
                    <a:solidFill>
                      <a:schemeClr val="dk1"/>
                    </a:solidFill>
                    <a:latin typeface="FS PF BeauSans Pro"/>
                  </a:endParaRPr>
                </a:p>
              </p:txBody>
            </p:sp>
            <p:sp>
              <p:nvSpPr>
                <p:cNvPr id="175" name="Oval 21"/>
                <p:cNvSpPr/>
                <p:nvPr/>
              </p:nvSpPr>
              <p:spPr>
                <a:xfrm>
                  <a:off x="6154200" y="1547280"/>
                  <a:ext cx="160560" cy="162720"/>
                </a:xfrm>
                <a:prstGeom prst="ellipse">
                  <a:avLst/>
                </a:prstGeom>
                <a:solidFill>
                  <a:srgbClr val="EE0033"/>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defTabSz="685800">
                    <a:lnSpc>
                      <a:spcPct val="100000"/>
                    </a:lnSpc>
                  </a:pPr>
                  <a:endParaRPr lang="en-US" sz="1350" b="0" strike="noStrike" spc="-1">
                    <a:solidFill>
                      <a:schemeClr val="dk1"/>
                    </a:solidFill>
                    <a:latin typeface="FS PF BeauSans Pro"/>
                  </a:endParaRPr>
                </a:p>
              </p:txBody>
            </p:sp>
          </p:grpSp>
          <p:grpSp>
            <p:nvGrpSpPr>
              <p:cNvPr id="159" name="Group 22"/>
              <p:cNvGrpSpPr/>
              <p:nvPr/>
            </p:nvGrpSpPr>
            <p:grpSpPr>
              <a:xfrm>
                <a:off x="6825600" y="2738520"/>
                <a:ext cx="258840" cy="260280"/>
                <a:chOff x="6825600" y="2738520"/>
                <a:chExt cx="258840" cy="260280"/>
              </a:xfrm>
            </p:grpSpPr>
            <p:sp>
              <p:nvSpPr>
                <p:cNvPr id="172" name="Oval 23"/>
                <p:cNvSpPr/>
                <p:nvPr/>
              </p:nvSpPr>
              <p:spPr>
                <a:xfrm>
                  <a:off x="6825600" y="2738520"/>
                  <a:ext cx="258840" cy="260280"/>
                </a:xfrm>
                <a:prstGeom prst="ellipse">
                  <a:avLst/>
                </a:prstGeom>
                <a:solidFill>
                  <a:srgbClr val="ED1A36"/>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defTabSz="685800">
                    <a:lnSpc>
                      <a:spcPct val="100000"/>
                    </a:lnSpc>
                  </a:pPr>
                  <a:endParaRPr lang="en-US" sz="1350" b="0" strike="noStrike" spc="-1">
                    <a:solidFill>
                      <a:schemeClr val="dk1"/>
                    </a:solidFill>
                    <a:latin typeface="FS PF BeauSans Pro"/>
                  </a:endParaRPr>
                </a:p>
              </p:txBody>
            </p:sp>
            <p:sp>
              <p:nvSpPr>
                <p:cNvPr id="173" name="Oval 24"/>
                <p:cNvSpPr/>
                <p:nvPr/>
              </p:nvSpPr>
              <p:spPr>
                <a:xfrm>
                  <a:off x="6837120" y="2760480"/>
                  <a:ext cx="160560" cy="162720"/>
                </a:xfrm>
                <a:prstGeom prst="ellipse">
                  <a:avLst/>
                </a:prstGeom>
                <a:solidFill>
                  <a:srgbClr val="ED1A36"/>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defTabSz="685800">
                    <a:lnSpc>
                      <a:spcPct val="100000"/>
                    </a:lnSpc>
                  </a:pPr>
                  <a:endParaRPr lang="en-US" sz="1350" b="0" strike="noStrike" spc="-1">
                    <a:solidFill>
                      <a:schemeClr val="dk1"/>
                    </a:solidFill>
                    <a:latin typeface="FS PF BeauSans Pro"/>
                  </a:endParaRPr>
                </a:p>
              </p:txBody>
            </p:sp>
          </p:grpSp>
          <p:grpSp>
            <p:nvGrpSpPr>
              <p:cNvPr id="160" name="Group 25"/>
              <p:cNvGrpSpPr/>
              <p:nvPr/>
            </p:nvGrpSpPr>
            <p:grpSpPr>
              <a:xfrm>
                <a:off x="6182640" y="3896640"/>
                <a:ext cx="258840" cy="260280"/>
                <a:chOff x="6182640" y="3896640"/>
                <a:chExt cx="258840" cy="260280"/>
              </a:xfrm>
            </p:grpSpPr>
            <p:sp>
              <p:nvSpPr>
                <p:cNvPr id="170" name="Oval 26"/>
                <p:cNvSpPr/>
                <p:nvPr/>
              </p:nvSpPr>
              <p:spPr>
                <a:xfrm>
                  <a:off x="6182640" y="3896640"/>
                  <a:ext cx="258840" cy="260280"/>
                </a:xfrm>
                <a:prstGeom prst="ellipse">
                  <a:avLst/>
                </a:prstGeom>
                <a:solidFill>
                  <a:srgbClr val="EE0033"/>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defTabSz="685800">
                    <a:lnSpc>
                      <a:spcPct val="100000"/>
                    </a:lnSpc>
                  </a:pPr>
                  <a:endParaRPr lang="en-US" sz="1350" b="0" strike="noStrike" spc="-1">
                    <a:solidFill>
                      <a:schemeClr val="dk1"/>
                    </a:solidFill>
                    <a:latin typeface="FS PF BeauSans Pro"/>
                  </a:endParaRPr>
                </a:p>
              </p:txBody>
            </p:sp>
            <p:sp>
              <p:nvSpPr>
                <p:cNvPr id="171" name="Oval 27"/>
                <p:cNvSpPr/>
                <p:nvPr/>
              </p:nvSpPr>
              <p:spPr>
                <a:xfrm>
                  <a:off x="6194160" y="3918240"/>
                  <a:ext cx="160560" cy="162720"/>
                </a:xfrm>
                <a:prstGeom prst="ellipse">
                  <a:avLst/>
                </a:prstGeom>
                <a:solidFill>
                  <a:srgbClr val="EE0033"/>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defTabSz="685800">
                    <a:lnSpc>
                      <a:spcPct val="100000"/>
                    </a:lnSpc>
                  </a:pPr>
                  <a:endParaRPr lang="en-US" sz="1350" b="0" strike="noStrike" spc="-1">
                    <a:solidFill>
                      <a:schemeClr val="dk1"/>
                    </a:solidFill>
                    <a:latin typeface="FS PF BeauSans Pro"/>
                  </a:endParaRPr>
                </a:p>
              </p:txBody>
            </p:sp>
          </p:grpSp>
          <p:sp>
            <p:nvSpPr>
              <p:cNvPr id="161" name="Oval 30"/>
              <p:cNvSpPr/>
              <p:nvPr/>
            </p:nvSpPr>
            <p:spPr>
              <a:xfrm>
                <a:off x="5044320" y="2713320"/>
                <a:ext cx="1215720" cy="354600"/>
              </a:xfrm>
              <a:prstGeom prst="ellipse">
                <a:avLst/>
              </a:prstGeom>
              <a:solidFill>
                <a:srgbClr val="ED1A36"/>
              </a:solid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685800">
                  <a:lnSpc>
                    <a:spcPct val="100000"/>
                  </a:lnSpc>
                </a:pPr>
                <a:endParaRPr lang="en-US" sz="1350" b="0" strike="noStrike" spc="-1">
                  <a:solidFill>
                    <a:schemeClr val="dk1"/>
                  </a:solidFill>
                  <a:latin typeface="FS PF BeauSans Pro"/>
                </a:endParaRPr>
              </a:p>
            </p:txBody>
          </p:sp>
          <p:sp>
            <p:nvSpPr>
              <p:cNvPr id="162" name="Oval 31"/>
              <p:cNvSpPr/>
              <p:nvPr/>
            </p:nvSpPr>
            <p:spPr>
              <a:xfrm>
                <a:off x="5031720" y="2693880"/>
                <a:ext cx="1215720" cy="354600"/>
              </a:xfrm>
              <a:prstGeom prst="ellipse">
                <a:avLst/>
              </a:prstGeom>
              <a:solidFill>
                <a:srgbClr val="ED1A36"/>
              </a:solid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685800">
                  <a:lnSpc>
                    <a:spcPct val="100000"/>
                  </a:lnSpc>
                </a:pPr>
                <a:endParaRPr lang="en-US" sz="1350" b="0" strike="noStrike" spc="-1">
                  <a:solidFill>
                    <a:schemeClr val="dk1"/>
                  </a:solidFill>
                  <a:latin typeface="FS PF BeauSans Pro"/>
                </a:endParaRPr>
              </a:p>
            </p:txBody>
          </p:sp>
          <p:grpSp>
            <p:nvGrpSpPr>
              <p:cNvPr id="163" name="Group 44"/>
              <p:cNvGrpSpPr/>
              <p:nvPr/>
            </p:nvGrpSpPr>
            <p:grpSpPr>
              <a:xfrm>
                <a:off x="5104800" y="2353680"/>
                <a:ext cx="1094760" cy="1065600"/>
                <a:chOff x="5104800" y="2353680"/>
                <a:chExt cx="1094760" cy="1065600"/>
              </a:xfrm>
            </p:grpSpPr>
            <p:sp>
              <p:nvSpPr>
                <p:cNvPr id="165" name="Oval 32"/>
                <p:cNvSpPr/>
                <p:nvPr/>
              </p:nvSpPr>
              <p:spPr>
                <a:xfrm>
                  <a:off x="5104800" y="2671920"/>
                  <a:ext cx="1094760" cy="436320"/>
                </a:xfrm>
                <a:prstGeom prst="ellipse">
                  <a:avLst/>
                </a:prstGeom>
                <a:solidFill>
                  <a:srgbClr val="ED1A36"/>
                </a:solid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685800">
                    <a:lnSpc>
                      <a:spcPct val="100000"/>
                    </a:lnSpc>
                  </a:pPr>
                  <a:endParaRPr lang="en-US" sz="1800" b="0" strike="noStrike" spc="-1">
                    <a:solidFill>
                      <a:schemeClr val="dk1"/>
                    </a:solidFill>
                    <a:latin typeface="FS PF BeauSans Pro"/>
                  </a:endParaRPr>
                </a:p>
              </p:txBody>
            </p:sp>
            <p:sp>
              <p:nvSpPr>
                <p:cNvPr id="166" name="Oval 33"/>
                <p:cNvSpPr/>
                <p:nvPr/>
              </p:nvSpPr>
              <p:spPr>
                <a:xfrm>
                  <a:off x="5120640" y="2353680"/>
                  <a:ext cx="1058040" cy="1065600"/>
                </a:xfrm>
                <a:prstGeom prst="ellipse">
                  <a:avLst/>
                </a:prstGeom>
                <a:solidFill>
                  <a:srgbClr val="ED1A36"/>
                </a:solidFill>
                <a:ln w="9525">
                  <a:solidFill>
                    <a:srgbClr val="E80500">
                      <a:lumMod val="40000"/>
                      <a:lumOff val="60000"/>
                    </a:srgbClr>
                  </a:solidFill>
                  <a:round/>
                </a:ln>
              </p:spPr>
              <p:style>
                <a:lnRef idx="0">
                  <a:scrgbClr r="0" g="0" b="0"/>
                </a:lnRef>
                <a:fillRef idx="0">
                  <a:scrgbClr r="0" g="0" b="0"/>
                </a:fillRef>
                <a:effectRef idx="0">
                  <a:scrgbClr r="0" g="0" b="0"/>
                </a:effectRef>
                <a:fontRef idx="minor"/>
              </p:style>
              <p:txBody>
                <a:bodyPr vert="eaVert" wrap="none" lIns="45000" tIns="90000" rIns="45000" bIns="90000" anchor="ctr">
                  <a:noAutofit/>
                </a:bodyPr>
                <a:lstStyle/>
                <a:p>
                  <a:pPr defTabSz="685800">
                    <a:lnSpc>
                      <a:spcPct val="100000"/>
                    </a:lnSpc>
                  </a:pPr>
                  <a:endParaRPr lang="en-US" sz="1800" b="0" strike="noStrike" spc="-1">
                    <a:solidFill>
                      <a:schemeClr val="dk1"/>
                    </a:solidFill>
                    <a:latin typeface="FS PF BeauSans Pro"/>
                  </a:endParaRPr>
                </a:p>
              </p:txBody>
            </p:sp>
            <p:sp>
              <p:nvSpPr>
                <p:cNvPr id="167" name="Oval 34"/>
                <p:cNvSpPr/>
                <p:nvPr/>
              </p:nvSpPr>
              <p:spPr>
                <a:xfrm>
                  <a:off x="5133240" y="2360880"/>
                  <a:ext cx="1034280" cy="1037880"/>
                </a:xfrm>
                <a:prstGeom prst="ellipse">
                  <a:avLst/>
                </a:prstGeom>
                <a:solidFill>
                  <a:srgbClr val="ED1A36"/>
                </a:solidFill>
                <a:ln w="9525">
                  <a:solidFill>
                    <a:srgbClr val="000000"/>
                  </a:solidFill>
                  <a:round/>
                </a:ln>
              </p:spPr>
              <p:style>
                <a:lnRef idx="0">
                  <a:scrgbClr r="0" g="0" b="0"/>
                </a:lnRef>
                <a:fillRef idx="0">
                  <a:scrgbClr r="0" g="0" b="0"/>
                </a:fillRef>
                <a:effectRef idx="0">
                  <a:scrgbClr r="0" g="0" b="0"/>
                </a:effectRef>
                <a:fontRef idx="minor"/>
              </p:style>
              <p:txBody>
                <a:bodyPr vert="eaVert" wrap="none" lIns="45000" tIns="90000" rIns="45000" bIns="90000" anchor="ctr">
                  <a:noAutofit/>
                </a:bodyPr>
                <a:lstStyle/>
                <a:p>
                  <a:pPr defTabSz="685800">
                    <a:lnSpc>
                      <a:spcPct val="100000"/>
                    </a:lnSpc>
                  </a:pPr>
                  <a:endParaRPr lang="en-US" sz="1800" b="0" strike="noStrike" spc="-1">
                    <a:solidFill>
                      <a:schemeClr val="dk1"/>
                    </a:solidFill>
                    <a:latin typeface="FS PF BeauSans Pro"/>
                  </a:endParaRPr>
                </a:p>
              </p:txBody>
            </p:sp>
            <p:sp>
              <p:nvSpPr>
                <p:cNvPr id="168" name="Oval 35"/>
                <p:cNvSpPr/>
                <p:nvPr/>
              </p:nvSpPr>
              <p:spPr>
                <a:xfrm>
                  <a:off x="5144760" y="2370960"/>
                  <a:ext cx="982800" cy="970200"/>
                </a:xfrm>
                <a:prstGeom prst="ellipse">
                  <a:avLst/>
                </a:prstGeom>
                <a:solidFill>
                  <a:srgbClr val="ED1A36"/>
                </a:solidFill>
                <a:ln w="0">
                  <a:noFill/>
                </a:ln>
              </p:spPr>
              <p:style>
                <a:lnRef idx="0">
                  <a:scrgbClr r="0" g="0" b="0"/>
                </a:lnRef>
                <a:fillRef idx="0">
                  <a:scrgbClr r="0" g="0" b="0"/>
                </a:fillRef>
                <a:effectRef idx="0">
                  <a:scrgbClr r="0" g="0" b="0"/>
                </a:effectRef>
                <a:fontRef idx="minor"/>
              </p:style>
              <p:txBody>
                <a:bodyPr vert="eaVert" wrap="none" lIns="45000" tIns="90000" rIns="45000" bIns="90000" anchor="ctr">
                  <a:noAutofit/>
                </a:bodyPr>
                <a:lstStyle/>
                <a:p>
                  <a:pPr defTabSz="685800">
                    <a:lnSpc>
                      <a:spcPct val="100000"/>
                    </a:lnSpc>
                  </a:pPr>
                  <a:endParaRPr lang="en-US" sz="1800" b="0" strike="noStrike" spc="-1">
                    <a:solidFill>
                      <a:schemeClr val="dk1"/>
                    </a:solidFill>
                    <a:latin typeface="FS PF BeauSans Pro"/>
                  </a:endParaRPr>
                </a:p>
              </p:txBody>
            </p:sp>
            <p:sp>
              <p:nvSpPr>
                <p:cNvPr id="169" name="Oval 36"/>
                <p:cNvSpPr/>
                <p:nvPr/>
              </p:nvSpPr>
              <p:spPr>
                <a:xfrm>
                  <a:off x="5203080" y="2397600"/>
                  <a:ext cx="873000" cy="788760"/>
                </a:xfrm>
                <a:prstGeom prst="ellipse">
                  <a:avLst/>
                </a:prstGeom>
                <a:solidFill>
                  <a:srgbClr val="ED1A36"/>
                </a:solidFill>
                <a:ln w="0">
                  <a:noFill/>
                </a:ln>
              </p:spPr>
              <p:style>
                <a:lnRef idx="0">
                  <a:scrgbClr r="0" g="0" b="0"/>
                </a:lnRef>
                <a:fillRef idx="0">
                  <a:scrgbClr r="0" g="0" b="0"/>
                </a:fillRef>
                <a:effectRef idx="0">
                  <a:scrgbClr r="0" g="0" b="0"/>
                </a:effectRef>
                <a:fontRef idx="minor"/>
              </p:style>
              <p:txBody>
                <a:bodyPr vert="eaVert" wrap="none" lIns="45000" tIns="90000" rIns="45000" bIns="90000" anchor="ctr">
                  <a:noAutofit/>
                </a:bodyPr>
                <a:lstStyle/>
                <a:p>
                  <a:pPr defTabSz="685800">
                    <a:lnSpc>
                      <a:spcPct val="100000"/>
                    </a:lnSpc>
                  </a:pPr>
                  <a:endParaRPr lang="en-US" sz="1800" b="0" strike="noStrike" spc="-1">
                    <a:solidFill>
                      <a:schemeClr val="dk1"/>
                    </a:solidFill>
                    <a:latin typeface="FS PF BeauSans Pro"/>
                  </a:endParaRPr>
                </a:p>
              </p:txBody>
            </p:sp>
          </p:grpSp>
          <p:sp>
            <p:nvSpPr>
              <p:cNvPr id="164" name="Text Box 37"/>
              <p:cNvSpPr/>
              <p:nvPr/>
            </p:nvSpPr>
            <p:spPr>
              <a:xfrm>
                <a:off x="5055014" y="2604993"/>
                <a:ext cx="1162291" cy="58332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defTabSz="685800">
                  <a:lnSpc>
                    <a:spcPct val="100000"/>
                  </a:lnSpc>
                </a:pPr>
                <a:r>
                  <a:rPr lang="en-US" sz="1600" b="1" strike="noStrike" spc="-1">
                    <a:solidFill>
                      <a:schemeClr val="lt1"/>
                    </a:solidFill>
                    <a:latin typeface="FS PF BeauSans Pro"/>
                    <a:ea typeface="Times New Roman"/>
                  </a:rPr>
                  <a:t>VoLTE CDR</a:t>
                </a:r>
                <a:endParaRPr lang="en-US" sz="1600" b="0" strike="noStrike" spc="-1">
                  <a:solidFill>
                    <a:srgbClr val="000000"/>
                  </a:solidFill>
                  <a:latin typeface="Arial"/>
                </a:endParaRPr>
              </a:p>
            </p:txBody>
          </p:sp>
        </p:grpSp>
      </p:grpSp>
      <p:sp>
        <p:nvSpPr>
          <p:cNvPr id="182" name="Rectangle 6"/>
          <p:cNvSpPr/>
          <p:nvPr/>
        </p:nvSpPr>
        <p:spPr>
          <a:xfrm>
            <a:off x="3561518" y="1159792"/>
            <a:ext cx="1798794" cy="89109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defTabSz="685800">
              <a:lnSpc>
                <a:spcPct val="100000"/>
              </a:lnSpc>
            </a:pPr>
            <a:r>
              <a:rPr lang="en-US" sz="1300" b="1" strike="noStrike" spc="-1">
                <a:solidFill>
                  <a:schemeClr val="dk1"/>
                </a:solidFill>
                <a:latin typeface="FS PF BeauSans Pro" panose="02000500000000020004" pitchFamily="2" charset="0"/>
                <a:ea typeface="Times New Roman"/>
                <a:cs typeface="Times New Roman" panose="02020603050405020304" pitchFamily="18" charset="0"/>
              </a:rPr>
              <a:t>1.</a:t>
            </a:r>
            <a:r>
              <a:rPr lang="en-US" sz="1300" b="0" strike="noStrike" spc="-1">
                <a:solidFill>
                  <a:schemeClr val="dk1"/>
                </a:solidFill>
                <a:latin typeface="FS PF BeauSans Pro" panose="02000500000000020004" pitchFamily="2" charset="0"/>
                <a:ea typeface="Times New Roman"/>
                <a:cs typeface="Times New Roman" panose="02020603050405020304" pitchFamily="18" charset="0"/>
              </a:rPr>
              <a:t> </a:t>
            </a:r>
            <a:r>
              <a:rPr lang="en-US" sz="1300" spc="-1">
                <a:solidFill>
                  <a:schemeClr val="dk1"/>
                </a:solidFill>
                <a:latin typeface="FS PF BeauSans Pro" panose="02000500000000020004" pitchFamily="2" charset="0"/>
                <a:ea typeface="Times New Roman"/>
                <a:cs typeface="Times New Roman" panose="02020603050405020304" pitchFamily="18" charset="0"/>
              </a:rPr>
              <a:t>Thử nghiệm và áp dụng tính năng UL COMP =&gt; </a:t>
            </a:r>
            <a:r>
              <a:rPr lang="en-US" sz="1300" b="1" spc="-1">
                <a:solidFill>
                  <a:schemeClr val="dk1"/>
                </a:solidFill>
                <a:latin typeface="FS PF BeauSans Pro" panose="02000500000000020004" pitchFamily="2" charset="0"/>
                <a:ea typeface="Times New Roman"/>
                <a:cs typeface="Times New Roman" panose="02020603050405020304" pitchFamily="18" charset="0"/>
              </a:rPr>
              <a:t>VoLTE CDR cải thiện 10%</a:t>
            </a:r>
            <a:endParaRPr lang="en-US" sz="1300" spc="-1">
              <a:solidFill>
                <a:srgbClr val="000000"/>
              </a:solidFill>
              <a:latin typeface="FS PF BeauSans Pro" panose="02000500000000020004" pitchFamily="2" charset="0"/>
              <a:cs typeface="Times New Roman" panose="02020603050405020304" pitchFamily="18" charset="0"/>
            </a:endParaRPr>
          </a:p>
        </p:txBody>
      </p:sp>
      <p:sp>
        <p:nvSpPr>
          <p:cNvPr id="183" name="Rectangle 77"/>
          <p:cNvSpPr/>
          <p:nvPr/>
        </p:nvSpPr>
        <p:spPr>
          <a:xfrm>
            <a:off x="3184619" y="2297983"/>
            <a:ext cx="1674360" cy="89109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defTabSz="685800">
              <a:lnSpc>
                <a:spcPct val="100000"/>
              </a:lnSpc>
            </a:pPr>
            <a:r>
              <a:rPr lang="en-US" sz="1300" b="1" strike="noStrike" spc="-1">
                <a:solidFill>
                  <a:schemeClr val="dk1"/>
                </a:solidFill>
                <a:latin typeface="FS PF BeauSans Pro" panose="02000500000000020004" pitchFamily="2" charset="0"/>
                <a:ea typeface="Times New Roman"/>
                <a:cs typeface="Times New Roman" panose="02020603050405020304" pitchFamily="18" charset="0"/>
              </a:rPr>
              <a:t>2.</a:t>
            </a:r>
            <a:r>
              <a:rPr lang="en-US" sz="1300" b="0" strike="noStrike" spc="-1">
                <a:solidFill>
                  <a:schemeClr val="dk1"/>
                </a:solidFill>
                <a:latin typeface="FS PF BeauSans Pro" panose="02000500000000020004" pitchFamily="2" charset="0"/>
                <a:ea typeface="Times New Roman"/>
                <a:cs typeface="Times New Roman" panose="02020603050405020304" pitchFamily="18" charset="0"/>
              </a:rPr>
              <a:t> Tối ưu thuật toán Power Control VoLTE =&gt; </a:t>
            </a:r>
            <a:r>
              <a:rPr lang="en-US" sz="1300" b="1" strike="noStrike" spc="-1">
                <a:solidFill>
                  <a:schemeClr val="dk1"/>
                </a:solidFill>
                <a:latin typeface="FS PF BeauSans Pro" panose="02000500000000020004" pitchFamily="2" charset="0"/>
                <a:ea typeface="Times New Roman"/>
                <a:cs typeface="Times New Roman" panose="02020603050405020304" pitchFamily="18" charset="0"/>
              </a:rPr>
              <a:t>VoLTE CDR cải thiện 5%</a:t>
            </a:r>
            <a:endParaRPr lang="en-US" sz="1300" b="0" strike="noStrike" spc="-1">
              <a:solidFill>
                <a:srgbClr val="000000"/>
              </a:solidFill>
              <a:latin typeface="FS PF BeauSans Pro" panose="02000500000000020004" pitchFamily="2" charset="0"/>
              <a:cs typeface="Times New Roman" panose="02020603050405020304" pitchFamily="18" charset="0"/>
            </a:endParaRPr>
          </a:p>
        </p:txBody>
      </p:sp>
      <p:sp>
        <p:nvSpPr>
          <p:cNvPr id="184" name="Rectangle 78"/>
          <p:cNvSpPr/>
          <p:nvPr/>
        </p:nvSpPr>
        <p:spPr>
          <a:xfrm>
            <a:off x="6656857" y="1150675"/>
            <a:ext cx="1587548" cy="89109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defTabSz="685800">
              <a:lnSpc>
                <a:spcPct val="100000"/>
              </a:lnSpc>
            </a:pPr>
            <a:r>
              <a:rPr lang="en-US" sz="1300" b="1" spc="-1">
                <a:solidFill>
                  <a:schemeClr val="dk1"/>
                </a:solidFill>
                <a:latin typeface="FS PF BeauSans Pro" panose="02000500000000020004" pitchFamily="2" charset="0"/>
                <a:ea typeface="Times New Roman"/>
                <a:cs typeface="Times New Roman" panose="02020603050405020304" pitchFamily="18" charset="0"/>
              </a:rPr>
              <a:t>4</a:t>
            </a:r>
            <a:r>
              <a:rPr lang="en-US" sz="1300" b="1" strike="noStrike" spc="-1">
                <a:solidFill>
                  <a:schemeClr val="dk1"/>
                </a:solidFill>
                <a:latin typeface="FS PF BeauSans Pro" panose="02000500000000020004" pitchFamily="2" charset="0"/>
                <a:ea typeface="Times New Roman"/>
                <a:cs typeface="Times New Roman" panose="02020603050405020304" pitchFamily="18" charset="0"/>
              </a:rPr>
              <a:t>.</a:t>
            </a:r>
            <a:r>
              <a:rPr lang="en-US" sz="1300" b="0" strike="noStrike" spc="-1">
                <a:solidFill>
                  <a:schemeClr val="dk1"/>
                </a:solidFill>
                <a:latin typeface="FS PF BeauSans Pro" panose="02000500000000020004" pitchFamily="2" charset="0"/>
                <a:ea typeface="Times New Roman"/>
                <a:cs typeface="Times New Roman" panose="02020603050405020304" pitchFamily="18" charset="0"/>
              </a:rPr>
              <a:t> Thử nghiệm và </a:t>
            </a:r>
            <a:r>
              <a:rPr lang="en-US" sz="1300" spc="-1">
                <a:solidFill>
                  <a:schemeClr val="dk1"/>
                </a:solidFill>
                <a:latin typeface="FS PF BeauSans Pro" panose="02000500000000020004" pitchFamily="2" charset="0"/>
                <a:ea typeface="Times New Roman"/>
                <a:cs typeface="Times New Roman" panose="02020603050405020304" pitchFamily="18" charset="0"/>
              </a:rPr>
              <a:t>áp dụng</a:t>
            </a:r>
            <a:r>
              <a:rPr lang="en-US" sz="1300" b="0" strike="noStrike" spc="-1">
                <a:solidFill>
                  <a:schemeClr val="dk1"/>
                </a:solidFill>
                <a:latin typeface="FS PF BeauSans Pro" panose="02000500000000020004" pitchFamily="2" charset="0"/>
                <a:ea typeface="Times New Roman"/>
                <a:cs typeface="Times New Roman" panose="02020603050405020304" pitchFamily="18" charset="0"/>
              </a:rPr>
              <a:t> tính năng ICIC =&gt; </a:t>
            </a:r>
            <a:r>
              <a:rPr lang="en-US" sz="1300" b="1" strike="noStrike" spc="-1">
                <a:solidFill>
                  <a:schemeClr val="dk1"/>
                </a:solidFill>
                <a:latin typeface="FS PF BeauSans Pro" panose="02000500000000020004" pitchFamily="2" charset="0"/>
                <a:ea typeface="Times New Roman"/>
                <a:cs typeface="Times New Roman" panose="02020603050405020304" pitchFamily="18" charset="0"/>
              </a:rPr>
              <a:t>VoLTE CDR cải thiện 12%</a:t>
            </a:r>
            <a:endParaRPr lang="en-US" sz="1300" b="0" strike="noStrike" spc="-1">
              <a:solidFill>
                <a:srgbClr val="000000"/>
              </a:solidFill>
              <a:latin typeface="FS PF BeauSans Pro" panose="02000500000000020004" pitchFamily="2" charset="0"/>
              <a:cs typeface="Times New Roman" panose="02020603050405020304" pitchFamily="18" charset="0"/>
            </a:endParaRPr>
          </a:p>
        </p:txBody>
      </p:sp>
      <p:sp>
        <p:nvSpPr>
          <p:cNvPr id="185" name="Rectangle 79"/>
          <p:cNvSpPr/>
          <p:nvPr/>
        </p:nvSpPr>
        <p:spPr>
          <a:xfrm>
            <a:off x="7154126" y="2264493"/>
            <a:ext cx="1639286" cy="89109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defTabSz="685800">
              <a:lnSpc>
                <a:spcPct val="100000"/>
              </a:lnSpc>
            </a:pPr>
            <a:r>
              <a:rPr lang="en-US" sz="1300" b="1" spc="-1">
                <a:solidFill>
                  <a:schemeClr val="dk1"/>
                </a:solidFill>
                <a:latin typeface="FS PF BeauSans Pro" panose="02000500000000020004" pitchFamily="2" charset="0"/>
                <a:ea typeface="Times New Roman"/>
                <a:cs typeface="Times New Roman" panose="02020603050405020304" pitchFamily="18" charset="0"/>
              </a:rPr>
              <a:t>5.</a:t>
            </a:r>
            <a:r>
              <a:rPr lang="en-US" sz="1300" spc="-1">
                <a:solidFill>
                  <a:schemeClr val="dk1"/>
                </a:solidFill>
                <a:latin typeface="FS PF BeauSans Pro" panose="02000500000000020004" pitchFamily="2" charset="0"/>
                <a:ea typeface="Times New Roman"/>
                <a:cs typeface="Times New Roman" panose="02020603050405020304" pitchFamily="18" charset="0"/>
              </a:rPr>
              <a:t> Áp dụng tính năng HO theo RSRQ </a:t>
            </a:r>
            <a:r>
              <a:rPr lang="en-US" sz="1300" b="0" strike="noStrike" spc="-1">
                <a:solidFill>
                  <a:schemeClr val="dk1"/>
                </a:solidFill>
                <a:latin typeface="FS PF BeauSans Pro" panose="02000500000000020004" pitchFamily="2" charset="0"/>
                <a:ea typeface="Times New Roman"/>
                <a:cs typeface="Times New Roman" panose="02020603050405020304" pitchFamily="18" charset="0"/>
              </a:rPr>
              <a:t>=&gt; </a:t>
            </a:r>
            <a:r>
              <a:rPr lang="en-US" sz="1300" b="1" strike="noStrike" spc="-1">
                <a:solidFill>
                  <a:schemeClr val="dk1"/>
                </a:solidFill>
                <a:latin typeface="FS PF BeauSans Pro" panose="02000500000000020004" pitchFamily="2" charset="0"/>
                <a:ea typeface="Times New Roman"/>
                <a:cs typeface="Times New Roman" panose="02020603050405020304" pitchFamily="18" charset="0"/>
              </a:rPr>
              <a:t>VoLTE CDR cải thiện 6%</a:t>
            </a:r>
            <a:endParaRPr lang="en-US" sz="1300" b="0" strike="noStrike" spc="-1">
              <a:solidFill>
                <a:srgbClr val="000000"/>
              </a:solidFill>
              <a:latin typeface="FS PF BeauSans Pro" panose="02000500000000020004" pitchFamily="2" charset="0"/>
              <a:cs typeface="Times New Roman" panose="02020603050405020304" pitchFamily="18" charset="0"/>
            </a:endParaRPr>
          </a:p>
        </p:txBody>
      </p:sp>
      <p:sp>
        <p:nvSpPr>
          <p:cNvPr id="186" name="Rectangle 80"/>
          <p:cNvSpPr/>
          <p:nvPr/>
        </p:nvSpPr>
        <p:spPr>
          <a:xfrm>
            <a:off x="6750924" y="3518511"/>
            <a:ext cx="1794026" cy="89109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defTabSz="685800">
              <a:lnSpc>
                <a:spcPct val="100000"/>
              </a:lnSpc>
            </a:pPr>
            <a:r>
              <a:rPr lang="en-US" sz="1300" b="1" spc="-1">
                <a:solidFill>
                  <a:schemeClr val="dk1"/>
                </a:solidFill>
                <a:latin typeface="FS PF BeauSans Pro" panose="02000500000000020004" pitchFamily="2" charset="0"/>
                <a:ea typeface="Times New Roman"/>
                <a:cs typeface="Times New Roman" panose="02020603050405020304" pitchFamily="18" charset="0"/>
              </a:rPr>
              <a:t>6</a:t>
            </a:r>
            <a:r>
              <a:rPr lang="en-US" sz="1300" b="1" strike="noStrike" spc="-1">
                <a:solidFill>
                  <a:schemeClr val="dk1"/>
                </a:solidFill>
                <a:latin typeface="FS PF BeauSans Pro" panose="02000500000000020004" pitchFamily="2" charset="0"/>
                <a:ea typeface="Times New Roman"/>
                <a:cs typeface="Times New Roman" panose="02020603050405020304" pitchFamily="18" charset="0"/>
              </a:rPr>
              <a:t>.</a:t>
            </a:r>
            <a:r>
              <a:rPr lang="en-US" sz="1300" b="0" strike="noStrike" spc="-1">
                <a:solidFill>
                  <a:schemeClr val="dk1"/>
                </a:solidFill>
                <a:latin typeface="FS PF BeauSans Pro" panose="02000500000000020004" pitchFamily="2" charset="0"/>
                <a:ea typeface="Times New Roman"/>
                <a:cs typeface="Times New Roman" panose="02020603050405020304" pitchFamily="18" charset="0"/>
              </a:rPr>
              <a:t> Tối </a:t>
            </a:r>
            <a:r>
              <a:rPr lang="en-US" sz="1300" strike="noStrike" spc="-1">
                <a:solidFill>
                  <a:schemeClr val="dk1"/>
                </a:solidFill>
                <a:latin typeface="FS PF BeauSans Pro" panose="02000500000000020004" pitchFamily="2" charset="0"/>
                <a:ea typeface="Times New Roman"/>
                <a:cs typeface="Times New Roman" panose="02020603050405020304" pitchFamily="18" charset="0"/>
              </a:rPr>
              <a:t>ưu tính năng SRVCC 2G vendor NSN </a:t>
            </a:r>
            <a:r>
              <a:rPr lang="en-US" sz="1300" b="0" strike="noStrike" spc="-1">
                <a:solidFill>
                  <a:schemeClr val="dk1"/>
                </a:solidFill>
                <a:latin typeface="FS PF BeauSans Pro" panose="02000500000000020004" pitchFamily="2" charset="0"/>
                <a:ea typeface="Times New Roman"/>
                <a:cs typeface="Times New Roman" panose="02020603050405020304" pitchFamily="18" charset="0"/>
              </a:rPr>
              <a:t>=&gt; </a:t>
            </a:r>
            <a:r>
              <a:rPr lang="en-US" sz="1300" b="1" strike="noStrike" spc="-1">
                <a:solidFill>
                  <a:schemeClr val="dk1"/>
                </a:solidFill>
                <a:latin typeface="FS PF BeauSans Pro" panose="02000500000000020004" pitchFamily="2" charset="0"/>
                <a:ea typeface="Times New Roman"/>
                <a:cs typeface="Times New Roman" panose="02020603050405020304" pitchFamily="18" charset="0"/>
              </a:rPr>
              <a:t>VoLTE CDR cải thiện 17%.</a:t>
            </a:r>
            <a:endParaRPr lang="en-US" sz="1300" b="0" strike="noStrike" spc="-1">
              <a:solidFill>
                <a:srgbClr val="000000"/>
              </a:solidFill>
              <a:latin typeface="FS PF BeauSans Pro" panose="02000500000000020004" pitchFamily="2" charset="0"/>
              <a:cs typeface="Times New Roman" panose="02020603050405020304" pitchFamily="18" charset="0"/>
            </a:endParaRPr>
          </a:p>
        </p:txBody>
      </p:sp>
      <p:sp>
        <p:nvSpPr>
          <p:cNvPr id="187" name="Rectangle 81"/>
          <p:cNvSpPr/>
          <p:nvPr/>
        </p:nvSpPr>
        <p:spPr>
          <a:xfrm>
            <a:off x="3385123" y="3524633"/>
            <a:ext cx="1850469" cy="89109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defTabSz="685800">
              <a:lnSpc>
                <a:spcPct val="100000"/>
              </a:lnSpc>
            </a:pPr>
            <a:r>
              <a:rPr lang="en-US" sz="1300" b="1" strike="noStrike" spc="-1">
                <a:solidFill>
                  <a:schemeClr val="dk1"/>
                </a:solidFill>
                <a:latin typeface="FS PF BeauSans Pro" panose="02000500000000020004" pitchFamily="2" charset="0"/>
                <a:ea typeface="Times New Roman"/>
                <a:cs typeface="Times New Roman" panose="02020603050405020304" pitchFamily="18" charset="0"/>
              </a:rPr>
              <a:t>3.</a:t>
            </a:r>
            <a:r>
              <a:rPr lang="en-US" sz="1300" strike="noStrike" spc="-1">
                <a:solidFill>
                  <a:schemeClr val="dk1"/>
                </a:solidFill>
                <a:latin typeface="FS PF BeauSans Pro" panose="02000500000000020004" pitchFamily="2" charset="0"/>
                <a:ea typeface="Times New Roman"/>
                <a:cs typeface="Times New Roman" panose="02020603050405020304" pitchFamily="18" charset="0"/>
              </a:rPr>
              <a:t> Tối ưu 470 cell tồi vùng phủ (CQI kém) </a:t>
            </a:r>
            <a:r>
              <a:rPr lang="en-US" sz="1300" b="1" strike="noStrike" spc="-1">
                <a:solidFill>
                  <a:schemeClr val="dk1"/>
                </a:solidFill>
                <a:latin typeface="FS PF BeauSans Pro" panose="02000500000000020004" pitchFamily="2" charset="0"/>
                <a:ea typeface="Times New Roman"/>
                <a:cs typeface="Times New Roman" panose="02020603050405020304" pitchFamily="18" charset="0"/>
              </a:rPr>
              <a:t>=&gt; CDR VoLTE nhóm này cải thiện 32%</a:t>
            </a:r>
            <a:endParaRPr lang="en-US" sz="1300" b="0" strike="noStrike" spc="-1">
              <a:solidFill>
                <a:srgbClr val="000000"/>
              </a:solidFill>
              <a:latin typeface="FS PF BeauSans Pro" panose="02000500000000020004" pitchFamily="2" charset="0"/>
              <a:cs typeface="Times New Roman" panose="02020603050405020304" pitchFamily="18" charset="0"/>
            </a:endParaRPr>
          </a:p>
        </p:txBody>
      </p:sp>
    </p:spTree>
    <p:extLst>
      <p:ext uri="{BB962C8B-B14F-4D97-AF65-F5344CB8AC3E}">
        <p14:creationId xmlns:p14="http://schemas.microsoft.com/office/powerpoint/2010/main" val="3357022215"/>
      </p:ext>
    </p:extLst>
  </p:cSld>
  <p:clrMapOvr>
    <a:masterClrMapping/>
  </p:clrMapOvr>
  <p:transition spd="med">
    <p:split orient="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
          <p:cNvSpPr/>
          <p:nvPr/>
        </p:nvSpPr>
        <p:spPr>
          <a:xfrm>
            <a:off x="417960" y="177956"/>
            <a:ext cx="8490240" cy="52416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685800">
              <a:lnSpc>
                <a:spcPct val="100000"/>
              </a:lnSpc>
            </a:pPr>
            <a:endParaRPr lang="en-US" sz="1350" b="0" strike="noStrike" spc="-1">
              <a:solidFill>
                <a:schemeClr val="lt1"/>
              </a:solidFill>
              <a:latin typeface="FS PF BeauSans Pro"/>
            </a:endParaRPr>
          </a:p>
        </p:txBody>
      </p:sp>
      <p:sp>
        <p:nvSpPr>
          <p:cNvPr id="13" name="Rectangle 2"/>
          <p:cNvSpPr/>
          <p:nvPr/>
        </p:nvSpPr>
        <p:spPr>
          <a:xfrm>
            <a:off x="0" y="123840"/>
            <a:ext cx="8811720" cy="42943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685800">
              <a:lnSpc>
                <a:spcPct val="100000"/>
              </a:lnSpc>
            </a:pPr>
            <a:r>
              <a:rPr lang="nl-NL" sz="2200" b="1" spc="-1">
                <a:solidFill>
                  <a:srgbClr val="EE0033"/>
                </a:solidFill>
                <a:latin typeface="FS PF BeauSans Pro"/>
              </a:rPr>
              <a:t>II. </a:t>
            </a:r>
            <a:r>
              <a:rPr lang="vi-VN" sz="2200" b="1" spc="-1" dirty="0">
                <a:solidFill>
                  <a:srgbClr val="EE0033"/>
                </a:solidFill>
                <a:latin typeface="FS PF BeauSans Pro"/>
              </a:rPr>
              <a:t>CÔNG TÁC TỐI ƯU CHẤT LƯỢNG DỊCH VỤ</a:t>
            </a:r>
            <a:endParaRPr lang="en-US" sz="2200" spc="-1" dirty="0">
              <a:solidFill>
                <a:srgbClr val="000000"/>
              </a:solidFill>
              <a:latin typeface="Arial"/>
            </a:endParaRPr>
          </a:p>
        </p:txBody>
      </p:sp>
      <p:cxnSp>
        <p:nvCxnSpPr>
          <p:cNvPr id="14" name="Straight Connector 3"/>
          <p:cNvCxnSpPr/>
          <p:nvPr/>
        </p:nvCxnSpPr>
        <p:spPr>
          <a:xfrm>
            <a:off x="3053520" y="560160"/>
            <a:ext cx="3026520" cy="360"/>
          </a:xfrm>
          <a:prstGeom prst="straightConnector1">
            <a:avLst/>
          </a:prstGeom>
          <a:ln w="76200">
            <a:solidFill>
              <a:srgbClr val="EE0033"/>
            </a:solidFill>
          </a:ln>
        </p:spPr>
      </p:cxnSp>
      <p:sp>
        <p:nvSpPr>
          <p:cNvPr id="15" name="Rectangle 5"/>
          <p:cNvSpPr/>
          <p:nvPr/>
        </p:nvSpPr>
        <p:spPr>
          <a:xfrm>
            <a:off x="311285" y="670680"/>
            <a:ext cx="2420288" cy="398655"/>
          </a:xfrm>
          <a:prstGeom prst="rect">
            <a:avLst/>
          </a:prstGeom>
          <a:solidFill>
            <a:srgbClr val="EE0033"/>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685800">
              <a:lnSpc>
                <a:spcPct val="100000"/>
              </a:lnSpc>
            </a:pPr>
            <a:r>
              <a:rPr lang="en-US" sz="2000" b="1" strike="noStrike" spc="-1">
                <a:solidFill>
                  <a:schemeClr val="lt1"/>
                </a:solidFill>
                <a:latin typeface="FS PF BeauSans Pro"/>
              </a:rPr>
              <a:t>Vùng phủ 4G</a:t>
            </a:r>
            <a:endParaRPr lang="en-US" sz="2000" b="0" strike="noStrike" spc="-1">
              <a:solidFill>
                <a:srgbClr val="FFFFFF"/>
              </a:solidFill>
              <a:latin typeface="Arial"/>
            </a:endParaRPr>
          </a:p>
        </p:txBody>
      </p:sp>
      <p:sp>
        <p:nvSpPr>
          <p:cNvPr id="16" name="Rectangle 15"/>
          <p:cNvSpPr/>
          <p:nvPr/>
        </p:nvSpPr>
        <p:spPr>
          <a:xfrm>
            <a:off x="2756276" y="3561480"/>
            <a:ext cx="5977590" cy="1092607"/>
          </a:xfrm>
          <a:prstGeom prst="rect">
            <a:avLst/>
          </a:prstGeom>
        </p:spPr>
        <p:txBody>
          <a:bodyPr wrap="square">
            <a:spAutoFit/>
          </a:bodyPr>
          <a:lstStyle/>
          <a:p>
            <a:pPr algn="just" defTabSz="685800">
              <a:lnSpc>
                <a:spcPct val="100000"/>
              </a:lnSpc>
            </a:pPr>
            <a:r>
              <a:rPr lang="it-IT" sz="1300" b="1" spc="-1" dirty="0">
                <a:solidFill>
                  <a:schemeClr val="dk1"/>
                </a:solidFill>
                <a:latin typeface="PF BeauSans Pro"/>
              </a:rPr>
              <a:t>Đánh giá qua hệ thống độc lập </a:t>
            </a:r>
            <a:r>
              <a:rPr lang="it-IT" sz="1300" b="1" spc="-1" dirty="0" smtClean="0">
                <a:solidFill>
                  <a:schemeClr val="dk1"/>
                </a:solidFill>
                <a:latin typeface="PF BeauSans Pro"/>
              </a:rPr>
              <a:t>Weplan (công cụ động lập thu thập từ dữ liệu người dùng): </a:t>
            </a:r>
            <a:r>
              <a:rPr lang="it-IT" sz="1300" b="1" spc="-1" dirty="0">
                <a:solidFill>
                  <a:schemeClr val="dk1"/>
                </a:solidFill>
                <a:latin typeface="PF BeauSans Pro"/>
              </a:rPr>
              <a:t>Vùng phủ 4G Viettel tốt hơn đối thủ tại 15/15 tỉnh cũ và 8/8 tỉnh theo mô hình mới. </a:t>
            </a:r>
            <a:r>
              <a:rPr lang="it-IT" sz="1300" i="1" spc="-1" dirty="0">
                <a:solidFill>
                  <a:schemeClr val="dk1"/>
                </a:solidFill>
                <a:latin typeface="PF BeauSans Pro"/>
              </a:rPr>
              <a:t>(% vùng phủ 4G VTE đạt 99,19%, Vinaphone 96,15%, Mobifone 97,49%)</a:t>
            </a:r>
            <a:r>
              <a:rPr lang="it-IT" sz="1300" spc="-1" dirty="0">
                <a:solidFill>
                  <a:schemeClr val="dk1"/>
                </a:solidFill>
                <a:latin typeface="PF BeauSans Pro"/>
              </a:rPr>
              <a:t>. Top 3 tỉnh có vùng phủ tốt hơn đối thủ nhiều nhất: ĐLK, KHA, LĐG.</a:t>
            </a:r>
            <a:endParaRPr lang="en-US" sz="1300" spc="-1" dirty="0">
              <a:solidFill>
                <a:srgbClr val="000000"/>
              </a:solidFill>
              <a:latin typeface="PF BeauSans Pro"/>
            </a:endParaRPr>
          </a:p>
        </p:txBody>
      </p:sp>
      <p:sp>
        <p:nvSpPr>
          <p:cNvPr id="17" name="TextBox 16"/>
          <p:cNvSpPr txBox="1"/>
          <p:nvPr/>
        </p:nvSpPr>
        <p:spPr>
          <a:xfrm>
            <a:off x="223875" y="4785741"/>
            <a:ext cx="2228849" cy="253916"/>
          </a:xfrm>
          <a:prstGeom prst="rect">
            <a:avLst/>
          </a:prstGeom>
          <a:solidFill>
            <a:schemeClr val="bg1">
              <a:lumMod val="95000"/>
            </a:schemeClr>
          </a:solidFill>
          <a:ln>
            <a:solidFill>
              <a:schemeClr val="bg1">
                <a:lumMod val="95000"/>
              </a:schemeClr>
            </a:solidFill>
          </a:ln>
        </p:spPr>
        <p:txBody>
          <a:bodyPr wrap="square" rtlCol="0">
            <a:spAutoFit/>
          </a:bodyPr>
          <a:lstStyle/>
          <a:p>
            <a:r>
              <a:rPr lang="en-US" sz="1050" b="1">
                <a:solidFill>
                  <a:schemeClr val="bg1">
                    <a:lumMod val="50000"/>
                  </a:schemeClr>
                </a:solidFill>
                <a:latin typeface="FS PF BeauSans Pro SemiBold" panose="02000503000000020004" pitchFamily="2" charset="0"/>
              </a:rPr>
              <a:t>Trung tâm Kỹ thuật Khu vực 2</a:t>
            </a:r>
          </a:p>
        </p:txBody>
      </p:sp>
      <p:sp>
        <p:nvSpPr>
          <p:cNvPr id="10" name="Freeform 9"/>
          <p:cNvSpPr/>
          <p:nvPr/>
        </p:nvSpPr>
        <p:spPr>
          <a:xfrm>
            <a:off x="311285" y="1202101"/>
            <a:ext cx="2431923" cy="3161099"/>
          </a:xfrm>
          <a:custGeom>
            <a:avLst/>
            <a:gdLst>
              <a:gd name="textAreaLeft" fmla="*/ 0 w 3116520"/>
              <a:gd name="textAreaRight" fmla="*/ 3116880 w 3116520"/>
              <a:gd name="textAreaTop" fmla="*/ 0 h 3035880"/>
              <a:gd name="textAreaBottom" fmla="*/ 3036240 h 3035880"/>
            </a:gdLst>
            <a:ahLst/>
            <a:cxnLst/>
            <a:rect l="textAreaLeft" t="textAreaTop" r="textAreaRight" b="textAreaBottom"/>
            <a:pathLst>
              <a:path w="1857374" h="1449360">
                <a:moveTo>
                  <a:pt x="0" y="0"/>
                </a:moveTo>
                <a:lnTo>
                  <a:pt x="1857374" y="0"/>
                </a:lnTo>
                <a:lnTo>
                  <a:pt x="1857374" y="1449360"/>
                </a:lnTo>
                <a:lnTo>
                  <a:pt x="0" y="1449360"/>
                </a:lnTo>
                <a:lnTo>
                  <a:pt x="0" y="0"/>
                </a:lnTo>
                <a:close/>
              </a:path>
            </a:pathLst>
          </a:custGeom>
          <a:solidFill>
            <a:srgbClr val="FFFFFF"/>
          </a:solidFill>
          <a:ln>
            <a:solidFill>
              <a:srgbClr val="E80500"/>
            </a:solidFill>
          </a:ln>
        </p:spPr>
        <p:style>
          <a:lnRef idx="2">
            <a:schemeClr val="accent1">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p:style>
        <p:txBody>
          <a:bodyPr lIns="176040" tIns="176040" rIns="234720" bIns="263880" numCol="1" spcCol="144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66640">
              <a:lnSpc>
                <a:spcPct val="90000"/>
              </a:lnSpc>
              <a:spcAft>
                <a:spcPts val="496"/>
              </a:spcAft>
            </a:pPr>
            <a:endParaRPr lang="en-US" sz="3300" b="0" strike="noStrike" spc="-1">
              <a:solidFill>
                <a:schemeClr val="dk1"/>
              </a:solidFill>
              <a:latin typeface="FS PF BeauSans Pro" panose="02000500000000020004" pitchFamily="2" charset="0"/>
            </a:endParaRPr>
          </a:p>
        </p:txBody>
      </p:sp>
      <p:sp>
        <p:nvSpPr>
          <p:cNvPr id="11" name="Rectangle 10"/>
          <p:cNvSpPr/>
          <p:nvPr/>
        </p:nvSpPr>
        <p:spPr>
          <a:xfrm>
            <a:off x="311285" y="1264487"/>
            <a:ext cx="2431923" cy="284547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685800">
              <a:lnSpc>
                <a:spcPct val="100000"/>
              </a:lnSpc>
            </a:pPr>
            <a:r>
              <a:rPr lang="de-DE" sz="1400" b="1" i="1" strike="noStrike" spc="-1" dirty="0">
                <a:solidFill>
                  <a:schemeClr val="dk1"/>
                </a:solidFill>
                <a:uFillTx/>
                <a:latin typeface="FS PF BeauSans Pro" panose="02000500000000020004" pitchFamily="2" charset="0"/>
              </a:rPr>
              <a:t>- Mức tỉnh:</a:t>
            </a:r>
            <a:r>
              <a:rPr lang="de-DE" sz="1400" b="0" strike="noStrike" spc="-1" dirty="0">
                <a:solidFill>
                  <a:schemeClr val="dk1"/>
                </a:solidFill>
                <a:latin typeface="FS PF BeauSans Pro" panose="02000500000000020004" pitchFamily="2" charset="0"/>
              </a:rPr>
              <a:t> </a:t>
            </a:r>
            <a:r>
              <a:rPr lang="it-IT" sz="1400" b="1" strike="noStrike" spc="-1" dirty="0">
                <a:solidFill>
                  <a:schemeClr val="dk1"/>
                </a:solidFill>
                <a:latin typeface="FS PF BeauSans Pro" panose="02000500000000020004" pitchFamily="2" charset="0"/>
              </a:rPr>
              <a:t>Có </a:t>
            </a:r>
            <a:r>
              <a:rPr lang="it-IT" sz="1400" b="1" spc="-1" dirty="0">
                <a:solidFill>
                  <a:schemeClr val="dk1"/>
                </a:solidFill>
                <a:latin typeface="FS PF BeauSans Pro" panose="02000500000000020004" pitchFamily="2" charset="0"/>
              </a:rPr>
              <a:t>7</a:t>
            </a:r>
            <a:r>
              <a:rPr lang="it-IT" sz="1400" b="1" strike="noStrike" spc="-1" dirty="0">
                <a:solidFill>
                  <a:schemeClr val="dk1"/>
                </a:solidFill>
                <a:latin typeface="FS PF BeauSans Pro" panose="02000500000000020004" pitchFamily="2" charset="0"/>
              </a:rPr>
              <a:t>/15 tỉnh vùng phủ 4G tương đương với 2G (theo mô phỏng). </a:t>
            </a:r>
            <a:r>
              <a:rPr lang="de-DE" sz="1400" b="0" strike="noStrike" spc="-1" dirty="0">
                <a:solidFill>
                  <a:schemeClr val="dk1"/>
                </a:solidFill>
                <a:latin typeface="FS PF BeauSans Pro" panose="02000500000000020004" pitchFamily="2" charset="0"/>
              </a:rPr>
              <a:t>So với đầu năm </a:t>
            </a:r>
            <a:r>
              <a:rPr lang="de-DE" sz="1400" b="1" strike="noStrike" spc="-1" dirty="0">
                <a:solidFill>
                  <a:schemeClr val="dk1"/>
                </a:solidFill>
                <a:latin typeface="FS PF BeauSans Pro" panose="02000500000000020004" pitchFamily="2" charset="0"/>
              </a:rPr>
              <a:t>mức KV cải thiện </a:t>
            </a:r>
            <a:r>
              <a:rPr lang="de-DE" sz="1400" b="1" strike="noStrike" spc="-1" dirty="0">
                <a:solidFill>
                  <a:srgbClr val="FF0000"/>
                </a:solidFill>
                <a:latin typeface="FS PF BeauSans Pro" panose="02000500000000020004" pitchFamily="2" charset="0"/>
              </a:rPr>
              <a:t>~68.2% </a:t>
            </a:r>
            <a:r>
              <a:rPr lang="de-DE" sz="1400" b="0" i="1" strike="noStrike" spc="-1" dirty="0">
                <a:solidFill>
                  <a:schemeClr val="dk1"/>
                </a:solidFill>
                <a:latin typeface="FS PF BeauSans Pro" panose="02000500000000020004" pitchFamily="2" charset="0"/>
              </a:rPr>
              <a:t>(</a:t>
            </a:r>
            <a:r>
              <a:rPr lang="de-DE" sz="1300" b="0" i="1" strike="noStrike" spc="-1" dirty="0">
                <a:solidFill>
                  <a:schemeClr val="dk1"/>
                </a:solidFill>
                <a:latin typeface="FS PF BeauSans Pro" panose="02000500000000020004" pitchFamily="2" charset="0"/>
              </a:rPr>
              <a:t>từ 94,4% lên 98,25%)</a:t>
            </a:r>
            <a:r>
              <a:rPr lang="it-IT" sz="1300" b="0" i="1" strike="noStrike" spc="-1" dirty="0">
                <a:solidFill>
                  <a:schemeClr val="dk1"/>
                </a:solidFill>
                <a:latin typeface="FS PF BeauSans Pro" panose="02000500000000020004" pitchFamily="2" charset="0"/>
              </a:rPr>
              <a:t>.</a:t>
            </a:r>
            <a:endParaRPr lang="en-US" sz="1300" b="0" strike="noStrike" spc="-1" dirty="0">
              <a:solidFill>
                <a:srgbClr val="000000"/>
              </a:solidFill>
              <a:latin typeface="FS PF BeauSans Pro" panose="02000500000000020004" pitchFamily="2" charset="0"/>
            </a:endParaRPr>
          </a:p>
          <a:p>
            <a:pPr algn="just" defTabSz="685800">
              <a:lnSpc>
                <a:spcPct val="100000"/>
              </a:lnSpc>
            </a:pPr>
            <a:r>
              <a:rPr lang="it-IT" sz="1400" b="1" strike="noStrike" spc="-1" dirty="0">
                <a:solidFill>
                  <a:schemeClr val="dk1"/>
                </a:solidFill>
                <a:latin typeface="FS PF BeauSans Pro" panose="02000500000000020004" pitchFamily="2" charset="0"/>
              </a:rPr>
              <a:t>=&gt; Duy nhất </a:t>
            </a:r>
            <a:r>
              <a:rPr lang="it-IT" sz="1400" b="1" spc="-1" dirty="0">
                <a:solidFill>
                  <a:srgbClr val="EE0033"/>
                </a:solidFill>
                <a:latin typeface="FS PF BeauSans Pro" panose="02000500000000020004" pitchFamily="2" charset="0"/>
              </a:rPr>
              <a:t>DNG, NTN</a:t>
            </a:r>
            <a:r>
              <a:rPr lang="it-IT" sz="1400" b="1" strike="noStrike" spc="-1" dirty="0">
                <a:solidFill>
                  <a:schemeClr val="dk1"/>
                </a:solidFill>
                <a:latin typeface="FS PF BeauSans Pro" panose="02000500000000020004" pitchFamily="2" charset="0"/>
              </a:rPr>
              <a:t> không </a:t>
            </a:r>
            <a:r>
              <a:rPr lang="it-IT" sz="1400" b="1" spc="-1" dirty="0">
                <a:solidFill>
                  <a:schemeClr val="dk1"/>
                </a:solidFill>
                <a:latin typeface="FS PF BeauSans Pro" panose="02000500000000020004" pitchFamily="2" charset="0"/>
              </a:rPr>
              <a:t>có</a:t>
            </a:r>
            <a:r>
              <a:rPr lang="it-IT" sz="1400" b="1" strike="noStrike" spc="-1" dirty="0">
                <a:solidFill>
                  <a:schemeClr val="dk1"/>
                </a:solidFill>
                <a:latin typeface="FS PF BeauSans Pro" panose="02000500000000020004" pitchFamily="2" charset="0"/>
              </a:rPr>
              <a:t> huyện nào có vùng phủ 4G kém hơn 2G</a:t>
            </a:r>
            <a:r>
              <a:rPr lang="it-IT" sz="1400" b="0" strike="noStrike" spc="-1" dirty="0">
                <a:solidFill>
                  <a:schemeClr val="dk1"/>
                </a:solidFill>
                <a:latin typeface="FS PF BeauSans Pro" panose="02000500000000020004" pitchFamily="2" charset="0"/>
              </a:rPr>
              <a:t> </a:t>
            </a:r>
            <a:r>
              <a:rPr lang="it-IT" sz="1400" b="0" i="1" strike="noStrike" spc="-1" dirty="0">
                <a:solidFill>
                  <a:schemeClr val="dk1"/>
                </a:solidFill>
                <a:latin typeface="FS PF BeauSans Pro" panose="02000500000000020004" pitchFamily="2" charset="0"/>
              </a:rPr>
              <a:t>=&gt; </a:t>
            </a:r>
            <a:r>
              <a:rPr lang="it-IT" sz="1400" b="0" strike="noStrike" spc="-1" dirty="0">
                <a:solidFill>
                  <a:schemeClr val="dk1"/>
                </a:solidFill>
                <a:latin typeface="FS PF BeauSans Pro" panose="02000500000000020004" pitchFamily="2" charset="0"/>
              </a:rPr>
              <a:t>Còn </a:t>
            </a:r>
            <a:r>
              <a:rPr lang="it-IT" sz="1400" b="0" strike="noStrike" spc="-1" dirty="0" smtClean="0">
                <a:solidFill>
                  <a:schemeClr val="dk1"/>
                </a:solidFill>
                <a:latin typeface="FS PF BeauSans Pro" panose="02000500000000020004" pitchFamily="2" charset="0"/>
              </a:rPr>
              <a:t>4</a:t>
            </a:r>
            <a:r>
              <a:rPr lang="it-IT" sz="1400" b="1" spc="-1" dirty="0" smtClean="0">
                <a:solidFill>
                  <a:schemeClr val="dk1"/>
                </a:solidFill>
                <a:latin typeface="FS PF BeauSans Pro" panose="02000500000000020004" pitchFamily="2" charset="0"/>
              </a:rPr>
              <a:t>0/165 </a:t>
            </a:r>
            <a:r>
              <a:rPr lang="it-IT" sz="1400" b="1" strike="noStrike" spc="-1" dirty="0">
                <a:solidFill>
                  <a:schemeClr val="dk1"/>
                </a:solidFill>
                <a:latin typeface="FS PF BeauSans Pro" panose="02000500000000020004" pitchFamily="2" charset="0"/>
              </a:rPr>
              <a:t>huyện có VP 4G kém hơn 2G</a:t>
            </a:r>
            <a:r>
              <a:rPr lang="it-IT" sz="1400" b="0" strike="noStrike" spc="-1" dirty="0">
                <a:solidFill>
                  <a:schemeClr val="dk1"/>
                </a:solidFill>
                <a:latin typeface="FS PF BeauSans Pro" panose="02000500000000020004" pitchFamily="2" charset="0"/>
              </a:rPr>
              <a:t> </a:t>
            </a:r>
            <a:r>
              <a:rPr lang="it-IT" sz="1400" b="0" i="1" strike="noStrike" spc="-1" dirty="0">
                <a:solidFill>
                  <a:srgbClr val="EE0033"/>
                </a:solidFill>
                <a:latin typeface="FS PF BeauSans Pro" panose="02000500000000020004" pitchFamily="2" charset="0"/>
              </a:rPr>
              <a:t>(</a:t>
            </a:r>
            <a:r>
              <a:rPr lang="it-IT" sz="1300" b="0" i="1" strike="noStrike" spc="-1" dirty="0">
                <a:solidFill>
                  <a:srgbClr val="EE0033"/>
                </a:solidFill>
                <a:latin typeface="FS PF BeauSans Pro" panose="02000500000000020004" pitchFamily="2" charset="0"/>
              </a:rPr>
              <a:t>trong đó 3 tỉnh tồi nhiều là </a:t>
            </a:r>
            <a:r>
              <a:rPr lang="it-IT" sz="1300" i="1" spc="-1" dirty="0">
                <a:solidFill>
                  <a:srgbClr val="EE0033"/>
                </a:solidFill>
                <a:latin typeface="FS PF BeauSans Pro" panose="02000500000000020004" pitchFamily="2" charset="0"/>
              </a:rPr>
              <a:t>LDG</a:t>
            </a:r>
            <a:r>
              <a:rPr lang="it-IT" sz="1300" b="0" i="1" strike="noStrike" spc="-1" dirty="0">
                <a:solidFill>
                  <a:srgbClr val="EE0033"/>
                </a:solidFill>
                <a:latin typeface="FS PF BeauSans Pro" panose="02000500000000020004" pitchFamily="2" charset="0"/>
              </a:rPr>
              <a:t> 7, QNM 6, DCN 5)</a:t>
            </a:r>
            <a:r>
              <a:rPr lang="it-IT" sz="1300" b="0" strike="noStrike" spc="-1" dirty="0">
                <a:solidFill>
                  <a:srgbClr val="EE0033"/>
                </a:solidFill>
                <a:latin typeface="FS PF BeauSans Pro" panose="02000500000000020004" pitchFamily="2" charset="0"/>
              </a:rPr>
              <a:t>.</a:t>
            </a:r>
            <a:endParaRPr lang="en-US" sz="1300" b="0" strike="noStrike" spc="-1" dirty="0">
              <a:solidFill>
                <a:srgbClr val="000000"/>
              </a:solidFill>
              <a:latin typeface="FS PF BeauSans Pro" panose="02000500000000020004" pitchFamily="2" charset="0"/>
            </a:endParaRPr>
          </a:p>
        </p:txBody>
      </p:sp>
      <p:pic>
        <p:nvPicPr>
          <p:cNvPr id="19" name="Picture 18"/>
          <p:cNvPicPr>
            <a:picLocks noChangeAspect="1"/>
          </p:cNvPicPr>
          <p:nvPr/>
        </p:nvPicPr>
        <p:blipFill>
          <a:blip r:embed="rId3"/>
          <a:stretch>
            <a:fillRect/>
          </a:stretch>
        </p:blipFill>
        <p:spPr>
          <a:xfrm>
            <a:off x="2756276" y="681750"/>
            <a:ext cx="5977590" cy="2847772"/>
          </a:xfrm>
          <a:prstGeom prst="rect">
            <a:avLst/>
          </a:prstGeom>
        </p:spPr>
      </p:pic>
      <p:pic>
        <p:nvPicPr>
          <p:cNvPr id="18" name="Picture 17"/>
          <p:cNvPicPr>
            <a:picLocks noChangeAspect="1"/>
          </p:cNvPicPr>
          <p:nvPr/>
        </p:nvPicPr>
        <p:blipFill>
          <a:blip r:embed="rId4"/>
          <a:stretch>
            <a:fillRect/>
          </a:stretch>
        </p:blipFill>
        <p:spPr>
          <a:xfrm>
            <a:off x="7829550" y="0"/>
            <a:ext cx="1323594" cy="437941"/>
          </a:xfrm>
          <a:prstGeom prst="rect">
            <a:avLst/>
          </a:prstGeom>
          <a:ln>
            <a:noFill/>
          </a:ln>
          <a:effectLst>
            <a:softEdge rad="112500"/>
          </a:effectLst>
        </p:spPr>
      </p:pic>
    </p:spTree>
    <p:extLst>
      <p:ext uri="{BB962C8B-B14F-4D97-AF65-F5344CB8AC3E}">
        <p14:creationId xmlns:p14="http://schemas.microsoft.com/office/powerpoint/2010/main" val="297426846"/>
      </p:ext>
    </p:extLst>
  </p:cSld>
  <p:clrMapOvr>
    <a:masterClrMapping/>
  </p:clrMapOvr>
  <p:transition spd="med">
    <p:split orient="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p:nvPr/>
        </p:nvSpPr>
        <p:spPr>
          <a:xfrm>
            <a:off x="417960" y="184680"/>
            <a:ext cx="8490240" cy="52416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685800">
              <a:lnSpc>
                <a:spcPct val="100000"/>
              </a:lnSpc>
            </a:pPr>
            <a:endParaRPr lang="en-US" sz="1350" b="0" strike="noStrike" spc="-1">
              <a:solidFill>
                <a:schemeClr val="lt1"/>
              </a:solidFill>
              <a:latin typeface="FS PF BeauSans Pro"/>
            </a:endParaRPr>
          </a:p>
        </p:txBody>
      </p:sp>
      <p:sp>
        <p:nvSpPr>
          <p:cNvPr id="9" name="Rectangle 2"/>
          <p:cNvSpPr/>
          <p:nvPr/>
        </p:nvSpPr>
        <p:spPr>
          <a:xfrm>
            <a:off x="0" y="123840"/>
            <a:ext cx="8811720" cy="42943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685800">
              <a:lnSpc>
                <a:spcPct val="100000"/>
              </a:lnSpc>
            </a:pPr>
            <a:r>
              <a:rPr lang="nl-NL" sz="2200" b="1" spc="-1">
                <a:solidFill>
                  <a:srgbClr val="EE0033"/>
                </a:solidFill>
                <a:latin typeface="FS PF BeauSans Pro"/>
              </a:rPr>
              <a:t>II. </a:t>
            </a:r>
            <a:r>
              <a:rPr lang="vi-VN" sz="2200" b="1" spc="-1" dirty="0">
                <a:solidFill>
                  <a:srgbClr val="EE0033"/>
                </a:solidFill>
                <a:latin typeface="FS PF BeauSans Pro"/>
              </a:rPr>
              <a:t>CÔNG TÁC TỐI ƯU CHẤT LƯỢNG DỊCH VỤ</a:t>
            </a:r>
            <a:endParaRPr lang="en-US" sz="2200" spc="-1" dirty="0">
              <a:solidFill>
                <a:srgbClr val="000000"/>
              </a:solidFill>
              <a:latin typeface="Arial"/>
            </a:endParaRPr>
          </a:p>
        </p:txBody>
      </p:sp>
      <p:cxnSp>
        <p:nvCxnSpPr>
          <p:cNvPr id="10" name="Straight Connector 3"/>
          <p:cNvCxnSpPr/>
          <p:nvPr/>
        </p:nvCxnSpPr>
        <p:spPr>
          <a:xfrm>
            <a:off x="3053520" y="560160"/>
            <a:ext cx="3026520" cy="360"/>
          </a:xfrm>
          <a:prstGeom prst="straightConnector1">
            <a:avLst/>
          </a:prstGeom>
          <a:ln w="76200">
            <a:solidFill>
              <a:srgbClr val="EE0033"/>
            </a:solidFill>
          </a:ln>
        </p:spPr>
      </p:cxnSp>
      <p:sp>
        <p:nvSpPr>
          <p:cNvPr id="11" name="Rectangle 39"/>
          <p:cNvSpPr/>
          <p:nvPr/>
        </p:nvSpPr>
        <p:spPr>
          <a:xfrm>
            <a:off x="291548" y="670680"/>
            <a:ext cx="2054932" cy="367878"/>
          </a:xfrm>
          <a:prstGeom prst="rect">
            <a:avLst/>
          </a:prstGeom>
          <a:solidFill>
            <a:srgbClr val="EE0033"/>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defTabSz="685800">
              <a:lnSpc>
                <a:spcPct val="100000"/>
              </a:lnSpc>
            </a:pPr>
            <a:r>
              <a:rPr lang="en-US" b="1" strike="noStrike" spc="-1">
                <a:solidFill>
                  <a:schemeClr val="lt1"/>
                </a:solidFill>
                <a:latin typeface="FS PF BeauSans Pro"/>
              </a:rPr>
              <a:t>VÙNG LÕM 4G</a:t>
            </a:r>
            <a:endParaRPr lang="en-US" b="0" strike="noStrike" spc="-1">
              <a:solidFill>
                <a:srgbClr val="FFFFFF"/>
              </a:solidFill>
              <a:latin typeface="Arial"/>
            </a:endParaRPr>
          </a:p>
        </p:txBody>
      </p:sp>
      <p:sp>
        <p:nvSpPr>
          <p:cNvPr id="12" name="TextBox 11"/>
          <p:cNvSpPr txBox="1"/>
          <p:nvPr/>
        </p:nvSpPr>
        <p:spPr>
          <a:xfrm>
            <a:off x="223875" y="4785741"/>
            <a:ext cx="2228849" cy="253916"/>
          </a:xfrm>
          <a:prstGeom prst="rect">
            <a:avLst/>
          </a:prstGeom>
          <a:solidFill>
            <a:schemeClr val="bg1">
              <a:lumMod val="95000"/>
            </a:schemeClr>
          </a:solidFill>
          <a:ln>
            <a:solidFill>
              <a:schemeClr val="bg1">
                <a:lumMod val="95000"/>
              </a:schemeClr>
            </a:solidFill>
          </a:ln>
        </p:spPr>
        <p:txBody>
          <a:bodyPr wrap="square" rtlCol="0">
            <a:spAutoFit/>
          </a:bodyPr>
          <a:lstStyle/>
          <a:p>
            <a:r>
              <a:rPr lang="en-US" sz="1050" b="1" dirty="0">
                <a:solidFill>
                  <a:schemeClr val="bg1">
                    <a:lumMod val="50000"/>
                  </a:schemeClr>
                </a:solidFill>
                <a:latin typeface="FS PF BeauSans Pro SemiBold" panose="02000503000000020004" pitchFamily="2" charset="0"/>
              </a:rPr>
              <a:t>Trung </a:t>
            </a:r>
            <a:r>
              <a:rPr lang="en-US" sz="1050" b="1" dirty="0" err="1">
                <a:solidFill>
                  <a:schemeClr val="bg1">
                    <a:lumMod val="50000"/>
                  </a:schemeClr>
                </a:solidFill>
                <a:latin typeface="FS PF BeauSans Pro SemiBold" panose="02000503000000020004" pitchFamily="2" charset="0"/>
              </a:rPr>
              <a:t>tâm</a:t>
            </a:r>
            <a:r>
              <a:rPr lang="en-US" sz="1050" b="1" dirty="0">
                <a:solidFill>
                  <a:schemeClr val="bg1">
                    <a:lumMod val="50000"/>
                  </a:schemeClr>
                </a:solidFill>
                <a:latin typeface="FS PF BeauSans Pro SemiBold" panose="02000503000000020004" pitchFamily="2" charset="0"/>
              </a:rPr>
              <a:t> </a:t>
            </a:r>
            <a:r>
              <a:rPr lang="en-US" sz="1050" b="1" dirty="0" err="1">
                <a:solidFill>
                  <a:schemeClr val="bg1">
                    <a:lumMod val="50000"/>
                  </a:schemeClr>
                </a:solidFill>
                <a:latin typeface="FS PF BeauSans Pro SemiBold" panose="02000503000000020004" pitchFamily="2" charset="0"/>
              </a:rPr>
              <a:t>Kỹ</a:t>
            </a:r>
            <a:r>
              <a:rPr lang="en-US" sz="1050" b="1" dirty="0">
                <a:solidFill>
                  <a:schemeClr val="bg1">
                    <a:lumMod val="50000"/>
                  </a:schemeClr>
                </a:solidFill>
                <a:latin typeface="FS PF BeauSans Pro SemiBold" panose="02000503000000020004" pitchFamily="2" charset="0"/>
              </a:rPr>
              <a:t> </a:t>
            </a:r>
            <a:r>
              <a:rPr lang="en-US" sz="1050" b="1" dirty="0" err="1">
                <a:solidFill>
                  <a:schemeClr val="bg1">
                    <a:lumMod val="50000"/>
                  </a:schemeClr>
                </a:solidFill>
                <a:latin typeface="FS PF BeauSans Pro SemiBold" panose="02000503000000020004" pitchFamily="2" charset="0"/>
              </a:rPr>
              <a:t>thuật</a:t>
            </a:r>
            <a:r>
              <a:rPr lang="en-US" sz="1050" b="1" dirty="0">
                <a:solidFill>
                  <a:schemeClr val="bg1">
                    <a:lumMod val="50000"/>
                  </a:schemeClr>
                </a:solidFill>
                <a:latin typeface="FS PF BeauSans Pro SemiBold" panose="02000503000000020004" pitchFamily="2" charset="0"/>
              </a:rPr>
              <a:t> </a:t>
            </a:r>
            <a:r>
              <a:rPr lang="en-US" sz="1050" b="1" dirty="0" err="1">
                <a:solidFill>
                  <a:schemeClr val="bg1">
                    <a:lumMod val="50000"/>
                  </a:schemeClr>
                </a:solidFill>
                <a:latin typeface="FS PF BeauSans Pro SemiBold" panose="02000503000000020004" pitchFamily="2" charset="0"/>
              </a:rPr>
              <a:t>Khu</a:t>
            </a:r>
            <a:r>
              <a:rPr lang="en-US" sz="1050" b="1" dirty="0">
                <a:solidFill>
                  <a:schemeClr val="bg1">
                    <a:lumMod val="50000"/>
                  </a:schemeClr>
                </a:solidFill>
                <a:latin typeface="FS PF BeauSans Pro SemiBold" panose="02000503000000020004" pitchFamily="2" charset="0"/>
              </a:rPr>
              <a:t> </a:t>
            </a:r>
            <a:r>
              <a:rPr lang="en-US" sz="1050" b="1" dirty="0" err="1">
                <a:solidFill>
                  <a:schemeClr val="bg1">
                    <a:lumMod val="50000"/>
                  </a:schemeClr>
                </a:solidFill>
                <a:latin typeface="FS PF BeauSans Pro SemiBold" panose="02000503000000020004" pitchFamily="2" charset="0"/>
              </a:rPr>
              <a:t>vực</a:t>
            </a:r>
            <a:r>
              <a:rPr lang="en-US" sz="1050" b="1" dirty="0">
                <a:solidFill>
                  <a:schemeClr val="bg1">
                    <a:lumMod val="50000"/>
                  </a:schemeClr>
                </a:solidFill>
                <a:latin typeface="FS PF BeauSans Pro SemiBold" panose="02000503000000020004" pitchFamily="2" charset="0"/>
              </a:rPr>
              <a:t> 2</a:t>
            </a:r>
          </a:p>
        </p:txBody>
      </p:sp>
      <p:graphicFrame>
        <p:nvGraphicFramePr>
          <p:cNvPr id="13" name="Chart 12"/>
          <p:cNvGraphicFramePr>
            <a:graphicFrameLocks/>
          </p:cNvGraphicFramePr>
          <p:nvPr>
            <p:extLst>
              <p:ext uri="{D42A27DB-BD31-4B8C-83A1-F6EECF244321}">
                <p14:modId xmlns:p14="http://schemas.microsoft.com/office/powerpoint/2010/main" val="1639788216"/>
              </p:ext>
            </p:extLst>
          </p:nvPr>
        </p:nvGraphicFramePr>
        <p:xfrm>
          <a:off x="291548" y="1155965"/>
          <a:ext cx="8382000" cy="3273376"/>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7"/>
          <p:cNvSpPr/>
          <p:nvPr/>
        </p:nvSpPr>
        <p:spPr>
          <a:xfrm>
            <a:off x="2452724" y="667987"/>
            <a:ext cx="6455476" cy="691043"/>
          </a:xfrm>
          <a:prstGeom prst="rect">
            <a:avLst/>
          </a:prstGeom>
          <a:solidFill>
            <a:schemeClr val="bg1"/>
          </a:solidFill>
          <a:ln w="0">
            <a:noFill/>
          </a:ln>
          <a:effectLst>
            <a:outerShdw blurRad="63360" sx="102000" sy="102000" algn="ctr" rotWithShape="0">
              <a:schemeClr val="bg1">
                <a:lumMod val="75000"/>
                <a:alpha val="40000"/>
              </a:schemeClr>
            </a:outerShdw>
          </a:effectLst>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defTabSz="685800">
              <a:lnSpc>
                <a:spcPct val="100000"/>
              </a:lnSpc>
            </a:pPr>
            <a:r>
              <a:rPr lang="it-IT" sz="1300" b="1" strike="noStrike" spc="-1" dirty="0">
                <a:solidFill>
                  <a:schemeClr val="dk1"/>
                </a:solidFill>
                <a:latin typeface="FS PF BeauSans Pro" panose="02000500000000020004" pitchFamily="2" charset="0"/>
              </a:rPr>
              <a:t>Tổng </a:t>
            </a:r>
            <a:r>
              <a:rPr lang="it-IT" sz="1300" b="1" spc="-1" dirty="0">
                <a:solidFill>
                  <a:schemeClr val="dk1"/>
                </a:solidFill>
                <a:latin typeface="FS PF BeauSans Pro" panose="02000500000000020004" pitchFamily="2" charset="0"/>
              </a:rPr>
              <a:t>2.147</a:t>
            </a:r>
            <a:r>
              <a:rPr lang="it-IT" sz="1300" b="1" strike="noStrike" spc="-1" dirty="0">
                <a:solidFill>
                  <a:schemeClr val="dk1"/>
                </a:solidFill>
                <a:latin typeface="FS PF BeauSans Pro" panose="02000500000000020004" pitchFamily="2" charset="0"/>
              </a:rPr>
              <a:t> VL 4G =&gt; Năm 2025 dự kiến xử lý 1.123 vùng =&gt; Còn </a:t>
            </a:r>
            <a:r>
              <a:rPr lang="it-IT" sz="1300" b="1" strike="noStrike" spc="-1" dirty="0">
                <a:solidFill>
                  <a:srgbClr val="FF0000"/>
                </a:solidFill>
                <a:latin typeface="FS PF BeauSans Pro" panose="02000500000000020004" pitchFamily="2" charset="0"/>
              </a:rPr>
              <a:t>1.024 VL </a:t>
            </a:r>
            <a:r>
              <a:rPr lang="it-IT" sz="1300" b="1" strike="noStrike" spc="-1" dirty="0" smtClean="0">
                <a:solidFill>
                  <a:srgbClr val="FF0000"/>
                </a:solidFill>
                <a:latin typeface="FS PF BeauSans Pro" panose="02000500000000020004" pitchFamily="2" charset="0"/>
              </a:rPr>
              <a:t>4G. (trong đó: 840 VL đã có GP (2026) và 184 VL có GP chưa hiệu quả cần đánh giá lại trong QHĐC 2026).</a:t>
            </a:r>
            <a:endParaRPr lang="en-US" sz="1300" b="0" strike="noStrike" spc="-1" dirty="0">
              <a:solidFill>
                <a:srgbClr val="FF0000"/>
              </a:solidFill>
              <a:latin typeface="FS PF BeauSans Pro" panose="02000500000000020004" pitchFamily="2" charset="0"/>
            </a:endParaRPr>
          </a:p>
        </p:txBody>
      </p:sp>
      <p:pic>
        <p:nvPicPr>
          <p:cNvPr id="15" name="Picture 14"/>
          <p:cNvPicPr>
            <a:picLocks noChangeAspect="1"/>
          </p:cNvPicPr>
          <p:nvPr/>
        </p:nvPicPr>
        <p:blipFill>
          <a:blip r:embed="rId4"/>
          <a:stretch>
            <a:fillRect/>
          </a:stretch>
        </p:blipFill>
        <p:spPr>
          <a:xfrm>
            <a:off x="7829550" y="0"/>
            <a:ext cx="1323594" cy="437941"/>
          </a:xfrm>
          <a:prstGeom prst="rect">
            <a:avLst/>
          </a:prstGeom>
          <a:ln>
            <a:noFill/>
          </a:ln>
          <a:effectLst>
            <a:softEdge rad="112500"/>
          </a:effectLst>
        </p:spPr>
      </p:pic>
    </p:spTree>
    <p:extLst>
      <p:ext uri="{BB962C8B-B14F-4D97-AF65-F5344CB8AC3E}">
        <p14:creationId xmlns:p14="http://schemas.microsoft.com/office/powerpoint/2010/main" val="2233530721"/>
      </p:ext>
    </p:extLst>
  </p:cSld>
  <p:clrMapOvr>
    <a:masterClrMapping/>
  </p:clrMapOvr>
  <p:transition spd="med">
    <p:split orient="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Rectangle 1"/>
          <p:cNvSpPr/>
          <p:nvPr/>
        </p:nvSpPr>
        <p:spPr>
          <a:xfrm>
            <a:off x="417960" y="184680"/>
            <a:ext cx="8490240" cy="52416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685783"/>
            <a:endParaRPr lang="en-US" sz="1350" spc="-1">
              <a:solidFill>
                <a:schemeClr val="lt1"/>
              </a:solidFill>
              <a:latin typeface="FS PF BeauSans Pro"/>
            </a:endParaRPr>
          </a:p>
        </p:txBody>
      </p:sp>
      <p:sp>
        <p:nvSpPr>
          <p:cNvPr id="351" name="Rectangle 2"/>
          <p:cNvSpPr/>
          <p:nvPr/>
        </p:nvSpPr>
        <p:spPr>
          <a:xfrm>
            <a:off x="0" y="123841"/>
            <a:ext cx="8811720" cy="42943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685783"/>
            <a:r>
              <a:rPr lang="nl-NL" sz="2200" b="1" spc="-1">
                <a:solidFill>
                  <a:srgbClr val="EE0033"/>
                </a:solidFill>
                <a:latin typeface="FS PF BeauSans Pro"/>
              </a:rPr>
              <a:t>II. </a:t>
            </a:r>
            <a:r>
              <a:rPr lang="vi-VN" sz="2200" b="1" spc="-1" dirty="0">
                <a:solidFill>
                  <a:srgbClr val="EE0033"/>
                </a:solidFill>
                <a:latin typeface="FS PF BeauSans Pro"/>
              </a:rPr>
              <a:t>CÔNG TÁC TỐI ƯU CHẤT LƯỢNG DỊCH VỤ</a:t>
            </a:r>
            <a:endParaRPr lang="en-US" sz="2200" spc="-1" dirty="0">
              <a:solidFill>
                <a:srgbClr val="000000"/>
              </a:solidFill>
              <a:latin typeface="Arial"/>
            </a:endParaRPr>
          </a:p>
        </p:txBody>
      </p:sp>
      <p:cxnSp>
        <p:nvCxnSpPr>
          <p:cNvPr id="352" name="Straight Connector 3"/>
          <p:cNvCxnSpPr/>
          <p:nvPr/>
        </p:nvCxnSpPr>
        <p:spPr>
          <a:xfrm>
            <a:off x="3053520" y="560160"/>
            <a:ext cx="3026520" cy="360"/>
          </a:xfrm>
          <a:prstGeom prst="straightConnector1">
            <a:avLst/>
          </a:prstGeom>
          <a:ln w="76200">
            <a:solidFill>
              <a:srgbClr val="EE0033"/>
            </a:solidFill>
          </a:ln>
        </p:spPr>
      </p:cxnSp>
      <p:sp>
        <p:nvSpPr>
          <p:cNvPr id="353" name="Rectangle 7"/>
          <p:cNvSpPr/>
          <p:nvPr/>
        </p:nvSpPr>
        <p:spPr>
          <a:xfrm>
            <a:off x="417960" y="676440"/>
            <a:ext cx="6727076" cy="398655"/>
          </a:xfrm>
          <a:prstGeom prst="rect">
            <a:avLst/>
          </a:prstGeom>
          <a:solidFill>
            <a:srgbClr val="EE0033"/>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685783"/>
            <a:r>
              <a:rPr lang="en-US" sz="2000" b="1" spc="-1">
                <a:solidFill>
                  <a:schemeClr val="lt1"/>
                </a:solidFill>
                <a:latin typeface="FS PF BeauSans Pro"/>
              </a:rPr>
              <a:t>2. </a:t>
            </a:r>
            <a:r>
              <a:rPr lang="pt-BR" sz="2000" b="1" spc="-1">
                <a:solidFill>
                  <a:schemeClr val="lt1"/>
                </a:solidFill>
                <a:latin typeface="FS PF BeauSans Pro"/>
              </a:rPr>
              <a:t>Chất lượng mạng Truyền hình &amp; Băng rộng cố định</a:t>
            </a:r>
            <a:endParaRPr lang="en-US" sz="2000" spc="-1">
              <a:solidFill>
                <a:srgbClr val="FFFFFF"/>
              </a:solidFill>
              <a:latin typeface="Arial"/>
            </a:endParaRPr>
          </a:p>
        </p:txBody>
      </p:sp>
      <p:sp>
        <p:nvSpPr>
          <p:cNvPr id="8" name="TextBox 7"/>
          <p:cNvSpPr txBox="1"/>
          <p:nvPr/>
        </p:nvSpPr>
        <p:spPr>
          <a:xfrm>
            <a:off x="223876" y="4785741"/>
            <a:ext cx="2228849" cy="253916"/>
          </a:xfrm>
          <a:prstGeom prst="rect">
            <a:avLst/>
          </a:prstGeom>
          <a:solidFill>
            <a:schemeClr val="bg1">
              <a:lumMod val="95000"/>
            </a:schemeClr>
          </a:solidFill>
          <a:ln>
            <a:solidFill>
              <a:schemeClr val="bg1">
                <a:lumMod val="95000"/>
              </a:schemeClr>
            </a:solidFill>
          </a:ln>
        </p:spPr>
        <p:txBody>
          <a:bodyPr wrap="square" rtlCol="0">
            <a:spAutoFit/>
          </a:bodyPr>
          <a:lstStyle/>
          <a:p>
            <a:r>
              <a:rPr lang="en-US" sz="1050" b="1">
                <a:solidFill>
                  <a:schemeClr val="bg1">
                    <a:lumMod val="50000"/>
                  </a:schemeClr>
                </a:solidFill>
                <a:latin typeface="FS PF BeauSans Pro SemiBold" panose="02000503000000020004" pitchFamily="2" charset="0"/>
              </a:rPr>
              <a:t>Trung tâm Kỹ thuật Khu vực 2</a:t>
            </a:r>
          </a:p>
        </p:txBody>
      </p:sp>
      <p:sp>
        <p:nvSpPr>
          <p:cNvPr id="9" name="Rectangle 2"/>
          <p:cNvSpPr/>
          <p:nvPr/>
        </p:nvSpPr>
        <p:spPr>
          <a:xfrm>
            <a:off x="397910" y="1091508"/>
            <a:ext cx="8144729"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342900" indent="-342900" algn="just" defTabSz="685783">
              <a:buFont typeface="Wingdings" panose="05000000000000000000" pitchFamily="2" charset="2"/>
              <a:buChar char="q"/>
            </a:pPr>
            <a:r>
              <a:rPr lang="vi-VN" sz="2000" b="1" spc="-1" dirty="0">
                <a:solidFill>
                  <a:srgbClr val="FF0000"/>
                </a:solidFill>
              </a:rPr>
              <a:t>Tốc độ download Internet </a:t>
            </a:r>
            <a:r>
              <a:rPr lang="vi-VN" sz="2000" b="1" spc="-1" dirty="0"/>
              <a:t>của Viettel tiếp tục giữ vững vị trí </a:t>
            </a:r>
            <a:r>
              <a:rPr lang="vi-VN" sz="2000" b="1" spc="-1" dirty="0">
                <a:solidFill>
                  <a:srgbClr val="FF0000"/>
                </a:solidFill>
              </a:rPr>
              <a:t>số 1</a:t>
            </a:r>
            <a:r>
              <a:rPr lang="vi-VN" sz="2000" b="1" spc="-1" dirty="0"/>
              <a:t> trong ba nhà mạng lớn tại Việt Nam, đạt 254 </a:t>
            </a:r>
            <a:r>
              <a:rPr lang="vi-VN" sz="2000" b="1" spc="-1"/>
              <a:t>Mbps </a:t>
            </a:r>
            <a:r>
              <a:rPr lang="en-US" sz="2000" b="1" spc="-1" smtClean="0"/>
              <a:t>-</a:t>
            </a:r>
            <a:r>
              <a:rPr lang="vi-VN" sz="2000" b="1" spc="-1" smtClean="0"/>
              <a:t> </a:t>
            </a:r>
            <a:r>
              <a:rPr lang="vi-VN" sz="2000" b="1" spc="-1" dirty="0"/>
              <a:t>vượt trội so với FPT ở vị trí thứ hai với 169 Mbps.</a:t>
            </a:r>
            <a:endParaRPr lang="en-US" sz="2000" b="1" spc="-1" dirty="0">
              <a:latin typeface="FS PF BeauSans Pro" panose="02000500000000020004" pitchFamily="2" charset="0"/>
            </a:endParaRPr>
          </a:p>
        </p:txBody>
      </p:sp>
      <p:pic>
        <p:nvPicPr>
          <p:cNvPr id="10" name="Picture 9">
            <a:extLst>
              <a:ext uri="{FF2B5EF4-FFF2-40B4-BE49-F238E27FC236}">
                <a16:creationId xmlns:a16="http://schemas.microsoft.com/office/drawing/2014/main" id="{162E5207-05A4-4F99-B6AB-F6317317A311}"/>
              </a:ext>
            </a:extLst>
          </p:cNvPr>
          <p:cNvPicPr>
            <a:picLocks noChangeAspect="1"/>
          </p:cNvPicPr>
          <p:nvPr/>
        </p:nvPicPr>
        <p:blipFill>
          <a:blip r:embed="rId3"/>
          <a:stretch>
            <a:fillRect/>
          </a:stretch>
        </p:blipFill>
        <p:spPr>
          <a:xfrm>
            <a:off x="7829550" y="1"/>
            <a:ext cx="1323594" cy="437941"/>
          </a:xfrm>
          <a:prstGeom prst="rect">
            <a:avLst/>
          </a:prstGeom>
          <a:ln>
            <a:noFill/>
          </a:ln>
          <a:effectLst>
            <a:softEdge rad="112500"/>
          </a:effectLst>
        </p:spPr>
      </p:pic>
      <p:sp>
        <p:nvSpPr>
          <p:cNvPr id="2" name="Rectangle 2">
            <a:extLst>
              <a:ext uri="{FF2B5EF4-FFF2-40B4-BE49-F238E27FC236}">
                <a16:creationId xmlns:a16="http://schemas.microsoft.com/office/drawing/2014/main" id="{4DEAD3E9-C7BD-8D70-007C-27BAEC94AAD9}"/>
              </a:ext>
            </a:extLst>
          </p:cNvPr>
          <p:cNvSpPr/>
          <p:nvPr/>
        </p:nvSpPr>
        <p:spPr>
          <a:xfrm>
            <a:off x="417961" y="2138615"/>
            <a:ext cx="8144729" cy="706432"/>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342900" indent="-342900" algn="just" defTabSz="685783">
              <a:buFont typeface="Wingdings" panose="05000000000000000000" pitchFamily="2" charset="2"/>
              <a:buChar char="q"/>
            </a:pPr>
            <a:r>
              <a:rPr lang="vi-VN" sz="2000" b="1" spc="-1" dirty="0">
                <a:solidFill>
                  <a:srgbClr val="FF0000"/>
                </a:solidFill>
              </a:rPr>
              <a:t>KQI </a:t>
            </a:r>
            <a:r>
              <a:rPr lang="vi-VN" sz="2000" b="1" spc="-1">
                <a:solidFill>
                  <a:srgbClr val="FF0000"/>
                </a:solidFill>
              </a:rPr>
              <a:t>Internet </a:t>
            </a:r>
            <a:r>
              <a:rPr lang="en-US" sz="2000" b="1" spc="-1" smtClean="0">
                <a:solidFill>
                  <a:srgbClr val="FF0000"/>
                </a:solidFill>
              </a:rPr>
              <a:t>-</a:t>
            </a:r>
            <a:r>
              <a:rPr lang="vi-VN" sz="2000" b="1" spc="-1" smtClean="0">
                <a:solidFill>
                  <a:srgbClr val="FF0000"/>
                </a:solidFill>
              </a:rPr>
              <a:t> </a:t>
            </a:r>
            <a:r>
              <a:rPr lang="vi-VN" sz="2000" b="1" spc="-1" dirty="0">
                <a:solidFill>
                  <a:srgbClr val="FF0000"/>
                </a:solidFill>
              </a:rPr>
              <a:t>Truyền hình: </a:t>
            </a:r>
            <a:r>
              <a:rPr lang="vi-VN" sz="2000" b="1" spc="-1" dirty="0"/>
              <a:t>Cả 8/8 chỉ tiêu đều vượt </a:t>
            </a:r>
            <a:r>
              <a:rPr lang="en-US" sz="2000" b="1" spc="-1" dirty="0" err="1"/>
              <a:t>chỉ</a:t>
            </a:r>
            <a:r>
              <a:rPr lang="en-US" sz="2000" b="1" spc="-1" dirty="0"/>
              <a:t> </a:t>
            </a:r>
            <a:r>
              <a:rPr lang="en-US" sz="2000" b="1" spc="-1" dirty="0" err="1"/>
              <a:t>tiêu</a:t>
            </a:r>
            <a:r>
              <a:rPr lang="vi-VN" sz="2000" b="1" spc="-1" dirty="0"/>
              <a:t> kỹ thuật</a:t>
            </a:r>
            <a:r>
              <a:rPr lang="en-US" sz="2000" b="1" spc="-1" dirty="0"/>
              <a:t> </a:t>
            </a:r>
            <a:r>
              <a:rPr lang="vi-VN" sz="2000" b="1" spc="-1" dirty="0"/>
              <a:t>từ 4% đến 63%.</a:t>
            </a:r>
            <a:endParaRPr lang="en-US" sz="2000" b="1" spc="-1" dirty="0"/>
          </a:p>
        </p:txBody>
      </p:sp>
      <p:pic>
        <p:nvPicPr>
          <p:cNvPr id="5" name="Picture 4">
            <a:extLst>
              <a:ext uri="{FF2B5EF4-FFF2-40B4-BE49-F238E27FC236}">
                <a16:creationId xmlns:a16="http://schemas.microsoft.com/office/drawing/2014/main" id="{7B31D65C-5260-0EEA-AC64-C299831F1A0B}"/>
              </a:ext>
            </a:extLst>
          </p:cNvPr>
          <p:cNvPicPr>
            <a:picLocks noChangeAspect="1"/>
          </p:cNvPicPr>
          <p:nvPr/>
        </p:nvPicPr>
        <p:blipFill>
          <a:blip r:embed="rId4"/>
          <a:stretch>
            <a:fillRect/>
          </a:stretch>
        </p:blipFill>
        <p:spPr>
          <a:xfrm>
            <a:off x="417960" y="2787381"/>
            <a:ext cx="8124678" cy="1622014"/>
          </a:xfrm>
          <a:prstGeom prst="rect">
            <a:avLst/>
          </a:prstGeom>
        </p:spPr>
      </p:pic>
    </p:spTree>
    <p:extLst>
      <p:ext uri="{BB962C8B-B14F-4D97-AF65-F5344CB8AC3E}">
        <p14:creationId xmlns:p14="http://schemas.microsoft.com/office/powerpoint/2010/main" val="2132293110"/>
      </p:ext>
    </p:extLst>
  </p:cSld>
  <p:clrMapOvr>
    <a:masterClrMapping/>
  </p:clrMapOvr>
  <p:transition spd="med">
    <p:split orient="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Rectangle 15"/>
          <p:cNvSpPr/>
          <p:nvPr/>
        </p:nvSpPr>
        <p:spPr>
          <a:xfrm>
            <a:off x="0" y="123840"/>
            <a:ext cx="8811720" cy="42943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685800">
              <a:lnSpc>
                <a:spcPct val="100000"/>
              </a:lnSpc>
            </a:pPr>
            <a:r>
              <a:rPr lang="nl-NL" sz="2200" b="1" spc="-1">
                <a:solidFill>
                  <a:srgbClr val="EE0033"/>
                </a:solidFill>
                <a:latin typeface="FS PF BeauSans Pro"/>
              </a:rPr>
              <a:t>II. </a:t>
            </a:r>
            <a:r>
              <a:rPr lang="vi-VN" sz="2200" b="1" spc="-1" dirty="0">
                <a:solidFill>
                  <a:srgbClr val="EE0033"/>
                </a:solidFill>
                <a:latin typeface="FS PF BeauSans Pro"/>
              </a:rPr>
              <a:t>CÔNG TÁC TỐI ƯU CHẤT LƯỢNG DỊCH VỤ</a:t>
            </a:r>
            <a:endParaRPr lang="en-US" sz="2200" spc="-1" dirty="0">
              <a:solidFill>
                <a:srgbClr val="000000"/>
              </a:solidFill>
              <a:latin typeface="Arial"/>
            </a:endParaRPr>
          </a:p>
        </p:txBody>
      </p:sp>
      <p:sp>
        <p:nvSpPr>
          <p:cNvPr id="7" name="TextBox 6"/>
          <p:cNvSpPr txBox="1"/>
          <p:nvPr/>
        </p:nvSpPr>
        <p:spPr>
          <a:xfrm>
            <a:off x="223875" y="4785741"/>
            <a:ext cx="2228849" cy="253916"/>
          </a:xfrm>
          <a:prstGeom prst="rect">
            <a:avLst/>
          </a:prstGeom>
          <a:solidFill>
            <a:schemeClr val="bg1">
              <a:lumMod val="95000"/>
            </a:schemeClr>
          </a:solidFill>
          <a:ln>
            <a:solidFill>
              <a:schemeClr val="bg1">
                <a:lumMod val="95000"/>
              </a:schemeClr>
            </a:solidFill>
          </a:ln>
        </p:spPr>
        <p:txBody>
          <a:bodyPr wrap="square" rtlCol="0">
            <a:spAutoFit/>
          </a:bodyPr>
          <a:lstStyle/>
          <a:p>
            <a:r>
              <a:rPr lang="en-US" sz="1050" b="1">
                <a:solidFill>
                  <a:schemeClr val="bg1">
                    <a:lumMod val="50000"/>
                  </a:schemeClr>
                </a:solidFill>
                <a:latin typeface="FS PF BeauSans Pro SemiBold" panose="02000503000000020004" pitchFamily="2" charset="0"/>
              </a:rPr>
              <a:t>Trung tâm Kỹ thuật Khu vực 2</a:t>
            </a:r>
          </a:p>
        </p:txBody>
      </p:sp>
      <p:cxnSp>
        <p:nvCxnSpPr>
          <p:cNvPr id="9" name="Straight Connector 3"/>
          <p:cNvCxnSpPr/>
          <p:nvPr/>
        </p:nvCxnSpPr>
        <p:spPr>
          <a:xfrm>
            <a:off x="3053520" y="560160"/>
            <a:ext cx="3026520" cy="360"/>
          </a:xfrm>
          <a:prstGeom prst="straightConnector1">
            <a:avLst/>
          </a:prstGeom>
          <a:ln w="76200">
            <a:solidFill>
              <a:srgbClr val="EE0033"/>
            </a:solidFill>
          </a:ln>
        </p:spPr>
      </p:cxnSp>
      <p:pic>
        <p:nvPicPr>
          <p:cNvPr id="10" name="Picture 9">
            <a:extLst>
              <a:ext uri="{FF2B5EF4-FFF2-40B4-BE49-F238E27FC236}">
                <a16:creationId xmlns:a16="http://schemas.microsoft.com/office/drawing/2014/main" id="{33FC609F-B756-492F-B008-AD5C4AED5F5D}"/>
              </a:ext>
            </a:extLst>
          </p:cNvPr>
          <p:cNvPicPr>
            <a:picLocks noChangeAspect="1"/>
          </p:cNvPicPr>
          <p:nvPr/>
        </p:nvPicPr>
        <p:blipFill>
          <a:blip r:embed="rId3"/>
          <a:stretch>
            <a:fillRect/>
          </a:stretch>
        </p:blipFill>
        <p:spPr>
          <a:xfrm>
            <a:off x="7829550" y="0"/>
            <a:ext cx="1323594" cy="437941"/>
          </a:xfrm>
          <a:prstGeom prst="rect">
            <a:avLst/>
          </a:prstGeom>
          <a:ln>
            <a:noFill/>
          </a:ln>
          <a:effectLst>
            <a:softEdge rad="112500"/>
          </a:effectLst>
        </p:spPr>
      </p:pic>
      <p:graphicFrame>
        <p:nvGraphicFramePr>
          <p:cNvPr id="2" name="Chart 1">
            <a:extLst>
              <a:ext uri="{FF2B5EF4-FFF2-40B4-BE49-F238E27FC236}">
                <a16:creationId xmlns:a16="http://schemas.microsoft.com/office/drawing/2014/main" id="{DB825920-6C0B-DCA6-992A-3E242C287A37}"/>
              </a:ext>
            </a:extLst>
          </p:cNvPr>
          <p:cNvGraphicFramePr>
            <a:graphicFrameLocks/>
          </p:cNvGraphicFramePr>
          <p:nvPr>
            <p:extLst/>
          </p:nvPr>
        </p:nvGraphicFramePr>
        <p:xfrm>
          <a:off x="105520" y="611209"/>
          <a:ext cx="8934578" cy="398999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79424564"/>
      </p:ext>
    </p:extLst>
  </p:cSld>
  <p:clrMapOvr>
    <a:masterClrMapping/>
  </p:clrMapOvr>
  <p:transition>
    <p:randomBar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Rectangle 1"/>
          <p:cNvSpPr/>
          <p:nvPr/>
        </p:nvSpPr>
        <p:spPr>
          <a:xfrm>
            <a:off x="417960" y="184680"/>
            <a:ext cx="8490240" cy="52416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685800">
              <a:lnSpc>
                <a:spcPct val="100000"/>
              </a:lnSpc>
            </a:pPr>
            <a:endParaRPr lang="en-US" sz="1350" b="0" strike="noStrike" spc="-1">
              <a:solidFill>
                <a:schemeClr val="lt1"/>
              </a:solidFill>
              <a:latin typeface="FS PF BeauSans Pro"/>
            </a:endParaRPr>
          </a:p>
        </p:txBody>
      </p:sp>
      <p:sp>
        <p:nvSpPr>
          <p:cNvPr id="368" name="Rectangle 2"/>
          <p:cNvSpPr/>
          <p:nvPr/>
        </p:nvSpPr>
        <p:spPr>
          <a:xfrm>
            <a:off x="0" y="123840"/>
            <a:ext cx="8811720" cy="42943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685800">
              <a:lnSpc>
                <a:spcPct val="100000"/>
              </a:lnSpc>
            </a:pPr>
            <a:r>
              <a:rPr lang="nl-NL" sz="2200" b="1" spc="-1" dirty="0">
                <a:solidFill>
                  <a:srgbClr val="EE0033"/>
                </a:solidFill>
                <a:latin typeface="FS PF BeauSans Pro"/>
              </a:rPr>
              <a:t>II. </a:t>
            </a:r>
            <a:r>
              <a:rPr lang="vi-VN" sz="2200" b="1" spc="-1" dirty="0">
                <a:solidFill>
                  <a:srgbClr val="EE0033"/>
                </a:solidFill>
                <a:latin typeface="FS PF BeauSans Pro"/>
              </a:rPr>
              <a:t>CÔNG TÁC TỐI ƯU CHẤT LƯỢNG DỊCH VỤ</a:t>
            </a:r>
            <a:endParaRPr lang="en-US" sz="2200" spc="-1" dirty="0">
              <a:solidFill>
                <a:srgbClr val="000000"/>
              </a:solidFill>
              <a:latin typeface="Arial"/>
            </a:endParaRPr>
          </a:p>
        </p:txBody>
      </p:sp>
      <p:cxnSp>
        <p:nvCxnSpPr>
          <p:cNvPr id="369" name="Straight Connector 3"/>
          <p:cNvCxnSpPr/>
          <p:nvPr/>
        </p:nvCxnSpPr>
        <p:spPr>
          <a:xfrm>
            <a:off x="3053520" y="560160"/>
            <a:ext cx="3026520" cy="360"/>
          </a:xfrm>
          <a:prstGeom prst="straightConnector1">
            <a:avLst/>
          </a:prstGeom>
          <a:ln w="76200">
            <a:solidFill>
              <a:srgbClr val="EE0033"/>
            </a:solidFill>
          </a:ln>
        </p:spPr>
      </p:cxnSp>
      <p:sp>
        <p:nvSpPr>
          <p:cNvPr id="370" name="Rectangle 7"/>
          <p:cNvSpPr/>
          <p:nvPr/>
        </p:nvSpPr>
        <p:spPr>
          <a:xfrm>
            <a:off x="470520" y="670680"/>
            <a:ext cx="2357640" cy="394560"/>
          </a:xfrm>
          <a:prstGeom prst="rect">
            <a:avLst/>
          </a:prstGeom>
          <a:solidFill>
            <a:srgbClr val="EE0033"/>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685800">
              <a:lnSpc>
                <a:spcPct val="100000"/>
              </a:lnSpc>
            </a:pPr>
            <a:r>
              <a:rPr lang="en-US" sz="2000" b="1" strike="noStrike" spc="-1" dirty="0">
                <a:solidFill>
                  <a:schemeClr val="lt1"/>
                </a:solidFill>
                <a:latin typeface="FS PF BeauSans Pro"/>
              </a:rPr>
              <a:t>3. </a:t>
            </a:r>
            <a:r>
              <a:rPr lang="it-IT" sz="2000" b="1" strike="noStrike" spc="-1" dirty="0">
                <a:solidFill>
                  <a:schemeClr val="lt1"/>
                </a:solidFill>
                <a:latin typeface="FS PF BeauSans Pro"/>
              </a:rPr>
              <a:t>Vấn đề tồn tại</a:t>
            </a:r>
            <a:endParaRPr lang="en-US" sz="2000" b="0" strike="noStrike" spc="-1" dirty="0">
              <a:solidFill>
                <a:srgbClr val="FFFFFF"/>
              </a:solidFill>
              <a:latin typeface="Arial"/>
            </a:endParaRPr>
          </a:p>
        </p:txBody>
      </p:sp>
      <p:sp>
        <p:nvSpPr>
          <p:cNvPr id="11" name="TextBox 10"/>
          <p:cNvSpPr txBox="1"/>
          <p:nvPr/>
        </p:nvSpPr>
        <p:spPr>
          <a:xfrm>
            <a:off x="223875" y="4785741"/>
            <a:ext cx="2228849" cy="253916"/>
          </a:xfrm>
          <a:prstGeom prst="rect">
            <a:avLst/>
          </a:prstGeom>
          <a:solidFill>
            <a:schemeClr val="bg1">
              <a:lumMod val="95000"/>
            </a:schemeClr>
          </a:solidFill>
          <a:ln>
            <a:solidFill>
              <a:schemeClr val="bg1">
                <a:lumMod val="95000"/>
              </a:schemeClr>
            </a:solidFill>
          </a:ln>
        </p:spPr>
        <p:txBody>
          <a:bodyPr wrap="square" rtlCol="0">
            <a:spAutoFit/>
          </a:bodyPr>
          <a:lstStyle/>
          <a:p>
            <a:r>
              <a:rPr lang="en-US" sz="1050" b="1">
                <a:solidFill>
                  <a:schemeClr val="bg1">
                    <a:lumMod val="50000"/>
                  </a:schemeClr>
                </a:solidFill>
                <a:latin typeface="FS PF BeauSans Pro SemiBold" panose="02000503000000020004" pitchFamily="2" charset="0"/>
              </a:rPr>
              <a:t>Trung tâm Kỹ thuật Khu vực 2</a:t>
            </a:r>
          </a:p>
        </p:txBody>
      </p:sp>
      <p:sp>
        <p:nvSpPr>
          <p:cNvPr id="12" name="TextBox 11">
            <a:extLst>
              <a:ext uri="{FF2B5EF4-FFF2-40B4-BE49-F238E27FC236}">
                <a16:creationId xmlns:a16="http://schemas.microsoft.com/office/drawing/2014/main" id="{97EE37CB-F9EE-45B2-AC76-3B5FFE72DAF7}"/>
              </a:ext>
            </a:extLst>
          </p:cNvPr>
          <p:cNvSpPr txBox="1"/>
          <p:nvPr/>
        </p:nvSpPr>
        <p:spPr>
          <a:xfrm>
            <a:off x="867483" y="1130132"/>
            <a:ext cx="7944237" cy="677108"/>
          </a:xfrm>
          <a:prstGeom prst="rect">
            <a:avLst/>
          </a:prstGeom>
          <a:noFill/>
        </p:spPr>
        <p:txBody>
          <a:bodyPr wrap="square" rtlCol="0">
            <a:spAutoFit/>
          </a:bodyPr>
          <a:lstStyle/>
          <a:p>
            <a:pPr lvl="0" algn="just" defTabSz="685800">
              <a:defRPr/>
            </a:pPr>
            <a:r>
              <a:rPr kumimoji="0" lang="en-US" sz="2000" b="1" i="0" u="none" strike="noStrike" kern="1200" cap="none" spc="0" normalizeH="0" baseline="0" noProof="0">
                <a:ln>
                  <a:noFill/>
                </a:ln>
                <a:solidFill>
                  <a:prstClr val="black"/>
                </a:solidFill>
                <a:effectLst/>
                <a:uLnTx/>
                <a:uFillTx/>
                <a:latin typeface="FS Magistral Bold"/>
                <a:cs typeface="Poppins" pitchFamily="2" charset="77"/>
              </a:rPr>
              <a:t>VẤN</a:t>
            </a:r>
            <a:r>
              <a:rPr kumimoji="0" lang="en-US" sz="2000" b="1" i="0" u="none" strike="noStrike" kern="1200" cap="none" spc="0" normalizeH="0" noProof="0">
                <a:ln>
                  <a:noFill/>
                </a:ln>
                <a:solidFill>
                  <a:prstClr val="black"/>
                </a:solidFill>
                <a:effectLst/>
                <a:uLnTx/>
                <a:uFillTx/>
                <a:latin typeface="FS Magistral Bold"/>
                <a:cs typeface="Poppins" pitchFamily="2" charset="77"/>
              </a:rPr>
              <a:t> ĐỀ 1: </a:t>
            </a:r>
            <a:r>
              <a:rPr lang="vi-VN" b="1">
                <a:latin typeface="FS Magistral Bold"/>
              </a:rPr>
              <a:t>Chương trình nâng cao CLM 4G và vùng phủ 4G tương đương 2G nguy cơ chậm tiến độ</a:t>
            </a:r>
            <a:r>
              <a:rPr lang="en-US" b="1">
                <a:latin typeface="FS Magistral Bold"/>
              </a:rPr>
              <a:t>.</a:t>
            </a:r>
            <a:endParaRPr kumimoji="0" lang="en-US" sz="2000" b="1" i="0" u="none" strike="noStrike" kern="1200" cap="none" spc="0" normalizeH="0" baseline="0" noProof="0" dirty="0">
              <a:ln>
                <a:noFill/>
              </a:ln>
              <a:solidFill>
                <a:prstClr val="black"/>
              </a:solidFill>
              <a:effectLst/>
              <a:uLnTx/>
              <a:uFillTx/>
              <a:latin typeface="FS Magistral Bold"/>
              <a:cs typeface="Poppins" pitchFamily="2" charset="77"/>
            </a:endParaRPr>
          </a:p>
        </p:txBody>
      </p:sp>
      <p:sp>
        <p:nvSpPr>
          <p:cNvPr id="13" name="Freeform 866"/>
          <p:cNvSpPr>
            <a:spLocks noChangeAspect="1" noEditPoints="1"/>
          </p:cNvSpPr>
          <p:nvPr/>
        </p:nvSpPr>
        <p:spPr bwMode="auto">
          <a:xfrm>
            <a:off x="470520" y="1130132"/>
            <a:ext cx="392040" cy="392040"/>
          </a:xfrm>
          <a:custGeom>
            <a:avLst/>
            <a:gdLst>
              <a:gd name="T0" fmla="*/ 915 w 1831"/>
              <a:gd name="T1" fmla="*/ 0 h 1831"/>
              <a:gd name="T2" fmla="*/ 0 w 1831"/>
              <a:gd name="T3" fmla="*/ 916 h 1831"/>
              <a:gd name="T4" fmla="*/ 915 w 1831"/>
              <a:gd name="T5" fmla="*/ 1831 h 1831"/>
              <a:gd name="T6" fmla="*/ 1831 w 1831"/>
              <a:gd name="T7" fmla="*/ 916 h 1831"/>
              <a:gd name="T8" fmla="*/ 915 w 1831"/>
              <a:gd name="T9" fmla="*/ 0 h 1831"/>
              <a:gd name="T10" fmla="*/ 1467 w 1831"/>
              <a:gd name="T11" fmla="*/ 774 h 1831"/>
              <a:gd name="T12" fmla="*/ 1103 w 1831"/>
              <a:gd name="T13" fmla="*/ 1124 h 1831"/>
              <a:gd name="T14" fmla="*/ 1089 w 1831"/>
              <a:gd name="T15" fmla="*/ 1129 h 1831"/>
              <a:gd name="T16" fmla="*/ 1075 w 1831"/>
              <a:gd name="T17" fmla="*/ 1123 h 1831"/>
              <a:gd name="T18" fmla="*/ 1076 w 1831"/>
              <a:gd name="T19" fmla="*/ 1096 h 1831"/>
              <a:gd name="T20" fmla="*/ 1439 w 1831"/>
              <a:gd name="T21" fmla="*/ 746 h 1831"/>
              <a:gd name="T22" fmla="*/ 1432 w 1831"/>
              <a:gd name="T23" fmla="*/ 746 h 1831"/>
              <a:gd name="T24" fmla="*/ 799 w 1831"/>
              <a:gd name="T25" fmla="*/ 828 h 1831"/>
              <a:gd name="T26" fmla="*/ 433 w 1831"/>
              <a:gd name="T27" fmla="*/ 1375 h 1831"/>
              <a:gd name="T28" fmla="*/ 414 w 1831"/>
              <a:gd name="T29" fmla="*/ 1390 h 1831"/>
              <a:gd name="T30" fmla="*/ 410 w 1831"/>
              <a:gd name="T31" fmla="*/ 1389 h 1831"/>
              <a:gd name="T32" fmla="*/ 395 w 1831"/>
              <a:gd name="T33" fmla="*/ 1365 h 1831"/>
              <a:gd name="T34" fmla="*/ 779 w 1831"/>
              <a:gd name="T35" fmla="*/ 794 h 1831"/>
              <a:gd name="T36" fmla="*/ 1423 w 1831"/>
              <a:gd name="T37" fmla="*/ 704 h 1831"/>
              <a:gd name="T38" fmla="*/ 1091 w 1831"/>
              <a:gd name="T39" fmla="*/ 358 h 1831"/>
              <a:gd name="T40" fmla="*/ 1091 w 1831"/>
              <a:gd name="T41" fmla="*/ 330 h 1831"/>
              <a:gd name="T42" fmla="*/ 1119 w 1831"/>
              <a:gd name="T43" fmla="*/ 330 h 1831"/>
              <a:gd name="T44" fmla="*/ 1469 w 1831"/>
              <a:gd name="T45" fmla="*/ 695 h 1831"/>
              <a:gd name="T46" fmla="*/ 1467 w 1831"/>
              <a:gd name="T47" fmla="*/ 774 h 1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1" h="1831">
                <a:moveTo>
                  <a:pt x="915" y="0"/>
                </a:moveTo>
                <a:cubicBezTo>
                  <a:pt x="410" y="0"/>
                  <a:pt x="0" y="410"/>
                  <a:pt x="0" y="916"/>
                </a:cubicBezTo>
                <a:cubicBezTo>
                  <a:pt x="0" y="1421"/>
                  <a:pt x="410" y="1831"/>
                  <a:pt x="915" y="1831"/>
                </a:cubicBezTo>
                <a:cubicBezTo>
                  <a:pt x="1421" y="1831"/>
                  <a:pt x="1831" y="1421"/>
                  <a:pt x="1831" y="916"/>
                </a:cubicBezTo>
                <a:cubicBezTo>
                  <a:pt x="1831" y="410"/>
                  <a:pt x="1421" y="0"/>
                  <a:pt x="915" y="0"/>
                </a:cubicBezTo>
                <a:close/>
                <a:moveTo>
                  <a:pt x="1467" y="774"/>
                </a:moveTo>
                <a:cubicBezTo>
                  <a:pt x="1103" y="1124"/>
                  <a:pt x="1103" y="1124"/>
                  <a:pt x="1103" y="1124"/>
                </a:cubicBezTo>
                <a:cubicBezTo>
                  <a:pt x="1099" y="1128"/>
                  <a:pt x="1094" y="1129"/>
                  <a:pt x="1089" y="1129"/>
                </a:cubicBezTo>
                <a:cubicBezTo>
                  <a:pt x="1084" y="1129"/>
                  <a:pt x="1079" y="1127"/>
                  <a:pt x="1075" y="1123"/>
                </a:cubicBezTo>
                <a:cubicBezTo>
                  <a:pt x="1068" y="1116"/>
                  <a:pt x="1068" y="1103"/>
                  <a:pt x="1076" y="1096"/>
                </a:cubicBezTo>
                <a:cubicBezTo>
                  <a:pt x="1439" y="746"/>
                  <a:pt x="1439" y="746"/>
                  <a:pt x="1439" y="746"/>
                </a:cubicBezTo>
                <a:cubicBezTo>
                  <a:pt x="1437" y="747"/>
                  <a:pt x="1434" y="747"/>
                  <a:pt x="1432" y="746"/>
                </a:cubicBezTo>
                <a:cubicBezTo>
                  <a:pt x="1428" y="745"/>
                  <a:pt x="1087" y="657"/>
                  <a:pt x="799" y="828"/>
                </a:cubicBezTo>
                <a:cubicBezTo>
                  <a:pt x="619" y="934"/>
                  <a:pt x="496" y="1118"/>
                  <a:pt x="433" y="1375"/>
                </a:cubicBezTo>
                <a:cubicBezTo>
                  <a:pt x="431" y="1384"/>
                  <a:pt x="423" y="1390"/>
                  <a:pt x="414" y="1390"/>
                </a:cubicBezTo>
                <a:cubicBezTo>
                  <a:pt x="413" y="1390"/>
                  <a:pt x="411" y="1389"/>
                  <a:pt x="410" y="1389"/>
                </a:cubicBezTo>
                <a:cubicBezTo>
                  <a:pt x="399" y="1386"/>
                  <a:pt x="393" y="1376"/>
                  <a:pt x="395" y="1365"/>
                </a:cubicBezTo>
                <a:cubicBezTo>
                  <a:pt x="461" y="1098"/>
                  <a:pt x="590" y="906"/>
                  <a:pt x="779" y="794"/>
                </a:cubicBezTo>
                <a:cubicBezTo>
                  <a:pt x="1046" y="636"/>
                  <a:pt x="1345" y="686"/>
                  <a:pt x="1423" y="704"/>
                </a:cubicBezTo>
                <a:cubicBezTo>
                  <a:pt x="1091" y="358"/>
                  <a:pt x="1091" y="358"/>
                  <a:pt x="1091" y="358"/>
                </a:cubicBezTo>
                <a:cubicBezTo>
                  <a:pt x="1083" y="350"/>
                  <a:pt x="1083" y="337"/>
                  <a:pt x="1091" y="330"/>
                </a:cubicBezTo>
                <a:cubicBezTo>
                  <a:pt x="1099" y="322"/>
                  <a:pt x="1111" y="323"/>
                  <a:pt x="1119" y="330"/>
                </a:cubicBezTo>
                <a:cubicBezTo>
                  <a:pt x="1469" y="695"/>
                  <a:pt x="1469" y="695"/>
                  <a:pt x="1469" y="695"/>
                </a:cubicBezTo>
                <a:cubicBezTo>
                  <a:pt x="1490" y="717"/>
                  <a:pt x="1489" y="753"/>
                  <a:pt x="1467" y="774"/>
                </a:cubicBezTo>
                <a:close/>
              </a:path>
            </a:pathLst>
          </a:custGeom>
          <a:solidFill>
            <a:srgbClr val="EE0033"/>
          </a:solidFill>
          <a:ln w="6350">
            <a:solidFill>
              <a:schemeClr val="bg1"/>
            </a:solidFill>
          </a:ln>
        </p:spPr>
        <p:txBody>
          <a:bodyPr vert="horz" wrap="square" lIns="91440" tIns="45720" rIns="91440" bIns="45720" numCol="1" anchor="t" anchorCtr="0" compatLnSpc="1">
            <a:prstTxWarp prst="textNoShape">
              <a:avLst/>
            </a:prstTxWarp>
          </a:bodyPr>
          <a:lstStyle/>
          <a:p>
            <a:endParaRPr lang="en-GB"/>
          </a:p>
        </p:txBody>
      </p:sp>
      <p:sp>
        <p:nvSpPr>
          <p:cNvPr id="15" name="Freeform 8"/>
          <p:cNvSpPr/>
          <p:nvPr/>
        </p:nvSpPr>
        <p:spPr>
          <a:xfrm>
            <a:off x="962295" y="1789124"/>
            <a:ext cx="7768059" cy="2725718"/>
          </a:xfrm>
          <a:custGeom>
            <a:avLst/>
            <a:gdLst>
              <a:gd name="textAreaLeft" fmla="*/ 0 w 3303720"/>
              <a:gd name="textAreaRight" fmla="*/ 3304080 w 3303720"/>
              <a:gd name="textAreaTop" fmla="*/ 0 h 2852640"/>
              <a:gd name="textAreaBottom" fmla="*/ 2853000 h 2852640"/>
            </a:gdLst>
            <a:ahLst/>
            <a:cxnLst/>
            <a:rect l="textAreaLeft" t="textAreaTop" r="textAreaRight" b="textAreaBottom"/>
            <a:pathLst>
              <a:path w="1857374" h="1449360">
                <a:moveTo>
                  <a:pt x="0" y="0"/>
                </a:moveTo>
                <a:lnTo>
                  <a:pt x="1857374" y="0"/>
                </a:lnTo>
                <a:lnTo>
                  <a:pt x="1857374" y="1449360"/>
                </a:lnTo>
                <a:lnTo>
                  <a:pt x="0" y="1449360"/>
                </a:lnTo>
                <a:lnTo>
                  <a:pt x="0" y="0"/>
                </a:lnTo>
                <a:close/>
              </a:path>
            </a:pathLst>
          </a:custGeom>
          <a:solidFill>
            <a:srgbClr val="FFFFFF"/>
          </a:solidFill>
          <a:ln>
            <a:solidFill>
              <a:srgbClr val="E80500"/>
            </a:solidFill>
          </a:ln>
        </p:spPr>
        <p:style>
          <a:lnRef idx="2">
            <a:schemeClr val="accent1">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p:style>
        <p:txBody>
          <a:bodyPr lIns="176040" tIns="176040" rIns="234720" bIns="263880" numCol="1" spcCol="1440" anchor="t">
            <a:noAutofit/>
          </a:bodyPr>
          <a:lstStyle/>
          <a:p>
            <a:pPr defTabSz="1466640">
              <a:lnSpc>
                <a:spcPct val="90000"/>
              </a:lnSpc>
              <a:spcAft>
                <a:spcPts val="496"/>
              </a:spcAft>
            </a:pPr>
            <a:endParaRPr lang="en-US" sz="1300" b="0" strike="noStrike" spc="-1">
              <a:solidFill>
                <a:schemeClr val="dk1"/>
              </a:solidFill>
              <a:latin typeface="FS PF BeauSans Pro" panose="02000500000000020004" pitchFamily="2" charset="0"/>
            </a:endParaRPr>
          </a:p>
        </p:txBody>
      </p:sp>
      <p:sp>
        <p:nvSpPr>
          <p:cNvPr id="16" name="Rectangle 9"/>
          <p:cNvSpPr/>
          <p:nvPr/>
        </p:nvSpPr>
        <p:spPr>
          <a:xfrm>
            <a:off x="955570" y="1780739"/>
            <a:ext cx="7768059" cy="278392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750" indent="-285750" algn="just" defTabSz="685800">
              <a:lnSpc>
                <a:spcPct val="100000"/>
              </a:lnSpc>
              <a:spcBef>
                <a:spcPts val="600"/>
              </a:spcBef>
              <a:buClr>
                <a:srgbClr val="000000"/>
              </a:buClr>
              <a:buFont typeface="Wingdings" panose="05000000000000000000" pitchFamily="2" charset="2"/>
              <a:buChar char="q"/>
            </a:pPr>
            <a:r>
              <a:rPr lang="vi-VN" sz="1500" b="1" spc="-1" dirty="0">
                <a:solidFill>
                  <a:srgbClr val="FF0000"/>
                </a:solidFill>
                <a:latin typeface="FS PF BeauSans Pro" panose="02000500000000020004" pitchFamily="2" charset="0"/>
              </a:rPr>
              <a:t>Tối ưu các tuyến cao tốc, quốc lộ: </a:t>
            </a:r>
            <a:r>
              <a:rPr lang="vi-VN" sz="1500" b="1" spc="-1" dirty="0">
                <a:solidFill>
                  <a:schemeClr val="dk1"/>
                </a:solidFill>
                <a:latin typeface="FS PF BeauSans Pro" panose="02000500000000020004" pitchFamily="2" charset="0"/>
              </a:rPr>
              <a:t>Mục tiêu hết Quý 2/2025 phải hoàn thành các giải pháp tồn dài hạn 2024, nhưng hiện tại mới hoàn thành 45/58 giải pháp ~ 77,6%; </a:t>
            </a:r>
            <a:r>
              <a:rPr lang="vi-VN" sz="1500" b="1" spc="-1" dirty="0">
                <a:solidFill>
                  <a:srgbClr val="FF0000"/>
                </a:solidFill>
                <a:latin typeface="FS PF BeauSans Pro" panose="02000500000000020004" pitchFamily="2" charset="0"/>
              </a:rPr>
              <a:t>tồn 13 giải pháp.</a:t>
            </a:r>
          </a:p>
          <a:p>
            <a:pPr marL="285750" indent="-285750" algn="just" defTabSz="685800">
              <a:lnSpc>
                <a:spcPct val="100000"/>
              </a:lnSpc>
              <a:spcBef>
                <a:spcPts val="600"/>
              </a:spcBef>
              <a:buClr>
                <a:srgbClr val="000000"/>
              </a:buClr>
              <a:buFont typeface="Wingdings" panose="05000000000000000000" pitchFamily="2" charset="2"/>
              <a:buChar char="q"/>
            </a:pPr>
            <a:r>
              <a:rPr lang="vi-VN" sz="1500" b="1" spc="-1" dirty="0">
                <a:solidFill>
                  <a:srgbClr val="FF0000"/>
                </a:solidFill>
                <a:latin typeface="FS PF BeauSans Pro" panose="02000500000000020004" pitchFamily="2" charset="0"/>
              </a:rPr>
              <a:t>Tắt trạm 3G</a:t>
            </a:r>
            <a:r>
              <a:rPr lang="en-US" sz="1500" b="1" spc="-1" dirty="0">
                <a:solidFill>
                  <a:srgbClr val="FF0000"/>
                </a:solidFill>
                <a:latin typeface="FS PF BeauSans Pro" panose="02000500000000020004" pitchFamily="2" charset="0"/>
              </a:rPr>
              <a:t>:</a:t>
            </a:r>
            <a:r>
              <a:rPr lang="vi-VN" sz="1500" b="1" spc="-1" dirty="0">
                <a:solidFill>
                  <a:srgbClr val="FF0000"/>
                </a:solidFill>
                <a:latin typeface="FS PF BeauSans Pro" panose="02000500000000020004" pitchFamily="2" charset="0"/>
              </a:rPr>
              <a:t> </a:t>
            </a:r>
            <a:r>
              <a:rPr lang="vi-VN" sz="1500" b="1" spc="-1" dirty="0">
                <a:solidFill>
                  <a:schemeClr val="dk1"/>
                </a:solidFill>
                <a:latin typeface="FS PF BeauSans Pro" panose="02000500000000020004" pitchFamily="2" charset="0"/>
              </a:rPr>
              <a:t>Mục tiêu phải hoàn thành tắt toàn bộ trạm 3G (</a:t>
            </a:r>
            <a:r>
              <a:rPr lang="vi-VN" sz="1500" b="1" spc="-1" dirty="0">
                <a:solidFill>
                  <a:srgbClr val="FF0000"/>
                </a:solidFill>
                <a:latin typeface="FS PF BeauSans Pro" panose="02000500000000020004" pitchFamily="2" charset="0"/>
              </a:rPr>
              <a:t>419 trạm</a:t>
            </a:r>
            <a:r>
              <a:rPr lang="vi-VN" sz="1500" b="1" spc="-1" dirty="0">
                <a:solidFill>
                  <a:schemeClr val="dk1"/>
                </a:solidFill>
                <a:latin typeface="FS PF BeauSans Pro" panose="02000500000000020004" pitchFamily="2" charset="0"/>
              </a:rPr>
              <a:t>) đang phát sóng </a:t>
            </a:r>
            <a:r>
              <a:rPr lang="vi-VN" sz="1500" b="1" spc="-1" dirty="0" smtClean="0">
                <a:solidFill>
                  <a:srgbClr val="FF0000"/>
                </a:solidFill>
                <a:latin typeface="FS PF BeauSans Pro" panose="02000500000000020004" pitchFamily="2" charset="0"/>
              </a:rPr>
              <a:t>trước 30/9/2025 </a:t>
            </a:r>
            <a:r>
              <a:rPr lang="vi-VN" sz="1500" b="1" spc="-1" dirty="0" smtClean="0">
                <a:solidFill>
                  <a:schemeClr val="dk1"/>
                </a:solidFill>
                <a:latin typeface="FS PF BeauSans Pro" panose="02000500000000020004" pitchFamily="2" charset="0"/>
              </a:rPr>
              <a:t>nhưng </a:t>
            </a:r>
            <a:r>
              <a:rPr lang="vi-VN" sz="1500" b="1" spc="-1" dirty="0">
                <a:solidFill>
                  <a:schemeClr val="dk1"/>
                </a:solidFill>
                <a:latin typeface="FS PF BeauSans Pro" panose="02000500000000020004" pitchFamily="2" charset="0"/>
              </a:rPr>
              <a:t>hiện tại còn </a:t>
            </a:r>
            <a:r>
              <a:rPr lang="vi-VN" sz="1500" b="1" spc="-1" dirty="0">
                <a:solidFill>
                  <a:srgbClr val="FF0000"/>
                </a:solidFill>
                <a:latin typeface="FS PF BeauSans Pro" panose="02000500000000020004" pitchFamily="2" charset="0"/>
              </a:rPr>
              <a:t>tồn 180 giải pháp </a:t>
            </a:r>
            <a:r>
              <a:rPr lang="vi-VN" sz="1500" b="1" spc="-1" dirty="0">
                <a:solidFill>
                  <a:schemeClr val="dk1"/>
                </a:solidFill>
                <a:latin typeface="FS PF BeauSans Pro" panose="02000500000000020004" pitchFamily="2" charset="0"/>
              </a:rPr>
              <a:t>(gồm 172 giải pháp trung/dài </a:t>
            </a:r>
            <a:r>
              <a:rPr lang="vi-VN" sz="1500" b="1" spc="-1" dirty="0" smtClean="0">
                <a:solidFill>
                  <a:schemeClr val="dk1"/>
                </a:solidFill>
                <a:latin typeface="FS PF BeauSans Pro" panose="02000500000000020004" pitchFamily="2" charset="0"/>
              </a:rPr>
              <a:t>hạn</a:t>
            </a:r>
            <a:r>
              <a:rPr lang="en-US" sz="1500" b="1" spc="-1" dirty="0" smtClean="0">
                <a:solidFill>
                  <a:schemeClr val="dk1"/>
                </a:solidFill>
                <a:latin typeface="FS PF BeauSans Pro" panose="02000500000000020004" pitchFamily="2" charset="0"/>
              </a:rPr>
              <a:t>: </a:t>
            </a:r>
            <a:r>
              <a:rPr lang="vi-VN" sz="1500" b="1" spc="-1" dirty="0" smtClean="0">
                <a:solidFill>
                  <a:schemeClr val="dk1"/>
                </a:solidFill>
                <a:latin typeface="FS PF BeauSans Pro" panose="02000500000000020004" pitchFamily="2" charset="0"/>
              </a:rPr>
              <a:t>ĐNPS </a:t>
            </a:r>
            <a:r>
              <a:rPr lang="vi-VN" sz="1500" b="1" spc="-1" dirty="0">
                <a:solidFill>
                  <a:schemeClr val="dk1"/>
                </a:solidFill>
                <a:latin typeface="FS PF BeauSans Pro" panose="02000500000000020004" pitchFamily="2" charset="0"/>
              </a:rPr>
              <a:t>cosite 4G: 50, 2G: 30; thêm cell 4G: 22, </a:t>
            </a:r>
            <a:r>
              <a:rPr lang="vi-VN" sz="1500" b="1" spc="-1" dirty="0" smtClean="0">
                <a:solidFill>
                  <a:schemeClr val="dk1"/>
                </a:solidFill>
                <a:latin typeface="FS PF BeauSans Pro" panose="02000500000000020004" pitchFamily="2" charset="0"/>
              </a:rPr>
              <a:t>swap </a:t>
            </a:r>
            <a:r>
              <a:rPr lang="vi-VN" sz="1500" b="1" spc="-1" dirty="0">
                <a:solidFill>
                  <a:schemeClr val="dk1"/>
                </a:solidFill>
                <a:latin typeface="FS PF BeauSans Pro" panose="02000500000000020004" pitchFamily="2" charset="0"/>
              </a:rPr>
              <a:t>Baseband: 46; swap RRU 4G: 6,...) trong khi chỉ còn 2 tháng</a:t>
            </a:r>
            <a:r>
              <a:rPr lang="vi-VN" sz="1500" b="1" spc="-1" dirty="0" smtClean="0">
                <a:solidFill>
                  <a:schemeClr val="dk1"/>
                </a:solidFill>
                <a:latin typeface="FS PF BeauSans Pro" panose="02000500000000020004" pitchFamily="2" charset="0"/>
              </a:rPr>
              <a:t>.</a:t>
            </a:r>
            <a:endParaRPr lang="vi-VN" sz="1500" b="1" spc="-1" dirty="0">
              <a:solidFill>
                <a:schemeClr val="dk1"/>
              </a:solidFill>
              <a:latin typeface="FS PF BeauSans Pro" panose="02000500000000020004" pitchFamily="2" charset="0"/>
            </a:endParaRPr>
          </a:p>
          <a:p>
            <a:pPr marL="285750" indent="-285750" algn="just" defTabSz="685800">
              <a:lnSpc>
                <a:spcPct val="100000"/>
              </a:lnSpc>
              <a:spcBef>
                <a:spcPts val="600"/>
              </a:spcBef>
              <a:buClr>
                <a:srgbClr val="000000"/>
              </a:buClr>
              <a:buFont typeface="Wingdings" panose="05000000000000000000" pitchFamily="2" charset="2"/>
              <a:buChar char="q"/>
            </a:pPr>
            <a:r>
              <a:rPr lang="vi-VN" sz="1500" b="1" spc="-1" dirty="0" smtClean="0">
                <a:solidFill>
                  <a:srgbClr val="FF0000"/>
                </a:solidFill>
                <a:latin typeface="FS PF BeauSans Pro" panose="02000500000000020004" pitchFamily="2" charset="0"/>
              </a:rPr>
              <a:t>Nhiều </a:t>
            </a:r>
            <a:r>
              <a:rPr lang="vi-VN" sz="1500" b="1" spc="-1" dirty="0">
                <a:solidFill>
                  <a:srgbClr val="FF0000"/>
                </a:solidFill>
                <a:latin typeface="FS PF BeauSans Pro" panose="02000500000000020004" pitchFamily="2" charset="0"/>
              </a:rPr>
              <a:t>kế hoạch nâng cao CLM khác trong 6 tháng đầu năm hầu như đều chậm tiến độ</a:t>
            </a:r>
            <a:r>
              <a:rPr lang="vi-VN" sz="1500" b="1" spc="-1" dirty="0">
                <a:solidFill>
                  <a:schemeClr val="dk1"/>
                </a:solidFill>
                <a:latin typeface="FS PF BeauSans Pro" panose="02000500000000020004" pitchFamily="2" charset="0"/>
              </a:rPr>
              <a:t>, các KH từ Quý 3, 4/2024 đến hiện tại vẫn chưa hoàn thành. Các tỉnh triển khai chậm: </a:t>
            </a:r>
            <a:r>
              <a:rPr lang="vi-VN" sz="1500" b="1" spc="-1" dirty="0">
                <a:solidFill>
                  <a:srgbClr val="FF0000"/>
                </a:solidFill>
                <a:latin typeface="FS PF BeauSans Pro" panose="02000500000000020004" pitchFamily="2" charset="0"/>
              </a:rPr>
              <a:t>BTN</a:t>
            </a:r>
            <a:r>
              <a:rPr lang="vi-VN" sz="1500" b="1" spc="-1" dirty="0">
                <a:solidFill>
                  <a:schemeClr val="dk1"/>
                </a:solidFill>
                <a:latin typeface="FS PF BeauSans Pro" panose="02000500000000020004" pitchFamily="2" charset="0"/>
              </a:rPr>
              <a:t> (PS 49/127 giải pháp ~40%), </a:t>
            </a:r>
            <a:r>
              <a:rPr lang="vi-VN" sz="1500" b="1" spc="-1" dirty="0">
                <a:solidFill>
                  <a:srgbClr val="FF0000"/>
                </a:solidFill>
                <a:latin typeface="FS PF BeauSans Pro" panose="02000500000000020004" pitchFamily="2" charset="0"/>
              </a:rPr>
              <a:t>DCN</a:t>
            </a:r>
            <a:r>
              <a:rPr lang="vi-VN" sz="1500" b="1" spc="-1" dirty="0">
                <a:solidFill>
                  <a:schemeClr val="dk1"/>
                </a:solidFill>
                <a:latin typeface="FS PF BeauSans Pro" panose="02000500000000020004" pitchFamily="2" charset="0"/>
              </a:rPr>
              <a:t> (81/184~44%), </a:t>
            </a:r>
            <a:r>
              <a:rPr lang="vi-VN" sz="1500" b="1" spc="-1" dirty="0">
                <a:solidFill>
                  <a:srgbClr val="FF0000"/>
                </a:solidFill>
                <a:latin typeface="FS PF BeauSans Pro" panose="02000500000000020004" pitchFamily="2" charset="0"/>
              </a:rPr>
              <a:t>GLI</a:t>
            </a:r>
            <a:r>
              <a:rPr lang="vi-VN" sz="1500" b="1" spc="-1" dirty="0">
                <a:solidFill>
                  <a:schemeClr val="dk1"/>
                </a:solidFill>
                <a:latin typeface="FS PF BeauSans Pro" panose="02000500000000020004" pitchFamily="2" charset="0"/>
              </a:rPr>
              <a:t> (130/254~51%), </a:t>
            </a:r>
            <a:r>
              <a:rPr lang="vi-VN" sz="1500" b="1" spc="-1" dirty="0">
                <a:solidFill>
                  <a:srgbClr val="FF0000"/>
                </a:solidFill>
                <a:latin typeface="FS PF BeauSans Pro" panose="02000500000000020004" pitchFamily="2" charset="0"/>
              </a:rPr>
              <a:t>DLK</a:t>
            </a:r>
            <a:r>
              <a:rPr lang="vi-VN" sz="1500" b="1" spc="-1" dirty="0">
                <a:solidFill>
                  <a:schemeClr val="dk1"/>
                </a:solidFill>
                <a:latin typeface="FS PF BeauSans Pro" panose="02000500000000020004" pitchFamily="2" charset="0"/>
              </a:rPr>
              <a:t> (188/292~64%).</a:t>
            </a:r>
          </a:p>
        </p:txBody>
      </p:sp>
      <p:pic>
        <p:nvPicPr>
          <p:cNvPr id="14" name="Picture 13">
            <a:extLst>
              <a:ext uri="{FF2B5EF4-FFF2-40B4-BE49-F238E27FC236}">
                <a16:creationId xmlns:a16="http://schemas.microsoft.com/office/drawing/2014/main" id="{0CEE2E95-8E94-4CC0-8394-75E26D62A53C}"/>
              </a:ext>
            </a:extLst>
          </p:cNvPr>
          <p:cNvPicPr>
            <a:picLocks noChangeAspect="1"/>
          </p:cNvPicPr>
          <p:nvPr/>
        </p:nvPicPr>
        <p:blipFill>
          <a:blip r:embed="rId3"/>
          <a:stretch>
            <a:fillRect/>
          </a:stretch>
        </p:blipFill>
        <p:spPr>
          <a:xfrm>
            <a:off x="7829550" y="0"/>
            <a:ext cx="1323594" cy="437941"/>
          </a:xfrm>
          <a:prstGeom prst="rect">
            <a:avLst/>
          </a:prstGeom>
          <a:ln>
            <a:noFill/>
          </a:ln>
          <a:effectLst>
            <a:softEdge rad="112500"/>
          </a:effectLst>
        </p:spPr>
      </p:pic>
    </p:spTree>
  </p:cSld>
  <p:clrMapOvr>
    <a:masterClrMapping/>
  </p:clrMapOvr>
  <p:transition spd="med">
    <p:split orient="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Rectangle 1"/>
          <p:cNvSpPr/>
          <p:nvPr/>
        </p:nvSpPr>
        <p:spPr>
          <a:xfrm>
            <a:off x="417960" y="184680"/>
            <a:ext cx="8490240" cy="52416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685800">
              <a:lnSpc>
                <a:spcPct val="100000"/>
              </a:lnSpc>
            </a:pPr>
            <a:endParaRPr lang="en-US" sz="1350" b="0" strike="noStrike" spc="-1">
              <a:solidFill>
                <a:schemeClr val="lt1"/>
              </a:solidFill>
              <a:latin typeface="FS PF BeauSans Pro"/>
            </a:endParaRPr>
          </a:p>
        </p:txBody>
      </p:sp>
      <p:sp>
        <p:nvSpPr>
          <p:cNvPr id="368" name="Rectangle 2"/>
          <p:cNvSpPr/>
          <p:nvPr/>
        </p:nvSpPr>
        <p:spPr>
          <a:xfrm>
            <a:off x="0" y="123840"/>
            <a:ext cx="8811720" cy="42943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685800">
              <a:lnSpc>
                <a:spcPct val="100000"/>
              </a:lnSpc>
            </a:pPr>
            <a:r>
              <a:rPr lang="nl-NL" sz="2200" b="1" spc="-1" dirty="0">
                <a:solidFill>
                  <a:srgbClr val="EE0033"/>
                </a:solidFill>
                <a:latin typeface="FS PF BeauSans Pro"/>
              </a:rPr>
              <a:t>II. </a:t>
            </a:r>
            <a:r>
              <a:rPr lang="vi-VN" sz="2200" b="1" spc="-1" dirty="0">
                <a:solidFill>
                  <a:srgbClr val="EE0033"/>
                </a:solidFill>
                <a:latin typeface="FS PF BeauSans Pro"/>
              </a:rPr>
              <a:t>CÔNG TÁC TỐI ƯU CHẤT LƯỢNG DỊCH VỤ</a:t>
            </a:r>
            <a:endParaRPr lang="en-US" sz="2200" spc="-1" dirty="0">
              <a:solidFill>
                <a:srgbClr val="000000"/>
              </a:solidFill>
              <a:latin typeface="Arial"/>
            </a:endParaRPr>
          </a:p>
        </p:txBody>
      </p:sp>
      <p:cxnSp>
        <p:nvCxnSpPr>
          <p:cNvPr id="369" name="Straight Connector 3"/>
          <p:cNvCxnSpPr/>
          <p:nvPr/>
        </p:nvCxnSpPr>
        <p:spPr>
          <a:xfrm>
            <a:off x="3053520" y="560160"/>
            <a:ext cx="3026520" cy="360"/>
          </a:xfrm>
          <a:prstGeom prst="straightConnector1">
            <a:avLst/>
          </a:prstGeom>
          <a:ln w="76200">
            <a:solidFill>
              <a:srgbClr val="EE0033"/>
            </a:solidFill>
          </a:ln>
        </p:spPr>
      </p:cxnSp>
      <p:sp>
        <p:nvSpPr>
          <p:cNvPr id="370" name="Rectangle 7"/>
          <p:cNvSpPr/>
          <p:nvPr/>
        </p:nvSpPr>
        <p:spPr>
          <a:xfrm>
            <a:off x="470520" y="670680"/>
            <a:ext cx="2357640" cy="394560"/>
          </a:xfrm>
          <a:prstGeom prst="rect">
            <a:avLst/>
          </a:prstGeom>
          <a:solidFill>
            <a:srgbClr val="EE0033"/>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685800">
              <a:lnSpc>
                <a:spcPct val="100000"/>
              </a:lnSpc>
            </a:pPr>
            <a:r>
              <a:rPr lang="en-US" sz="2000" b="1" strike="noStrike" spc="-1" dirty="0">
                <a:solidFill>
                  <a:schemeClr val="lt1"/>
                </a:solidFill>
                <a:latin typeface="FS PF BeauSans Pro"/>
              </a:rPr>
              <a:t>3. </a:t>
            </a:r>
            <a:r>
              <a:rPr lang="it-IT" sz="2000" b="1" strike="noStrike" spc="-1" dirty="0">
                <a:solidFill>
                  <a:schemeClr val="lt1"/>
                </a:solidFill>
                <a:latin typeface="FS PF BeauSans Pro"/>
              </a:rPr>
              <a:t>Vấn đề tồn tại</a:t>
            </a:r>
            <a:endParaRPr lang="en-US" sz="2000" b="0" strike="noStrike" spc="-1" dirty="0">
              <a:solidFill>
                <a:srgbClr val="FFFFFF"/>
              </a:solidFill>
              <a:latin typeface="Arial"/>
            </a:endParaRPr>
          </a:p>
        </p:txBody>
      </p:sp>
      <p:sp>
        <p:nvSpPr>
          <p:cNvPr id="11" name="TextBox 10"/>
          <p:cNvSpPr txBox="1"/>
          <p:nvPr/>
        </p:nvSpPr>
        <p:spPr>
          <a:xfrm>
            <a:off x="223875" y="4785741"/>
            <a:ext cx="2228849" cy="253916"/>
          </a:xfrm>
          <a:prstGeom prst="rect">
            <a:avLst/>
          </a:prstGeom>
          <a:solidFill>
            <a:schemeClr val="bg1">
              <a:lumMod val="95000"/>
            </a:schemeClr>
          </a:solidFill>
          <a:ln>
            <a:solidFill>
              <a:schemeClr val="bg1">
                <a:lumMod val="95000"/>
              </a:schemeClr>
            </a:solidFill>
          </a:ln>
        </p:spPr>
        <p:txBody>
          <a:bodyPr wrap="square" rtlCol="0">
            <a:spAutoFit/>
          </a:bodyPr>
          <a:lstStyle/>
          <a:p>
            <a:r>
              <a:rPr lang="en-US" sz="1050" b="1">
                <a:solidFill>
                  <a:schemeClr val="bg1">
                    <a:lumMod val="50000"/>
                  </a:schemeClr>
                </a:solidFill>
                <a:latin typeface="FS PF BeauSans Pro SemiBold" panose="02000503000000020004" pitchFamily="2" charset="0"/>
              </a:rPr>
              <a:t>Trung tâm Kỹ thuật Khu vực 2</a:t>
            </a:r>
          </a:p>
        </p:txBody>
      </p:sp>
      <p:sp>
        <p:nvSpPr>
          <p:cNvPr id="12" name="TextBox 11">
            <a:extLst>
              <a:ext uri="{FF2B5EF4-FFF2-40B4-BE49-F238E27FC236}">
                <a16:creationId xmlns:a16="http://schemas.microsoft.com/office/drawing/2014/main" id="{97EE37CB-F9EE-45B2-AC76-3B5FFE72DAF7}"/>
              </a:ext>
            </a:extLst>
          </p:cNvPr>
          <p:cNvSpPr txBox="1"/>
          <p:nvPr/>
        </p:nvSpPr>
        <p:spPr>
          <a:xfrm>
            <a:off x="867483" y="1130132"/>
            <a:ext cx="7944237" cy="677108"/>
          </a:xfrm>
          <a:prstGeom prst="rect">
            <a:avLst/>
          </a:prstGeom>
          <a:noFill/>
        </p:spPr>
        <p:txBody>
          <a:bodyPr wrap="square" rtlCol="0">
            <a:spAutoFit/>
          </a:bodyPr>
          <a:lstStyle/>
          <a:p>
            <a:pPr lvl="0" algn="just" defTabSz="685800">
              <a:defRPr/>
            </a:pPr>
            <a:r>
              <a:rPr kumimoji="0" lang="en-US" sz="2000" b="1" i="0" u="none" strike="noStrike" kern="1200" cap="none" spc="0" normalizeH="0" baseline="0" noProof="0" dirty="0">
                <a:ln>
                  <a:noFill/>
                </a:ln>
                <a:solidFill>
                  <a:prstClr val="black"/>
                </a:solidFill>
                <a:effectLst/>
                <a:uLnTx/>
                <a:uFillTx/>
                <a:latin typeface="FS Magistral Bold"/>
                <a:cs typeface="Poppins" pitchFamily="2" charset="77"/>
              </a:rPr>
              <a:t>VẤN</a:t>
            </a:r>
            <a:r>
              <a:rPr kumimoji="0" lang="en-US" sz="2000" b="1" i="0" u="none" strike="noStrike" kern="1200" cap="none" spc="0" normalizeH="0" noProof="0" dirty="0">
                <a:ln>
                  <a:noFill/>
                </a:ln>
                <a:solidFill>
                  <a:prstClr val="black"/>
                </a:solidFill>
                <a:effectLst/>
                <a:uLnTx/>
                <a:uFillTx/>
                <a:latin typeface="FS Magistral Bold"/>
                <a:cs typeface="Poppins" pitchFamily="2" charset="77"/>
              </a:rPr>
              <a:t> ĐỀ 2: </a:t>
            </a:r>
            <a:r>
              <a:rPr lang="vi-VN" b="1" dirty="0">
                <a:latin typeface="FS Magistral Bold"/>
              </a:rPr>
              <a:t>Chất lượng mạng tại các khu công nghiệp (KCN), </a:t>
            </a:r>
            <a:r>
              <a:rPr lang="en-US" b="1" dirty="0" err="1" smtClean="0">
                <a:latin typeface="FS Magistral Bold"/>
              </a:rPr>
              <a:t>trường</a:t>
            </a:r>
            <a:r>
              <a:rPr lang="en-US" b="1" dirty="0" smtClean="0">
                <a:latin typeface="FS Magistral Bold"/>
              </a:rPr>
              <a:t> </a:t>
            </a:r>
            <a:r>
              <a:rPr lang="vi-VN" b="1" dirty="0" smtClean="0">
                <a:latin typeface="FS Magistral Bold"/>
              </a:rPr>
              <a:t>đại </a:t>
            </a:r>
            <a:r>
              <a:rPr lang="vi-VN" b="1" dirty="0">
                <a:latin typeface="FS Magistral Bold"/>
              </a:rPr>
              <a:t>học (ĐH) và bệnh viện (BV)</a:t>
            </a:r>
            <a:r>
              <a:rPr lang="en-US" b="1" dirty="0">
                <a:latin typeface="FS Magistral Bold"/>
              </a:rPr>
              <a:t>.</a:t>
            </a:r>
            <a:endParaRPr kumimoji="0" lang="en-US" sz="2000" b="1" i="0" u="none" strike="noStrike" kern="1200" cap="none" spc="0" normalizeH="0" baseline="0" noProof="0" dirty="0">
              <a:ln>
                <a:noFill/>
              </a:ln>
              <a:solidFill>
                <a:prstClr val="black"/>
              </a:solidFill>
              <a:effectLst/>
              <a:uLnTx/>
              <a:uFillTx/>
              <a:latin typeface="FS Magistral Bold"/>
              <a:cs typeface="Poppins" pitchFamily="2" charset="77"/>
            </a:endParaRPr>
          </a:p>
        </p:txBody>
      </p:sp>
      <p:sp>
        <p:nvSpPr>
          <p:cNvPr id="13" name="Freeform 866"/>
          <p:cNvSpPr>
            <a:spLocks noChangeAspect="1" noEditPoints="1"/>
          </p:cNvSpPr>
          <p:nvPr/>
        </p:nvSpPr>
        <p:spPr bwMode="auto">
          <a:xfrm>
            <a:off x="470520" y="1130132"/>
            <a:ext cx="392040" cy="392040"/>
          </a:xfrm>
          <a:custGeom>
            <a:avLst/>
            <a:gdLst>
              <a:gd name="T0" fmla="*/ 915 w 1831"/>
              <a:gd name="T1" fmla="*/ 0 h 1831"/>
              <a:gd name="T2" fmla="*/ 0 w 1831"/>
              <a:gd name="T3" fmla="*/ 916 h 1831"/>
              <a:gd name="T4" fmla="*/ 915 w 1831"/>
              <a:gd name="T5" fmla="*/ 1831 h 1831"/>
              <a:gd name="T6" fmla="*/ 1831 w 1831"/>
              <a:gd name="T7" fmla="*/ 916 h 1831"/>
              <a:gd name="T8" fmla="*/ 915 w 1831"/>
              <a:gd name="T9" fmla="*/ 0 h 1831"/>
              <a:gd name="T10" fmla="*/ 1467 w 1831"/>
              <a:gd name="T11" fmla="*/ 774 h 1831"/>
              <a:gd name="T12" fmla="*/ 1103 w 1831"/>
              <a:gd name="T13" fmla="*/ 1124 h 1831"/>
              <a:gd name="T14" fmla="*/ 1089 w 1831"/>
              <a:gd name="T15" fmla="*/ 1129 h 1831"/>
              <a:gd name="T16" fmla="*/ 1075 w 1831"/>
              <a:gd name="T17" fmla="*/ 1123 h 1831"/>
              <a:gd name="T18" fmla="*/ 1076 w 1831"/>
              <a:gd name="T19" fmla="*/ 1096 h 1831"/>
              <a:gd name="T20" fmla="*/ 1439 w 1831"/>
              <a:gd name="T21" fmla="*/ 746 h 1831"/>
              <a:gd name="T22" fmla="*/ 1432 w 1831"/>
              <a:gd name="T23" fmla="*/ 746 h 1831"/>
              <a:gd name="T24" fmla="*/ 799 w 1831"/>
              <a:gd name="T25" fmla="*/ 828 h 1831"/>
              <a:gd name="T26" fmla="*/ 433 w 1831"/>
              <a:gd name="T27" fmla="*/ 1375 h 1831"/>
              <a:gd name="T28" fmla="*/ 414 w 1831"/>
              <a:gd name="T29" fmla="*/ 1390 h 1831"/>
              <a:gd name="T30" fmla="*/ 410 w 1831"/>
              <a:gd name="T31" fmla="*/ 1389 h 1831"/>
              <a:gd name="T32" fmla="*/ 395 w 1831"/>
              <a:gd name="T33" fmla="*/ 1365 h 1831"/>
              <a:gd name="T34" fmla="*/ 779 w 1831"/>
              <a:gd name="T35" fmla="*/ 794 h 1831"/>
              <a:gd name="T36" fmla="*/ 1423 w 1831"/>
              <a:gd name="T37" fmla="*/ 704 h 1831"/>
              <a:gd name="T38" fmla="*/ 1091 w 1831"/>
              <a:gd name="T39" fmla="*/ 358 h 1831"/>
              <a:gd name="T40" fmla="*/ 1091 w 1831"/>
              <a:gd name="T41" fmla="*/ 330 h 1831"/>
              <a:gd name="T42" fmla="*/ 1119 w 1831"/>
              <a:gd name="T43" fmla="*/ 330 h 1831"/>
              <a:gd name="T44" fmla="*/ 1469 w 1831"/>
              <a:gd name="T45" fmla="*/ 695 h 1831"/>
              <a:gd name="T46" fmla="*/ 1467 w 1831"/>
              <a:gd name="T47" fmla="*/ 774 h 1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1" h="1831">
                <a:moveTo>
                  <a:pt x="915" y="0"/>
                </a:moveTo>
                <a:cubicBezTo>
                  <a:pt x="410" y="0"/>
                  <a:pt x="0" y="410"/>
                  <a:pt x="0" y="916"/>
                </a:cubicBezTo>
                <a:cubicBezTo>
                  <a:pt x="0" y="1421"/>
                  <a:pt x="410" y="1831"/>
                  <a:pt x="915" y="1831"/>
                </a:cubicBezTo>
                <a:cubicBezTo>
                  <a:pt x="1421" y="1831"/>
                  <a:pt x="1831" y="1421"/>
                  <a:pt x="1831" y="916"/>
                </a:cubicBezTo>
                <a:cubicBezTo>
                  <a:pt x="1831" y="410"/>
                  <a:pt x="1421" y="0"/>
                  <a:pt x="915" y="0"/>
                </a:cubicBezTo>
                <a:close/>
                <a:moveTo>
                  <a:pt x="1467" y="774"/>
                </a:moveTo>
                <a:cubicBezTo>
                  <a:pt x="1103" y="1124"/>
                  <a:pt x="1103" y="1124"/>
                  <a:pt x="1103" y="1124"/>
                </a:cubicBezTo>
                <a:cubicBezTo>
                  <a:pt x="1099" y="1128"/>
                  <a:pt x="1094" y="1129"/>
                  <a:pt x="1089" y="1129"/>
                </a:cubicBezTo>
                <a:cubicBezTo>
                  <a:pt x="1084" y="1129"/>
                  <a:pt x="1079" y="1127"/>
                  <a:pt x="1075" y="1123"/>
                </a:cubicBezTo>
                <a:cubicBezTo>
                  <a:pt x="1068" y="1116"/>
                  <a:pt x="1068" y="1103"/>
                  <a:pt x="1076" y="1096"/>
                </a:cubicBezTo>
                <a:cubicBezTo>
                  <a:pt x="1439" y="746"/>
                  <a:pt x="1439" y="746"/>
                  <a:pt x="1439" y="746"/>
                </a:cubicBezTo>
                <a:cubicBezTo>
                  <a:pt x="1437" y="747"/>
                  <a:pt x="1434" y="747"/>
                  <a:pt x="1432" y="746"/>
                </a:cubicBezTo>
                <a:cubicBezTo>
                  <a:pt x="1428" y="745"/>
                  <a:pt x="1087" y="657"/>
                  <a:pt x="799" y="828"/>
                </a:cubicBezTo>
                <a:cubicBezTo>
                  <a:pt x="619" y="934"/>
                  <a:pt x="496" y="1118"/>
                  <a:pt x="433" y="1375"/>
                </a:cubicBezTo>
                <a:cubicBezTo>
                  <a:pt x="431" y="1384"/>
                  <a:pt x="423" y="1390"/>
                  <a:pt x="414" y="1390"/>
                </a:cubicBezTo>
                <a:cubicBezTo>
                  <a:pt x="413" y="1390"/>
                  <a:pt x="411" y="1389"/>
                  <a:pt x="410" y="1389"/>
                </a:cubicBezTo>
                <a:cubicBezTo>
                  <a:pt x="399" y="1386"/>
                  <a:pt x="393" y="1376"/>
                  <a:pt x="395" y="1365"/>
                </a:cubicBezTo>
                <a:cubicBezTo>
                  <a:pt x="461" y="1098"/>
                  <a:pt x="590" y="906"/>
                  <a:pt x="779" y="794"/>
                </a:cubicBezTo>
                <a:cubicBezTo>
                  <a:pt x="1046" y="636"/>
                  <a:pt x="1345" y="686"/>
                  <a:pt x="1423" y="704"/>
                </a:cubicBezTo>
                <a:cubicBezTo>
                  <a:pt x="1091" y="358"/>
                  <a:pt x="1091" y="358"/>
                  <a:pt x="1091" y="358"/>
                </a:cubicBezTo>
                <a:cubicBezTo>
                  <a:pt x="1083" y="350"/>
                  <a:pt x="1083" y="337"/>
                  <a:pt x="1091" y="330"/>
                </a:cubicBezTo>
                <a:cubicBezTo>
                  <a:pt x="1099" y="322"/>
                  <a:pt x="1111" y="323"/>
                  <a:pt x="1119" y="330"/>
                </a:cubicBezTo>
                <a:cubicBezTo>
                  <a:pt x="1469" y="695"/>
                  <a:pt x="1469" y="695"/>
                  <a:pt x="1469" y="695"/>
                </a:cubicBezTo>
                <a:cubicBezTo>
                  <a:pt x="1490" y="717"/>
                  <a:pt x="1489" y="753"/>
                  <a:pt x="1467" y="774"/>
                </a:cubicBezTo>
                <a:close/>
              </a:path>
            </a:pathLst>
          </a:custGeom>
          <a:solidFill>
            <a:srgbClr val="EE0033"/>
          </a:solidFill>
          <a:ln w="6350">
            <a:solidFill>
              <a:schemeClr val="bg1"/>
            </a:solidFill>
          </a:ln>
        </p:spPr>
        <p:txBody>
          <a:bodyPr vert="horz" wrap="square" lIns="91440" tIns="45720" rIns="91440" bIns="45720" numCol="1" anchor="t" anchorCtr="0" compatLnSpc="1">
            <a:prstTxWarp prst="textNoShape">
              <a:avLst/>
            </a:prstTxWarp>
          </a:bodyPr>
          <a:lstStyle/>
          <a:p>
            <a:endParaRPr lang="en-GB"/>
          </a:p>
        </p:txBody>
      </p:sp>
      <p:sp>
        <p:nvSpPr>
          <p:cNvPr id="15" name="Freeform 8"/>
          <p:cNvSpPr/>
          <p:nvPr/>
        </p:nvSpPr>
        <p:spPr>
          <a:xfrm>
            <a:off x="955571" y="1862306"/>
            <a:ext cx="3932435" cy="2345289"/>
          </a:xfrm>
          <a:custGeom>
            <a:avLst/>
            <a:gdLst>
              <a:gd name="textAreaLeft" fmla="*/ 0 w 3303720"/>
              <a:gd name="textAreaRight" fmla="*/ 3304080 w 3303720"/>
              <a:gd name="textAreaTop" fmla="*/ 0 h 2852640"/>
              <a:gd name="textAreaBottom" fmla="*/ 2853000 h 2852640"/>
            </a:gdLst>
            <a:ahLst/>
            <a:cxnLst/>
            <a:rect l="textAreaLeft" t="textAreaTop" r="textAreaRight" b="textAreaBottom"/>
            <a:pathLst>
              <a:path w="1857374" h="1449360">
                <a:moveTo>
                  <a:pt x="0" y="0"/>
                </a:moveTo>
                <a:lnTo>
                  <a:pt x="1857374" y="0"/>
                </a:lnTo>
                <a:lnTo>
                  <a:pt x="1857374" y="1449360"/>
                </a:lnTo>
                <a:lnTo>
                  <a:pt x="0" y="1449360"/>
                </a:lnTo>
                <a:lnTo>
                  <a:pt x="0" y="0"/>
                </a:lnTo>
                <a:close/>
              </a:path>
            </a:pathLst>
          </a:custGeom>
          <a:solidFill>
            <a:srgbClr val="FFFFFF"/>
          </a:solidFill>
          <a:ln>
            <a:solidFill>
              <a:srgbClr val="E80500"/>
            </a:solidFill>
          </a:ln>
        </p:spPr>
        <p:style>
          <a:lnRef idx="2">
            <a:schemeClr val="accent1">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p:style>
        <p:txBody>
          <a:bodyPr lIns="176040" tIns="176040" rIns="234720" bIns="263880" numCol="1" spcCol="1440" anchor="t">
            <a:noAutofit/>
          </a:bodyPr>
          <a:lstStyle/>
          <a:p>
            <a:pPr defTabSz="1466640">
              <a:lnSpc>
                <a:spcPct val="90000"/>
              </a:lnSpc>
              <a:spcAft>
                <a:spcPts val="496"/>
              </a:spcAft>
            </a:pPr>
            <a:endParaRPr lang="en-US" sz="1300" b="0" strike="noStrike" spc="-1">
              <a:solidFill>
                <a:schemeClr val="dk1"/>
              </a:solidFill>
              <a:latin typeface="FS PF BeauSans Pro" panose="02000500000000020004" pitchFamily="2" charset="0"/>
            </a:endParaRPr>
          </a:p>
        </p:txBody>
      </p:sp>
      <p:sp>
        <p:nvSpPr>
          <p:cNvPr id="16" name="Rectangle 9"/>
          <p:cNvSpPr/>
          <p:nvPr/>
        </p:nvSpPr>
        <p:spPr>
          <a:xfrm>
            <a:off x="955571" y="1962280"/>
            <a:ext cx="3932435" cy="224531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285750" indent="-285750" algn="just" defTabSz="685800">
              <a:lnSpc>
                <a:spcPct val="100000"/>
              </a:lnSpc>
              <a:spcBef>
                <a:spcPts val="600"/>
              </a:spcBef>
              <a:buClr>
                <a:srgbClr val="000000"/>
              </a:buClr>
              <a:buFont typeface="Wingdings" panose="05000000000000000000" pitchFamily="2" charset="2"/>
              <a:buChar char="q"/>
            </a:pPr>
            <a:r>
              <a:rPr lang="vi-VN" sz="1500" b="1" spc="-1" dirty="0">
                <a:latin typeface="FS PF BeauSans Pro" panose="02000500000000020004" pitchFamily="2" charset="0"/>
              </a:rPr>
              <a:t>Hiện có </a:t>
            </a:r>
            <a:r>
              <a:rPr lang="vi-VN" sz="1500" b="1" spc="-1" dirty="0">
                <a:solidFill>
                  <a:srgbClr val="FF0000"/>
                </a:solidFill>
                <a:latin typeface="FS PF BeauSans Pro" panose="02000500000000020004" pitchFamily="2" charset="0"/>
              </a:rPr>
              <a:t>20 khu vực có CLM chưa đảm bảo</a:t>
            </a:r>
            <a:r>
              <a:rPr lang="vi-VN" sz="1500" b="1" spc="-1" dirty="0">
                <a:latin typeface="FS PF BeauSans Pro" panose="02000500000000020004" pitchFamily="2" charset="0"/>
              </a:rPr>
              <a:t>, cần triển khai ĐNPS 25 tồn, trong đó tập trung nhiều tại các tỉnh</a:t>
            </a:r>
            <a:r>
              <a:rPr lang="en-US" sz="1500" b="1" spc="-1" dirty="0">
                <a:latin typeface="FS PF BeauSans Pro" panose="02000500000000020004" pitchFamily="2" charset="0"/>
              </a:rPr>
              <a:t>:</a:t>
            </a:r>
            <a:r>
              <a:rPr lang="vi-VN" sz="1500" b="1" spc="-1" dirty="0">
                <a:latin typeface="FS PF BeauSans Pro" panose="02000500000000020004" pitchFamily="2" charset="0"/>
              </a:rPr>
              <a:t> </a:t>
            </a:r>
            <a:r>
              <a:rPr lang="vi-VN" sz="1500" b="1" spc="-1" dirty="0">
                <a:solidFill>
                  <a:srgbClr val="FF0000"/>
                </a:solidFill>
                <a:latin typeface="FS PF BeauSans Pro" panose="02000500000000020004" pitchFamily="2" charset="0"/>
              </a:rPr>
              <a:t>QNM</a:t>
            </a:r>
            <a:r>
              <a:rPr lang="vi-VN" sz="1500" b="1" spc="-1" dirty="0">
                <a:latin typeface="FS PF BeauSans Pro" panose="02000500000000020004" pitchFamily="2" charset="0"/>
              </a:rPr>
              <a:t> (9 trạm), </a:t>
            </a:r>
            <a:r>
              <a:rPr lang="vi-VN" sz="1500" b="1" spc="-1" dirty="0">
                <a:solidFill>
                  <a:srgbClr val="FF0000"/>
                </a:solidFill>
                <a:latin typeface="FS PF BeauSans Pro" panose="02000500000000020004" pitchFamily="2" charset="0"/>
              </a:rPr>
              <a:t>QNI</a:t>
            </a:r>
            <a:r>
              <a:rPr lang="vi-VN" sz="1500" b="1" spc="-1" dirty="0">
                <a:latin typeface="FS PF BeauSans Pro" panose="02000500000000020004" pitchFamily="2" charset="0"/>
              </a:rPr>
              <a:t> (4 trạm</a:t>
            </a:r>
            <a:r>
              <a:rPr lang="vi-VN" sz="1500" b="1" spc="-1">
                <a:latin typeface="FS PF BeauSans Pro" panose="02000500000000020004" pitchFamily="2" charset="0"/>
              </a:rPr>
              <a:t>), </a:t>
            </a:r>
            <a:r>
              <a:rPr lang="vi-VN" sz="1500" b="1" spc="-1" smtClean="0">
                <a:solidFill>
                  <a:srgbClr val="FF0000"/>
                </a:solidFill>
                <a:latin typeface="FS PF BeauSans Pro" panose="02000500000000020004" pitchFamily="2" charset="0"/>
              </a:rPr>
              <a:t>L</a:t>
            </a:r>
            <a:r>
              <a:rPr lang="en-US" sz="1500" b="1" spc="-1">
                <a:solidFill>
                  <a:srgbClr val="FF0000"/>
                </a:solidFill>
                <a:latin typeface="FS PF BeauSans Pro" panose="02000500000000020004" pitchFamily="2" charset="0"/>
              </a:rPr>
              <a:t>Đ</a:t>
            </a:r>
            <a:r>
              <a:rPr lang="vi-VN" sz="1500" b="1" spc="-1" smtClean="0">
                <a:solidFill>
                  <a:srgbClr val="FF0000"/>
                </a:solidFill>
                <a:latin typeface="FS PF BeauSans Pro" panose="02000500000000020004" pitchFamily="2" charset="0"/>
              </a:rPr>
              <a:t>G</a:t>
            </a:r>
            <a:r>
              <a:rPr lang="vi-VN" sz="1500" b="1" spc="-1" smtClean="0">
                <a:latin typeface="FS PF BeauSans Pro" panose="02000500000000020004" pitchFamily="2" charset="0"/>
              </a:rPr>
              <a:t> </a:t>
            </a:r>
            <a:r>
              <a:rPr lang="vi-VN" sz="1500" b="1" spc="-1" dirty="0">
                <a:latin typeface="FS PF BeauSans Pro" panose="02000500000000020004" pitchFamily="2" charset="0"/>
              </a:rPr>
              <a:t>(3 trạm).</a:t>
            </a:r>
            <a:endParaRPr lang="en-US" sz="1500" b="1" spc="-1" dirty="0">
              <a:latin typeface="FS PF BeauSans Pro" panose="02000500000000020004" pitchFamily="2" charset="0"/>
            </a:endParaRPr>
          </a:p>
          <a:p>
            <a:pPr marL="285750" indent="-285750" algn="just" defTabSz="685800">
              <a:lnSpc>
                <a:spcPct val="100000"/>
              </a:lnSpc>
              <a:spcBef>
                <a:spcPts val="600"/>
              </a:spcBef>
              <a:buClr>
                <a:srgbClr val="000000"/>
              </a:buClr>
              <a:buFont typeface="Wingdings" panose="05000000000000000000" pitchFamily="2" charset="2"/>
              <a:buChar char="q"/>
            </a:pPr>
            <a:r>
              <a:rPr lang="vi-VN" sz="1500" b="1" spc="-1" dirty="0">
                <a:solidFill>
                  <a:srgbClr val="FF0000"/>
                </a:solidFill>
                <a:latin typeface="FS PF BeauSans Pro" panose="02000500000000020004" pitchFamily="2" charset="0"/>
              </a:rPr>
              <a:t>Một số khu có tình trạng chất lượng mạng kém </a:t>
            </a:r>
            <a:r>
              <a:rPr lang="vi-VN" sz="1500" b="1" spc="-1" dirty="0">
                <a:latin typeface="FS PF BeauSans Pro" panose="02000500000000020004" pitchFamily="2" charset="0"/>
              </a:rPr>
              <a:t>kéo dài gồm: KCN Vsip - </a:t>
            </a:r>
            <a:r>
              <a:rPr lang="vi-VN" sz="1500" b="1" spc="-1" dirty="0">
                <a:solidFill>
                  <a:srgbClr val="FF0000"/>
                </a:solidFill>
                <a:latin typeface="FS PF BeauSans Pro" panose="02000500000000020004" pitchFamily="2" charset="0"/>
              </a:rPr>
              <a:t>QNI </a:t>
            </a:r>
            <a:r>
              <a:rPr lang="vi-VN" sz="1500" b="1" spc="-1" dirty="0">
                <a:latin typeface="FS PF BeauSans Pro" panose="02000500000000020004" pitchFamily="2" charset="0"/>
              </a:rPr>
              <a:t>(4 trạm tồn), KCN Trường Hải </a:t>
            </a:r>
            <a:r>
              <a:rPr lang="vi-VN" sz="1500" b="1" spc="-1">
                <a:latin typeface="FS PF BeauSans Pro" panose="02000500000000020004" pitchFamily="2" charset="0"/>
              </a:rPr>
              <a:t>- </a:t>
            </a:r>
            <a:r>
              <a:rPr lang="en-US" sz="1500" b="1" spc="-1" smtClean="0">
                <a:solidFill>
                  <a:srgbClr val="FF0000"/>
                </a:solidFill>
                <a:latin typeface="FS PF BeauSans Pro" panose="02000500000000020004" pitchFamily="2" charset="0"/>
              </a:rPr>
              <a:t>QNM</a:t>
            </a:r>
            <a:r>
              <a:rPr lang="vi-VN" sz="1500" b="1" spc="-1" smtClean="0">
                <a:latin typeface="FS PF BeauSans Pro" panose="02000500000000020004" pitchFamily="2" charset="0"/>
              </a:rPr>
              <a:t> </a:t>
            </a:r>
            <a:r>
              <a:rPr lang="vi-VN" sz="1500" b="1" spc="-1" dirty="0">
                <a:latin typeface="FS PF BeauSans Pro" panose="02000500000000020004" pitchFamily="2" charset="0"/>
              </a:rPr>
              <a:t>(2 trạm tồn) và KCN Tam Thăng </a:t>
            </a:r>
            <a:r>
              <a:rPr lang="en-US" sz="1500" b="1" spc="-1">
                <a:latin typeface="FS PF BeauSans Pro" panose="02000500000000020004" pitchFamily="2" charset="0"/>
              </a:rPr>
              <a:t>-</a:t>
            </a:r>
            <a:r>
              <a:rPr lang="vi-VN" sz="1500" b="1" spc="-1">
                <a:latin typeface="FS PF BeauSans Pro" panose="02000500000000020004" pitchFamily="2" charset="0"/>
              </a:rPr>
              <a:t> </a:t>
            </a:r>
            <a:r>
              <a:rPr lang="en-US" sz="1500" b="1" spc="-1" smtClean="0">
                <a:solidFill>
                  <a:srgbClr val="FF0000"/>
                </a:solidFill>
                <a:latin typeface="FS PF BeauSans Pro" panose="02000500000000020004" pitchFamily="2" charset="0"/>
              </a:rPr>
              <a:t>QNM</a:t>
            </a:r>
            <a:r>
              <a:rPr lang="vi-VN" sz="1500" b="1" spc="-1" smtClean="0">
                <a:latin typeface="FS PF BeauSans Pro" panose="02000500000000020004" pitchFamily="2" charset="0"/>
              </a:rPr>
              <a:t> </a:t>
            </a:r>
            <a:r>
              <a:rPr lang="vi-VN" sz="1500" b="1" spc="-1" dirty="0">
                <a:latin typeface="FS PF BeauSans Pro" panose="02000500000000020004" pitchFamily="2" charset="0"/>
              </a:rPr>
              <a:t>(1 trạm tồn).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8006" y="1862306"/>
            <a:ext cx="3859306" cy="2345289"/>
          </a:xfrm>
          <a:prstGeom prst="rect">
            <a:avLst/>
          </a:prstGeom>
          <a:solidFill>
            <a:srgbClr val="FF0000"/>
          </a:solidFill>
          <a:ln>
            <a:solidFill>
              <a:srgbClr val="FF0000"/>
            </a:solidFill>
          </a:ln>
        </p:spPr>
      </p:pic>
      <p:pic>
        <p:nvPicPr>
          <p:cNvPr id="14" name="Picture 13">
            <a:extLst>
              <a:ext uri="{FF2B5EF4-FFF2-40B4-BE49-F238E27FC236}">
                <a16:creationId xmlns:a16="http://schemas.microsoft.com/office/drawing/2014/main" id="{AC4B32C9-B89B-4CAB-A4C1-DAC1B4DD2FBD}"/>
              </a:ext>
            </a:extLst>
          </p:cNvPr>
          <p:cNvPicPr>
            <a:picLocks noChangeAspect="1"/>
          </p:cNvPicPr>
          <p:nvPr/>
        </p:nvPicPr>
        <p:blipFill>
          <a:blip r:embed="rId4"/>
          <a:stretch>
            <a:fillRect/>
          </a:stretch>
        </p:blipFill>
        <p:spPr>
          <a:xfrm>
            <a:off x="7829550" y="0"/>
            <a:ext cx="1323594" cy="437941"/>
          </a:xfrm>
          <a:prstGeom prst="rect">
            <a:avLst/>
          </a:prstGeom>
          <a:ln>
            <a:noFill/>
          </a:ln>
          <a:effectLst>
            <a:softEdge rad="112500"/>
          </a:effectLst>
        </p:spPr>
      </p:pic>
    </p:spTree>
    <p:extLst>
      <p:ext uri="{BB962C8B-B14F-4D97-AF65-F5344CB8AC3E}">
        <p14:creationId xmlns:p14="http://schemas.microsoft.com/office/powerpoint/2010/main" val="400425918"/>
      </p:ext>
    </p:extLst>
  </p:cSld>
  <p:clrMapOvr>
    <a:masterClrMapping/>
  </p:clrMapOvr>
  <p:transition spd="med">
    <p:split orient="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70" name="Straight Connector 3369"/>
          <p:cNvCxnSpPr>
            <a:cxnSpLocks/>
          </p:cNvCxnSpPr>
          <p:nvPr/>
        </p:nvCxnSpPr>
        <p:spPr>
          <a:xfrm>
            <a:off x="5372710" y="616798"/>
            <a:ext cx="0" cy="3919629"/>
          </a:xfrm>
          <a:prstGeom prst="line">
            <a:avLst/>
          </a:prstGeom>
          <a:noFill/>
          <a:ln w="19050" cap="flat" cmpd="sng" algn="ctr">
            <a:solidFill>
              <a:schemeClr val="accent1"/>
            </a:solidFill>
            <a:prstDash val="solid"/>
          </a:ln>
          <a:effectLst/>
        </p:spPr>
      </p:cxnSp>
      <p:sp>
        <p:nvSpPr>
          <p:cNvPr id="13" name="Rectangle 12">
            <a:extLst>
              <a:ext uri="{FF2B5EF4-FFF2-40B4-BE49-F238E27FC236}">
                <a16:creationId xmlns:a16="http://schemas.microsoft.com/office/drawing/2014/main" id="{B057876A-BBC0-4813-B963-3DCC55D827E4}"/>
              </a:ext>
            </a:extLst>
          </p:cNvPr>
          <p:cNvSpPr/>
          <p:nvPr/>
        </p:nvSpPr>
        <p:spPr>
          <a:xfrm>
            <a:off x="361487" y="1451600"/>
            <a:ext cx="4953860" cy="130805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Wingdings" panose="05000000000000000000" pitchFamily="2" charset="2"/>
              <a:buChar char="ü"/>
            </a:pPr>
            <a:r>
              <a:rPr lang="en-US" sz="1400" b="1" smtClean="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Cell*h</a:t>
            </a:r>
            <a:r>
              <a:rPr lang="en-US" sz="1400" b="1" dirty="0" smtClean="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a:t>
            </a:r>
            <a:r>
              <a:rPr lang="en-US" sz="1600" b="1" dirty="0" smtClean="0">
                <a:solidFill>
                  <a:srgbClr val="FF0000"/>
                </a:solidFill>
                <a:latin typeface="FS PF BeauSans Pro" panose="02000500000000020004" pitchFamily="2" charset="0"/>
                <a:ea typeface="Calibri" panose="020F0502020204030204" pitchFamily="34" charset="0"/>
                <a:cs typeface="Times New Roman" panose="02020603050405020304" pitchFamily="18" charset="0"/>
              </a:rPr>
              <a:t>237,2/329,65</a:t>
            </a:r>
            <a:r>
              <a:rPr lang="en-US" sz="1400" b="1" dirty="0" smtClean="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cell*h/</a:t>
            </a:r>
            <a:r>
              <a:rPr lang="en-US" sz="1400" b="1" dirty="0" err="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ngày</a:t>
            </a:r>
            <a:r>
              <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err="1">
                <a:solidFill>
                  <a:schemeClr val="accent3"/>
                </a:solidFill>
                <a:latin typeface="FS PF BeauSans Pro" panose="02000500000000020004" pitchFamily="2" charset="0"/>
                <a:ea typeface="Calibri" panose="020F0502020204030204" pitchFamily="34" charset="0"/>
                <a:cs typeface="Times New Roman" panose="02020603050405020304" pitchFamily="18" charset="0"/>
              </a:rPr>
              <a:t>tốt</a:t>
            </a:r>
            <a:r>
              <a:rPr lang="en-US" sz="1400" b="1" dirty="0">
                <a:solidFill>
                  <a:schemeClr val="accent3"/>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err="1">
                <a:solidFill>
                  <a:schemeClr val="accent3"/>
                </a:solidFill>
                <a:latin typeface="FS PF BeauSans Pro" panose="02000500000000020004" pitchFamily="2" charset="0"/>
                <a:ea typeface="Calibri" panose="020F0502020204030204" pitchFamily="34" charset="0"/>
                <a:cs typeface="Times New Roman" panose="02020603050405020304" pitchFamily="18" charset="0"/>
              </a:rPr>
              <a:t>hơn</a:t>
            </a:r>
            <a:r>
              <a:rPr lang="en-US" sz="1400" b="1" dirty="0">
                <a:solidFill>
                  <a:schemeClr val="accent3"/>
                </a:solidFill>
                <a:latin typeface="FS PF BeauSans Pro" panose="02000500000000020004" pitchFamily="2" charset="0"/>
                <a:ea typeface="Calibri" panose="020F0502020204030204" pitchFamily="34" charset="0"/>
                <a:cs typeface="Times New Roman" panose="02020603050405020304" pitchFamily="18" charset="0"/>
              </a:rPr>
              <a:t> 28% </a:t>
            </a:r>
            <a:r>
              <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so </a:t>
            </a:r>
            <a:r>
              <a:rPr lang="en-US" sz="1400" b="1" dirty="0" err="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với</a:t>
            </a:r>
            <a:r>
              <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smtClean="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CTKT, </a:t>
            </a:r>
            <a:r>
              <a:rPr lang="en-US" sz="1400" b="1" dirty="0" err="1">
                <a:solidFill>
                  <a:schemeClr val="accent3"/>
                </a:solidFill>
                <a:latin typeface="FS PF BeauSans Pro" panose="02000500000000020004" pitchFamily="2" charset="0"/>
                <a:ea typeface="Calibri" panose="020F0502020204030204" pitchFamily="34" charset="0"/>
                <a:cs typeface="Times New Roman" panose="02020603050405020304" pitchFamily="18" charset="0"/>
              </a:rPr>
              <a:t>cải</a:t>
            </a:r>
            <a:r>
              <a:rPr lang="en-US" sz="1400" b="1" dirty="0">
                <a:solidFill>
                  <a:schemeClr val="accent3"/>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err="1">
                <a:solidFill>
                  <a:schemeClr val="accent3"/>
                </a:solidFill>
                <a:latin typeface="FS PF BeauSans Pro" panose="02000500000000020004" pitchFamily="2" charset="0"/>
                <a:ea typeface="Calibri" panose="020F0502020204030204" pitchFamily="34" charset="0"/>
                <a:cs typeface="Times New Roman" panose="02020603050405020304" pitchFamily="18" charset="0"/>
              </a:rPr>
              <a:t>thiện</a:t>
            </a:r>
            <a:r>
              <a:rPr lang="en-US" sz="1400" b="1" dirty="0">
                <a:solidFill>
                  <a:schemeClr val="accent3"/>
                </a:solidFill>
                <a:latin typeface="FS PF BeauSans Pro" panose="02000500000000020004" pitchFamily="2" charset="0"/>
                <a:ea typeface="Calibri" panose="020F0502020204030204" pitchFamily="34" charset="0"/>
                <a:cs typeface="Times New Roman" panose="02020603050405020304" pitchFamily="18" charset="0"/>
              </a:rPr>
              <a:t> 7,63% </a:t>
            </a:r>
            <a:r>
              <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so </a:t>
            </a:r>
            <a:r>
              <a:rPr lang="en-US" sz="1400" b="1" dirty="0" err="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với</a:t>
            </a:r>
            <a:r>
              <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err="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cùng</a:t>
            </a:r>
            <a:r>
              <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err="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kỳ</a:t>
            </a:r>
            <a:r>
              <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err="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năm</a:t>
            </a:r>
            <a:r>
              <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err="1" smtClean="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trước</a:t>
            </a:r>
            <a:r>
              <a:rPr lang="en-US" sz="1400" b="1" dirty="0" smtClean="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a:t>
            </a:r>
          </a:p>
          <a:p>
            <a:pPr algn="just">
              <a:buFont typeface="Arial" panose="020B0604020202020204" pitchFamily="34" charset="0"/>
              <a:buChar char="•"/>
            </a:pPr>
            <a:endParaRPr lang="en-US" sz="1000" b="1" dirty="0" smtClean="0">
              <a:solidFill>
                <a:schemeClr val="tx1"/>
              </a:solidFill>
              <a:latin typeface="FS PF BeauSans Pro" panose="02000500000000020004" pitchFamily="2"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ü"/>
            </a:pPr>
            <a:r>
              <a:rPr lang="en-US" sz="1400" b="1" dirty="0" smtClean="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Cell/1000 cell: </a:t>
            </a:r>
            <a:r>
              <a:rPr lang="en-US" sz="1600" b="1" dirty="0" smtClean="0">
                <a:solidFill>
                  <a:srgbClr val="FF0000"/>
                </a:solidFill>
                <a:latin typeface="FS PF BeauSans Pro" panose="02000500000000020004" pitchFamily="2" charset="0"/>
                <a:ea typeface="Calibri" panose="020F0502020204030204" pitchFamily="34" charset="0"/>
                <a:cs typeface="Times New Roman" panose="02020603050405020304" pitchFamily="18" charset="0"/>
              </a:rPr>
              <a:t>3,03/4,22</a:t>
            </a:r>
            <a:r>
              <a:rPr lang="en-US" sz="1400" b="1" dirty="0" smtClean="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cell/1000 cell, </a:t>
            </a:r>
            <a:r>
              <a:rPr lang="en-US" sz="1400" b="1" dirty="0" err="1">
                <a:solidFill>
                  <a:schemeClr val="accent3"/>
                </a:solidFill>
                <a:latin typeface="FS PF BeauSans Pro" panose="02000500000000020004" pitchFamily="2" charset="0"/>
                <a:ea typeface="Calibri" panose="020F0502020204030204" pitchFamily="34" charset="0"/>
                <a:cs typeface="Times New Roman" panose="02020603050405020304" pitchFamily="18" charset="0"/>
              </a:rPr>
              <a:t>tốt</a:t>
            </a:r>
            <a:r>
              <a:rPr lang="en-US" sz="1400" b="1" dirty="0">
                <a:solidFill>
                  <a:schemeClr val="accent3"/>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err="1">
                <a:solidFill>
                  <a:schemeClr val="accent3"/>
                </a:solidFill>
                <a:latin typeface="FS PF BeauSans Pro" panose="02000500000000020004" pitchFamily="2" charset="0"/>
                <a:ea typeface="Calibri" panose="020F0502020204030204" pitchFamily="34" charset="0"/>
                <a:cs typeface="Times New Roman" panose="02020603050405020304" pitchFamily="18" charset="0"/>
              </a:rPr>
              <a:t>hơn</a:t>
            </a:r>
            <a:r>
              <a:rPr lang="en-US" sz="1400" b="1" dirty="0">
                <a:solidFill>
                  <a:schemeClr val="accent3"/>
                </a:solidFill>
                <a:latin typeface="FS PF BeauSans Pro" panose="02000500000000020004" pitchFamily="2" charset="0"/>
                <a:ea typeface="Calibri" panose="020F0502020204030204" pitchFamily="34" charset="0"/>
                <a:cs typeface="Times New Roman" panose="02020603050405020304" pitchFamily="18" charset="0"/>
              </a:rPr>
              <a:t> 28% </a:t>
            </a:r>
            <a:r>
              <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so </a:t>
            </a:r>
            <a:r>
              <a:rPr lang="en-US" sz="1400" b="1" dirty="0" err="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với</a:t>
            </a:r>
            <a:r>
              <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CTKT, </a:t>
            </a:r>
            <a:r>
              <a:rPr lang="en-US" sz="1400" b="1" dirty="0" err="1">
                <a:solidFill>
                  <a:schemeClr val="accent3"/>
                </a:solidFill>
                <a:latin typeface="FS PF BeauSans Pro" panose="02000500000000020004" pitchFamily="2" charset="0"/>
                <a:ea typeface="Calibri" panose="020F0502020204030204" pitchFamily="34" charset="0"/>
                <a:cs typeface="Times New Roman" panose="02020603050405020304" pitchFamily="18" charset="0"/>
              </a:rPr>
              <a:t>cải</a:t>
            </a:r>
            <a:r>
              <a:rPr lang="en-US" sz="1400" b="1" dirty="0">
                <a:solidFill>
                  <a:schemeClr val="accent3"/>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err="1">
                <a:solidFill>
                  <a:schemeClr val="accent3"/>
                </a:solidFill>
                <a:latin typeface="FS PF BeauSans Pro" panose="02000500000000020004" pitchFamily="2" charset="0"/>
                <a:ea typeface="Calibri" panose="020F0502020204030204" pitchFamily="34" charset="0"/>
                <a:cs typeface="Times New Roman" panose="02020603050405020304" pitchFamily="18" charset="0"/>
              </a:rPr>
              <a:t>thiện</a:t>
            </a:r>
            <a:r>
              <a:rPr lang="en-US" sz="1400" b="1" dirty="0">
                <a:solidFill>
                  <a:schemeClr val="accent3"/>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smtClean="0">
                <a:solidFill>
                  <a:schemeClr val="accent3"/>
                </a:solidFill>
                <a:latin typeface="FS PF BeauSans Pro" panose="02000500000000020004" pitchFamily="2" charset="0"/>
                <a:ea typeface="Calibri" panose="020F0502020204030204" pitchFamily="34" charset="0"/>
                <a:cs typeface="Times New Roman" panose="02020603050405020304" pitchFamily="18" charset="0"/>
              </a:rPr>
              <a:t>27% </a:t>
            </a:r>
            <a:r>
              <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so </a:t>
            </a:r>
            <a:r>
              <a:rPr lang="en-US" sz="1400" b="1" dirty="0" err="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với</a:t>
            </a:r>
            <a:r>
              <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err="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cùng</a:t>
            </a:r>
            <a:r>
              <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err="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kỳ</a:t>
            </a:r>
            <a:r>
              <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err="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năm</a:t>
            </a:r>
            <a:r>
              <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err="1" smtClean="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trước</a:t>
            </a:r>
            <a:r>
              <a:rPr lang="en-US" sz="1400" b="1" dirty="0" smtClean="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a:t>
            </a:r>
            <a:endPar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n-US" sz="900" dirty="0">
              <a:solidFill>
                <a:schemeClr val="tx1">
                  <a:lumMod val="65000"/>
                  <a:lumOff val="35000"/>
                </a:schemeClr>
              </a:solidFill>
              <a:latin typeface="FS PF BeauSans Pro" panose="02000500000000020004" pitchFamily="2" charset="0"/>
              <a:ea typeface="Calibri" panose="020F0502020204030204" pitchFamily="34" charset="0"/>
              <a:cs typeface="Arial" panose="020B0604020202020204" pitchFamily="34" charset="0"/>
            </a:endParaRPr>
          </a:p>
        </p:txBody>
      </p:sp>
      <p:sp>
        <p:nvSpPr>
          <p:cNvPr id="2239" name="Text Placeholder 1"/>
          <p:cNvSpPr txBox="1">
            <a:spLocks/>
          </p:cNvSpPr>
          <p:nvPr/>
        </p:nvSpPr>
        <p:spPr>
          <a:xfrm>
            <a:off x="5900243" y="2652434"/>
            <a:ext cx="866056" cy="309615"/>
          </a:xfrm>
          <a:prstGeom prst="rect">
            <a:avLst/>
          </a:prstGeom>
          <a:solidFill>
            <a:srgbClr val="1AAD96"/>
          </a:solidFill>
          <a:ln>
            <a:noFill/>
          </a:ln>
        </p:spPr>
        <p:txBody>
          <a:bodyPr anchor="ctr"/>
          <a:lstStyle>
            <a:lvl1pPr marL="0" indent="0" algn="ctr" defTabSz="1219170" rtl="0" eaLnBrk="1" latinLnBrk="1" hangingPunct="1">
              <a:spcBef>
                <a:spcPct val="20000"/>
              </a:spcBef>
              <a:buFont typeface="Arial" pitchFamily="34" charset="0"/>
              <a:buNone/>
              <a:defRPr sz="4800" b="0" kern="1200" baseline="0">
                <a:solidFill>
                  <a:schemeClr val="tx1">
                    <a:lumMod val="75000"/>
                    <a:lumOff val="25000"/>
                  </a:schemeClr>
                </a:solidFill>
                <a:latin typeface="+mj-lt"/>
                <a:ea typeface="+mn-ea"/>
                <a:cs typeface="Arial" pitchFamily="34" charset="0"/>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a:defRPr/>
            </a:pPr>
            <a:r>
              <a:rPr lang="en-US" altLang="ko-KR" sz="1400" b="1" dirty="0" err="1">
                <a:solidFill>
                  <a:sysClr val="window" lastClr="FFFFFF"/>
                </a:solidFill>
                <a:latin typeface="FS PF BeauSans Pro" panose="02000500000000020004" pitchFamily="2" charset="0"/>
              </a:rPr>
              <a:t>Tỉnh</a:t>
            </a:r>
            <a:r>
              <a:rPr lang="en-US" altLang="ko-KR" sz="1400" b="1" dirty="0">
                <a:solidFill>
                  <a:sysClr val="window" lastClr="FFFFFF"/>
                </a:solidFill>
                <a:latin typeface="FS PF BeauSans Pro" panose="02000500000000020004" pitchFamily="2" charset="0"/>
              </a:rPr>
              <a:t> </a:t>
            </a:r>
            <a:r>
              <a:rPr lang="en-US" altLang="ko-KR" sz="1400" b="1" dirty="0" err="1">
                <a:solidFill>
                  <a:sysClr val="window" lastClr="FFFFFF"/>
                </a:solidFill>
                <a:latin typeface="FS PF BeauSans Pro" panose="02000500000000020004" pitchFamily="2" charset="0"/>
              </a:rPr>
              <a:t>tốt</a:t>
            </a:r>
            <a:endParaRPr lang="en-US" altLang="ko-KR" sz="1400" b="1" dirty="0">
              <a:solidFill>
                <a:sysClr val="window" lastClr="FFFFFF"/>
              </a:solidFill>
              <a:latin typeface="FS PF BeauSans Pro" panose="02000500000000020004" pitchFamily="2" charset="0"/>
              <a:ea typeface="Arial Unicode MS"/>
            </a:endParaRPr>
          </a:p>
        </p:txBody>
      </p:sp>
      <p:sp>
        <p:nvSpPr>
          <p:cNvPr id="2241" name="Text Placeholder 1"/>
          <p:cNvSpPr txBox="1">
            <a:spLocks/>
          </p:cNvSpPr>
          <p:nvPr/>
        </p:nvSpPr>
        <p:spPr>
          <a:xfrm>
            <a:off x="5881671" y="3357790"/>
            <a:ext cx="862029" cy="261576"/>
          </a:xfrm>
          <a:prstGeom prst="rect">
            <a:avLst/>
          </a:prstGeom>
          <a:solidFill>
            <a:srgbClr val="FF9900"/>
          </a:solidFill>
          <a:ln>
            <a:noFill/>
          </a:ln>
        </p:spPr>
        <p:txBody>
          <a:bodyPr anchor="ctr"/>
          <a:lstStyle>
            <a:lvl1pPr marL="0" indent="0" algn="ctr" defTabSz="1219170" rtl="0" eaLnBrk="1" latinLnBrk="1" hangingPunct="1">
              <a:spcBef>
                <a:spcPct val="20000"/>
              </a:spcBef>
              <a:buFont typeface="Arial" pitchFamily="34" charset="0"/>
              <a:buNone/>
              <a:defRPr sz="4800" b="0" kern="1200" baseline="0">
                <a:solidFill>
                  <a:schemeClr val="tx1">
                    <a:lumMod val="75000"/>
                    <a:lumOff val="25000"/>
                  </a:schemeClr>
                </a:solidFill>
                <a:latin typeface="+mj-lt"/>
                <a:ea typeface="+mn-ea"/>
                <a:cs typeface="Arial" pitchFamily="34" charset="0"/>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a:defRPr/>
            </a:pPr>
            <a:r>
              <a:rPr lang="en-US" altLang="ko-KR" sz="1400" b="1" dirty="0" err="1">
                <a:solidFill>
                  <a:sysClr val="window" lastClr="FFFFFF"/>
                </a:solidFill>
                <a:latin typeface="FS PF BeauSans Pro" panose="02000500000000020004" pitchFamily="2" charset="0"/>
              </a:rPr>
              <a:t>Tỉnh</a:t>
            </a:r>
            <a:r>
              <a:rPr lang="en-US" altLang="ko-KR" sz="1400" b="1" dirty="0">
                <a:solidFill>
                  <a:sysClr val="window" lastClr="FFFFFF"/>
                </a:solidFill>
                <a:latin typeface="FS PF BeauSans Pro" panose="02000500000000020004" pitchFamily="2" charset="0"/>
              </a:rPr>
              <a:t> </a:t>
            </a:r>
            <a:r>
              <a:rPr lang="en-US" altLang="ko-KR" sz="1400" b="1" dirty="0" err="1">
                <a:solidFill>
                  <a:sysClr val="window" lastClr="FFFFFF"/>
                </a:solidFill>
                <a:latin typeface="FS PF BeauSans Pro" panose="02000500000000020004" pitchFamily="2" charset="0"/>
              </a:rPr>
              <a:t>tồi</a:t>
            </a:r>
            <a:endParaRPr lang="en-US" altLang="ko-KR" sz="1400" b="1" dirty="0">
              <a:solidFill>
                <a:sysClr val="window" lastClr="FFFFFF"/>
              </a:solidFill>
              <a:latin typeface="FS PF BeauSans Pro" panose="02000500000000020004" pitchFamily="2" charset="0"/>
              <a:ea typeface="Arial Unicode MS"/>
            </a:endParaRPr>
          </a:p>
        </p:txBody>
      </p:sp>
      <p:sp>
        <p:nvSpPr>
          <p:cNvPr id="2238" name="Rectangle 2237"/>
          <p:cNvSpPr/>
          <p:nvPr/>
        </p:nvSpPr>
        <p:spPr>
          <a:xfrm>
            <a:off x="6943913" y="2519666"/>
            <a:ext cx="2021517" cy="738664"/>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nl-NL" sz="1400" b="1" dirty="0">
                <a:solidFill>
                  <a:srgbClr val="0000FF"/>
                </a:solidFill>
                <a:latin typeface="FS PF BeauSans Pro" panose="02000500000000020004" pitchFamily="2" charset="0"/>
                <a:cs typeface="Times New Roman" panose="02020603050405020304" pitchFamily="18" charset="0"/>
              </a:rPr>
              <a:t>HUE </a:t>
            </a:r>
            <a:r>
              <a:rPr lang="nl-NL" sz="1400" i="1" dirty="0">
                <a:latin typeface="FS PF BeauSans Pro" panose="02000500000000020004" pitchFamily="2" charset="0"/>
                <a:cs typeface="Times New Roman" panose="02020603050405020304" pitchFamily="18" charset="0"/>
              </a:rPr>
              <a:t>(tốt hơn target 56,64%), </a:t>
            </a:r>
            <a:r>
              <a:rPr lang="nl-NL" sz="1400" b="1" dirty="0" smtClean="0">
                <a:solidFill>
                  <a:srgbClr val="0000FF"/>
                </a:solidFill>
                <a:latin typeface="FS PF BeauSans Pro" panose="02000500000000020004" pitchFamily="2" charset="0"/>
                <a:cs typeface="Times New Roman" panose="02020603050405020304" pitchFamily="18" charset="0"/>
              </a:rPr>
              <a:t>BĐH</a:t>
            </a:r>
            <a:r>
              <a:rPr lang="nl-NL" sz="1400" b="1" dirty="0" smtClean="0">
                <a:latin typeface="FS PF BeauSans Pro" panose="02000500000000020004" pitchFamily="2" charset="0"/>
                <a:cs typeface="Times New Roman" panose="02020603050405020304" pitchFamily="18" charset="0"/>
              </a:rPr>
              <a:t> </a:t>
            </a:r>
            <a:r>
              <a:rPr lang="nl-NL" sz="1400" i="1" dirty="0">
                <a:latin typeface="FS PF BeauSans Pro" panose="02000500000000020004" pitchFamily="2" charset="0"/>
                <a:cs typeface="Times New Roman" panose="02020603050405020304" pitchFamily="18" charset="0"/>
              </a:rPr>
              <a:t>(tốt hơn target </a:t>
            </a:r>
            <a:r>
              <a:rPr lang="nl-NL" sz="1400" i="1" dirty="0" smtClean="0">
                <a:latin typeface="FS PF BeauSans Pro" panose="02000500000000020004" pitchFamily="2" charset="0"/>
                <a:cs typeface="Times New Roman" panose="02020603050405020304" pitchFamily="18" charset="0"/>
              </a:rPr>
              <a:t>56,56%)</a:t>
            </a:r>
            <a:endParaRPr lang="vi-VN" sz="1400" i="1" kern="0" dirty="0">
              <a:solidFill>
                <a:prstClr val="black"/>
              </a:solidFill>
              <a:latin typeface="FS PF BeauSans Pro" panose="02000500000000020004" pitchFamily="2" charset="0"/>
              <a:ea typeface="Calibri" panose="020F0502020204030204" pitchFamily="34" charset="0"/>
              <a:cs typeface="Times New Roman" panose="02020603050405020304" pitchFamily="18" charset="0"/>
            </a:endParaRPr>
          </a:p>
        </p:txBody>
      </p:sp>
      <p:sp>
        <p:nvSpPr>
          <p:cNvPr id="2304" name="Rectangle 2303"/>
          <p:cNvSpPr/>
          <p:nvPr/>
        </p:nvSpPr>
        <p:spPr>
          <a:xfrm>
            <a:off x="6960936" y="3330894"/>
            <a:ext cx="2014009" cy="307777"/>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nl-NL" sz="1400" b="1" dirty="0">
                <a:solidFill>
                  <a:srgbClr val="FF0000"/>
                </a:solidFill>
                <a:latin typeface="FS PF BeauSans Pro" panose="02000500000000020004" pitchFamily="2" charset="0"/>
                <a:cs typeface="Times New Roman" panose="02020603050405020304" pitchFamily="18" charset="0"/>
              </a:rPr>
              <a:t>Không có tỉnh tồi</a:t>
            </a:r>
            <a:endParaRPr lang="vi-VN" sz="1400" i="1" kern="0" dirty="0">
              <a:solidFill>
                <a:prstClr val="black"/>
              </a:solidFill>
              <a:latin typeface="FS PF BeauSans Pro" panose="02000500000000020004" pitchFamily="2" charset="0"/>
              <a:ea typeface="Calibri" panose="020F0502020204030204" pitchFamily="34" charset="0"/>
              <a:cs typeface="Times New Roman" panose="02020603050405020304" pitchFamily="18" charset="0"/>
            </a:endParaRPr>
          </a:p>
        </p:txBody>
      </p:sp>
      <p:grpSp>
        <p:nvGrpSpPr>
          <p:cNvPr id="16" name="Group 239">
            <a:extLst>
              <a:ext uri="{FF2B5EF4-FFF2-40B4-BE49-F238E27FC236}">
                <a16:creationId xmlns:a16="http://schemas.microsoft.com/office/drawing/2014/main" id="{7E68ED30-8D3E-47E9-956A-06BBAA875C62}"/>
              </a:ext>
            </a:extLst>
          </p:cNvPr>
          <p:cNvGrpSpPr>
            <a:grpSpLocks noChangeAspect="1"/>
          </p:cNvGrpSpPr>
          <p:nvPr/>
        </p:nvGrpSpPr>
        <p:grpSpPr bwMode="auto">
          <a:xfrm>
            <a:off x="5417732" y="2576613"/>
            <a:ext cx="274433" cy="350512"/>
            <a:chOff x="3449" y="635"/>
            <a:chExt cx="227" cy="226"/>
          </a:xfrm>
          <a:solidFill>
            <a:srgbClr val="EE0033"/>
          </a:solidFill>
        </p:grpSpPr>
        <p:sp>
          <p:nvSpPr>
            <p:cNvPr id="18" name="Freeform 240">
              <a:extLst>
                <a:ext uri="{FF2B5EF4-FFF2-40B4-BE49-F238E27FC236}">
                  <a16:creationId xmlns:a16="http://schemas.microsoft.com/office/drawing/2014/main" id="{CD2D37B3-C8F6-4755-8CB4-CBD95885A7A2}"/>
                </a:ext>
              </a:extLst>
            </p:cNvPr>
            <p:cNvSpPr>
              <a:spLocks/>
            </p:cNvSpPr>
            <p:nvPr/>
          </p:nvSpPr>
          <p:spPr bwMode="auto">
            <a:xfrm>
              <a:off x="3544" y="762"/>
              <a:ext cx="17" cy="54"/>
            </a:xfrm>
            <a:custGeom>
              <a:avLst/>
              <a:gdLst>
                <a:gd name="T0" fmla="*/ 17 w 17"/>
                <a:gd name="T1" fmla="*/ 16 h 54"/>
                <a:gd name="T2" fmla="*/ 17 w 17"/>
                <a:gd name="T3" fmla="*/ 0 h 54"/>
                <a:gd name="T4" fmla="*/ 0 w 17"/>
                <a:gd name="T5" fmla="*/ 0 h 54"/>
                <a:gd name="T6" fmla="*/ 0 w 17"/>
                <a:gd name="T7" fmla="*/ 16 h 54"/>
                <a:gd name="T8" fmla="*/ 0 w 17"/>
                <a:gd name="T9" fmla="*/ 54 h 54"/>
                <a:gd name="T10" fmla="*/ 17 w 17"/>
                <a:gd name="T11" fmla="*/ 54 h 54"/>
                <a:gd name="T12" fmla="*/ 17 w 17"/>
                <a:gd name="T13" fmla="*/ 16 h 54"/>
              </a:gdLst>
              <a:ahLst/>
              <a:cxnLst>
                <a:cxn ang="0">
                  <a:pos x="T0" y="T1"/>
                </a:cxn>
                <a:cxn ang="0">
                  <a:pos x="T2" y="T3"/>
                </a:cxn>
                <a:cxn ang="0">
                  <a:pos x="T4" y="T5"/>
                </a:cxn>
                <a:cxn ang="0">
                  <a:pos x="T6" y="T7"/>
                </a:cxn>
                <a:cxn ang="0">
                  <a:pos x="T8" y="T9"/>
                </a:cxn>
                <a:cxn ang="0">
                  <a:pos x="T10" y="T11"/>
                </a:cxn>
                <a:cxn ang="0">
                  <a:pos x="T12" y="T13"/>
                </a:cxn>
              </a:cxnLst>
              <a:rect l="0" t="0" r="r" b="b"/>
              <a:pathLst>
                <a:path w="17" h="54">
                  <a:moveTo>
                    <a:pt x="17" y="16"/>
                  </a:moveTo>
                  <a:lnTo>
                    <a:pt x="17" y="0"/>
                  </a:lnTo>
                  <a:lnTo>
                    <a:pt x="0" y="0"/>
                  </a:lnTo>
                  <a:lnTo>
                    <a:pt x="0" y="16"/>
                  </a:lnTo>
                  <a:lnTo>
                    <a:pt x="0" y="54"/>
                  </a:lnTo>
                  <a:lnTo>
                    <a:pt x="17" y="54"/>
                  </a:lnTo>
                  <a:lnTo>
                    <a:pt x="17" y="16"/>
                  </a:lnTo>
                  <a:close/>
                </a:path>
              </a:pathLst>
            </a:custGeom>
            <a:grpFill/>
            <a:ln w="9525">
              <a:solidFill>
                <a:schemeClr val="bg1"/>
              </a:solidFill>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9" name="Rectangle 241">
              <a:extLst>
                <a:ext uri="{FF2B5EF4-FFF2-40B4-BE49-F238E27FC236}">
                  <a16:creationId xmlns:a16="http://schemas.microsoft.com/office/drawing/2014/main" id="{9AB4CBB2-37BF-49F6-A2B8-B91E89700FA7}"/>
                </a:ext>
              </a:extLst>
            </p:cNvPr>
            <p:cNvSpPr>
              <a:spLocks noChangeArrowheads="1"/>
            </p:cNvSpPr>
            <p:nvPr/>
          </p:nvSpPr>
          <p:spPr bwMode="auto">
            <a:xfrm>
              <a:off x="3566" y="780"/>
              <a:ext cx="18" cy="36"/>
            </a:xfrm>
            <a:prstGeom prst="rect">
              <a:avLst/>
            </a:prstGeom>
            <a:grpFill/>
            <a:ln w="9525">
              <a:solidFill>
                <a:schemeClr val="bg1"/>
              </a:solidFill>
              <a:miter lim="800000"/>
              <a:headEnd/>
              <a:tailEnd/>
            </a:ln>
          </p:spPr>
          <p:txBody>
            <a:bodyPr vert="horz" wrap="square" lIns="68580" tIns="34290" rIns="68580" bIns="34290" numCol="1" anchor="t" anchorCtr="0" compatLnSpc="1">
              <a:prstTxWarp prst="textNoShape">
                <a:avLst/>
              </a:prstTxWarp>
            </a:bodyPr>
            <a:lstStyle/>
            <a:p>
              <a:endParaRPr lang="en-GB" sz="1350"/>
            </a:p>
          </p:txBody>
        </p:sp>
        <p:sp>
          <p:nvSpPr>
            <p:cNvPr id="23" name="Rectangle 242">
              <a:extLst>
                <a:ext uri="{FF2B5EF4-FFF2-40B4-BE49-F238E27FC236}">
                  <a16:creationId xmlns:a16="http://schemas.microsoft.com/office/drawing/2014/main" id="{7B19F5B4-063E-4CFE-A59A-D57E9CC2863F}"/>
                </a:ext>
              </a:extLst>
            </p:cNvPr>
            <p:cNvSpPr>
              <a:spLocks noChangeArrowheads="1"/>
            </p:cNvSpPr>
            <p:nvPr/>
          </p:nvSpPr>
          <p:spPr bwMode="auto">
            <a:xfrm>
              <a:off x="3521" y="780"/>
              <a:ext cx="18" cy="36"/>
            </a:xfrm>
            <a:prstGeom prst="rect">
              <a:avLst/>
            </a:prstGeom>
            <a:grpFill/>
            <a:ln w="9525">
              <a:solidFill>
                <a:schemeClr val="bg1"/>
              </a:solidFill>
              <a:miter lim="800000"/>
              <a:headEnd/>
              <a:tailEnd/>
            </a:ln>
          </p:spPr>
          <p:txBody>
            <a:bodyPr vert="horz" wrap="square" lIns="68580" tIns="34290" rIns="68580" bIns="34290" numCol="1" anchor="t" anchorCtr="0" compatLnSpc="1">
              <a:prstTxWarp prst="textNoShape">
                <a:avLst/>
              </a:prstTxWarp>
            </a:bodyPr>
            <a:lstStyle/>
            <a:p>
              <a:endParaRPr lang="en-GB" sz="1350"/>
            </a:p>
          </p:txBody>
        </p:sp>
        <p:sp>
          <p:nvSpPr>
            <p:cNvPr id="24" name="Freeform 243">
              <a:extLst>
                <a:ext uri="{FF2B5EF4-FFF2-40B4-BE49-F238E27FC236}">
                  <a16:creationId xmlns:a16="http://schemas.microsoft.com/office/drawing/2014/main" id="{2C120B3E-ED30-46F0-8856-F7FE984082EC}"/>
                </a:ext>
              </a:extLst>
            </p:cNvPr>
            <p:cNvSpPr>
              <a:spLocks/>
            </p:cNvSpPr>
            <p:nvPr/>
          </p:nvSpPr>
          <p:spPr bwMode="auto">
            <a:xfrm>
              <a:off x="3589" y="762"/>
              <a:ext cx="17" cy="54"/>
            </a:xfrm>
            <a:custGeom>
              <a:avLst/>
              <a:gdLst>
                <a:gd name="T0" fmla="*/ 17 w 17"/>
                <a:gd name="T1" fmla="*/ 0 h 54"/>
                <a:gd name="T2" fmla="*/ 0 w 17"/>
                <a:gd name="T3" fmla="*/ 0 h 54"/>
                <a:gd name="T4" fmla="*/ 0 w 17"/>
                <a:gd name="T5" fmla="*/ 16 h 54"/>
                <a:gd name="T6" fmla="*/ 0 w 17"/>
                <a:gd name="T7" fmla="*/ 54 h 54"/>
                <a:gd name="T8" fmla="*/ 17 w 17"/>
                <a:gd name="T9" fmla="*/ 54 h 54"/>
                <a:gd name="T10" fmla="*/ 17 w 17"/>
                <a:gd name="T11" fmla="*/ 0 h 54"/>
              </a:gdLst>
              <a:ahLst/>
              <a:cxnLst>
                <a:cxn ang="0">
                  <a:pos x="T0" y="T1"/>
                </a:cxn>
                <a:cxn ang="0">
                  <a:pos x="T2" y="T3"/>
                </a:cxn>
                <a:cxn ang="0">
                  <a:pos x="T4" y="T5"/>
                </a:cxn>
                <a:cxn ang="0">
                  <a:pos x="T6" y="T7"/>
                </a:cxn>
                <a:cxn ang="0">
                  <a:pos x="T8" y="T9"/>
                </a:cxn>
                <a:cxn ang="0">
                  <a:pos x="T10" y="T11"/>
                </a:cxn>
              </a:cxnLst>
              <a:rect l="0" t="0" r="r" b="b"/>
              <a:pathLst>
                <a:path w="17" h="54">
                  <a:moveTo>
                    <a:pt x="17" y="0"/>
                  </a:moveTo>
                  <a:lnTo>
                    <a:pt x="0" y="0"/>
                  </a:lnTo>
                  <a:lnTo>
                    <a:pt x="0" y="16"/>
                  </a:lnTo>
                  <a:lnTo>
                    <a:pt x="0" y="54"/>
                  </a:lnTo>
                  <a:lnTo>
                    <a:pt x="17" y="54"/>
                  </a:lnTo>
                  <a:lnTo>
                    <a:pt x="17" y="0"/>
                  </a:lnTo>
                  <a:close/>
                </a:path>
              </a:pathLst>
            </a:custGeom>
            <a:grpFill/>
            <a:ln w="9525">
              <a:solidFill>
                <a:schemeClr val="bg1"/>
              </a:solidFill>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5" name="Freeform 244">
              <a:extLst>
                <a:ext uri="{FF2B5EF4-FFF2-40B4-BE49-F238E27FC236}">
                  <a16:creationId xmlns:a16="http://schemas.microsoft.com/office/drawing/2014/main" id="{C5A835AE-E147-4979-866E-90DF920D8705}"/>
                </a:ext>
              </a:extLst>
            </p:cNvPr>
            <p:cNvSpPr>
              <a:spLocks noEditPoints="1"/>
            </p:cNvSpPr>
            <p:nvPr/>
          </p:nvSpPr>
          <p:spPr bwMode="auto">
            <a:xfrm>
              <a:off x="3449" y="635"/>
              <a:ext cx="227" cy="226"/>
            </a:xfrm>
            <a:custGeom>
              <a:avLst/>
              <a:gdLst>
                <a:gd name="T0" fmla="*/ 978 w 1956"/>
                <a:gd name="T1" fmla="*/ 0 h 1956"/>
                <a:gd name="T2" fmla="*/ 0 w 1956"/>
                <a:gd name="T3" fmla="*/ 978 h 1956"/>
                <a:gd name="T4" fmla="*/ 978 w 1956"/>
                <a:gd name="T5" fmla="*/ 1956 h 1956"/>
                <a:gd name="T6" fmla="*/ 1956 w 1956"/>
                <a:gd name="T7" fmla="*/ 978 h 1956"/>
                <a:gd name="T8" fmla="*/ 978 w 1956"/>
                <a:gd name="T9" fmla="*/ 0 h 1956"/>
                <a:gd name="T10" fmla="*/ 508 w 1956"/>
                <a:gd name="T11" fmla="*/ 1026 h 1956"/>
                <a:gd name="T12" fmla="*/ 876 w 1956"/>
                <a:gd name="T13" fmla="*/ 659 h 1956"/>
                <a:gd name="T14" fmla="*/ 906 w 1956"/>
                <a:gd name="T15" fmla="*/ 659 h 1956"/>
                <a:gd name="T16" fmla="*/ 1085 w 1956"/>
                <a:gd name="T17" fmla="*/ 837 h 1956"/>
                <a:gd name="T18" fmla="*/ 1518 w 1956"/>
                <a:gd name="T19" fmla="*/ 404 h 1956"/>
                <a:gd name="T20" fmla="*/ 1375 w 1956"/>
                <a:gd name="T21" fmla="*/ 404 h 1956"/>
                <a:gd name="T22" fmla="*/ 1354 w 1956"/>
                <a:gd name="T23" fmla="*/ 383 h 1956"/>
                <a:gd name="T24" fmla="*/ 1375 w 1956"/>
                <a:gd name="T25" fmla="*/ 362 h 1956"/>
                <a:gd name="T26" fmla="*/ 1568 w 1956"/>
                <a:gd name="T27" fmla="*/ 362 h 1956"/>
                <a:gd name="T28" fmla="*/ 1583 w 1956"/>
                <a:gd name="T29" fmla="*/ 368 h 1956"/>
                <a:gd name="T30" fmla="*/ 1583 w 1956"/>
                <a:gd name="T31" fmla="*/ 368 h 1956"/>
                <a:gd name="T32" fmla="*/ 1583 w 1956"/>
                <a:gd name="T33" fmla="*/ 368 h 1956"/>
                <a:gd name="T34" fmla="*/ 1589 w 1956"/>
                <a:gd name="T35" fmla="*/ 383 h 1956"/>
                <a:gd name="T36" fmla="*/ 1589 w 1956"/>
                <a:gd name="T37" fmla="*/ 383 h 1956"/>
                <a:gd name="T38" fmla="*/ 1589 w 1956"/>
                <a:gd name="T39" fmla="*/ 577 h 1956"/>
                <a:gd name="T40" fmla="*/ 1568 w 1956"/>
                <a:gd name="T41" fmla="*/ 598 h 1956"/>
                <a:gd name="T42" fmla="*/ 1548 w 1956"/>
                <a:gd name="T43" fmla="*/ 577 h 1956"/>
                <a:gd name="T44" fmla="*/ 1548 w 1956"/>
                <a:gd name="T45" fmla="*/ 434 h 1956"/>
                <a:gd name="T46" fmla="*/ 1099 w 1956"/>
                <a:gd name="T47" fmla="*/ 882 h 1956"/>
                <a:gd name="T48" fmla="*/ 1070 w 1956"/>
                <a:gd name="T49" fmla="*/ 882 h 1956"/>
                <a:gd name="T50" fmla="*/ 891 w 1956"/>
                <a:gd name="T51" fmla="*/ 703 h 1956"/>
                <a:gd name="T52" fmla="*/ 538 w 1956"/>
                <a:gd name="T53" fmla="*/ 1056 h 1956"/>
                <a:gd name="T54" fmla="*/ 523 w 1956"/>
                <a:gd name="T55" fmla="*/ 1062 h 1956"/>
                <a:gd name="T56" fmla="*/ 508 w 1956"/>
                <a:gd name="T57" fmla="*/ 1056 h 1956"/>
                <a:gd name="T58" fmla="*/ 508 w 1956"/>
                <a:gd name="T59" fmla="*/ 1026 h 1956"/>
                <a:gd name="T60" fmla="*/ 1588 w 1956"/>
                <a:gd name="T61" fmla="*/ 1604 h 1956"/>
                <a:gd name="T62" fmla="*/ 1568 w 1956"/>
                <a:gd name="T63" fmla="*/ 1604 h 1956"/>
                <a:gd name="T64" fmla="*/ 1375 w 1956"/>
                <a:gd name="T65" fmla="*/ 1604 h 1956"/>
                <a:gd name="T66" fmla="*/ 1181 w 1956"/>
                <a:gd name="T67" fmla="*/ 1604 h 1956"/>
                <a:gd name="T68" fmla="*/ 988 w 1956"/>
                <a:gd name="T69" fmla="*/ 1604 h 1956"/>
                <a:gd name="T70" fmla="*/ 794 w 1956"/>
                <a:gd name="T71" fmla="*/ 1604 h 1956"/>
                <a:gd name="T72" fmla="*/ 601 w 1956"/>
                <a:gd name="T73" fmla="*/ 1604 h 1956"/>
                <a:gd name="T74" fmla="*/ 368 w 1956"/>
                <a:gd name="T75" fmla="*/ 1604 h 1956"/>
                <a:gd name="T76" fmla="*/ 347 w 1956"/>
                <a:gd name="T77" fmla="*/ 1583 h 1956"/>
                <a:gd name="T78" fmla="*/ 347 w 1956"/>
                <a:gd name="T79" fmla="*/ 364 h 1956"/>
                <a:gd name="T80" fmla="*/ 368 w 1956"/>
                <a:gd name="T81" fmla="*/ 343 h 1956"/>
                <a:gd name="T82" fmla="*/ 389 w 1956"/>
                <a:gd name="T83" fmla="*/ 364 h 1956"/>
                <a:gd name="T84" fmla="*/ 389 w 1956"/>
                <a:gd name="T85" fmla="*/ 1562 h 1956"/>
                <a:gd name="T86" fmla="*/ 580 w 1956"/>
                <a:gd name="T87" fmla="*/ 1562 h 1956"/>
                <a:gd name="T88" fmla="*/ 580 w 1956"/>
                <a:gd name="T89" fmla="*/ 1235 h 1956"/>
                <a:gd name="T90" fmla="*/ 601 w 1956"/>
                <a:gd name="T91" fmla="*/ 1214 h 1956"/>
                <a:gd name="T92" fmla="*/ 773 w 1956"/>
                <a:gd name="T93" fmla="*/ 1214 h 1956"/>
                <a:gd name="T94" fmla="*/ 773 w 1956"/>
                <a:gd name="T95" fmla="*/ 1080 h 1956"/>
                <a:gd name="T96" fmla="*/ 794 w 1956"/>
                <a:gd name="T97" fmla="*/ 1059 h 1956"/>
                <a:gd name="T98" fmla="*/ 988 w 1956"/>
                <a:gd name="T99" fmla="*/ 1059 h 1956"/>
                <a:gd name="T100" fmla="*/ 1009 w 1956"/>
                <a:gd name="T101" fmla="*/ 1080 h 1956"/>
                <a:gd name="T102" fmla="*/ 1009 w 1956"/>
                <a:gd name="T103" fmla="*/ 1214 h 1956"/>
                <a:gd name="T104" fmla="*/ 1160 w 1956"/>
                <a:gd name="T105" fmla="*/ 1214 h 1956"/>
                <a:gd name="T106" fmla="*/ 1160 w 1956"/>
                <a:gd name="T107" fmla="*/ 1080 h 1956"/>
                <a:gd name="T108" fmla="*/ 1181 w 1956"/>
                <a:gd name="T109" fmla="*/ 1059 h 1956"/>
                <a:gd name="T110" fmla="*/ 1354 w 1956"/>
                <a:gd name="T111" fmla="*/ 1059 h 1956"/>
                <a:gd name="T112" fmla="*/ 1354 w 1956"/>
                <a:gd name="T113" fmla="*/ 925 h 1956"/>
                <a:gd name="T114" fmla="*/ 1375 w 1956"/>
                <a:gd name="T115" fmla="*/ 904 h 1956"/>
                <a:gd name="T116" fmla="*/ 1568 w 1956"/>
                <a:gd name="T117" fmla="*/ 904 h 1956"/>
                <a:gd name="T118" fmla="*/ 1589 w 1956"/>
                <a:gd name="T119" fmla="*/ 925 h 1956"/>
                <a:gd name="T120" fmla="*/ 1589 w 1956"/>
                <a:gd name="T121" fmla="*/ 1563 h 1956"/>
                <a:gd name="T122" fmla="*/ 1609 w 1956"/>
                <a:gd name="T123" fmla="*/ 1583 h 1956"/>
                <a:gd name="T124" fmla="*/ 1588 w 1956"/>
                <a:gd name="T125" fmla="*/ 1604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6" h="1956">
                  <a:moveTo>
                    <a:pt x="978" y="0"/>
                  </a:moveTo>
                  <a:cubicBezTo>
                    <a:pt x="438" y="0"/>
                    <a:pt x="0" y="438"/>
                    <a:pt x="0" y="978"/>
                  </a:cubicBezTo>
                  <a:cubicBezTo>
                    <a:pt x="0" y="1518"/>
                    <a:pt x="438" y="1956"/>
                    <a:pt x="978" y="1956"/>
                  </a:cubicBezTo>
                  <a:cubicBezTo>
                    <a:pt x="1518" y="1956"/>
                    <a:pt x="1956" y="1518"/>
                    <a:pt x="1956" y="978"/>
                  </a:cubicBezTo>
                  <a:cubicBezTo>
                    <a:pt x="1956" y="438"/>
                    <a:pt x="1518" y="0"/>
                    <a:pt x="978" y="0"/>
                  </a:cubicBezTo>
                  <a:close/>
                  <a:moveTo>
                    <a:pt x="508" y="1026"/>
                  </a:moveTo>
                  <a:cubicBezTo>
                    <a:pt x="876" y="659"/>
                    <a:pt x="876" y="659"/>
                    <a:pt x="876" y="659"/>
                  </a:cubicBezTo>
                  <a:cubicBezTo>
                    <a:pt x="884" y="651"/>
                    <a:pt x="898" y="651"/>
                    <a:pt x="906" y="659"/>
                  </a:cubicBezTo>
                  <a:cubicBezTo>
                    <a:pt x="1085" y="837"/>
                    <a:pt x="1085" y="837"/>
                    <a:pt x="1085" y="837"/>
                  </a:cubicBezTo>
                  <a:cubicBezTo>
                    <a:pt x="1518" y="404"/>
                    <a:pt x="1518" y="404"/>
                    <a:pt x="1518" y="404"/>
                  </a:cubicBezTo>
                  <a:cubicBezTo>
                    <a:pt x="1375" y="404"/>
                    <a:pt x="1375" y="404"/>
                    <a:pt x="1375" y="404"/>
                  </a:cubicBezTo>
                  <a:cubicBezTo>
                    <a:pt x="1363" y="404"/>
                    <a:pt x="1354" y="395"/>
                    <a:pt x="1354" y="383"/>
                  </a:cubicBezTo>
                  <a:cubicBezTo>
                    <a:pt x="1354" y="372"/>
                    <a:pt x="1363" y="362"/>
                    <a:pt x="1375" y="362"/>
                  </a:cubicBezTo>
                  <a:cubicBezTo>
                    <a:pt x="1568" y="362"/>
                    <a:pt x="1568" y="362"/>
                    <a:pt x="1568" y="362"/>
                  </a:cubicBezTo>
                  <a:cubicBezTo>
                    <a:pt x="1574" y="362"/>
                    <a:pt x="1579" y="365"/>
                    <a:pt x="1583" y="368"/>
                  </a:cubicBezTo>
                  <a:cubicBezTo>
                    <a:pt x="1583" y="368"/>
                    <a:pt x="1583" y="368"/>
                    <a:pt x="1583" y="368"/>
                  </a:cubicBezTo>
                  <a:cubicBezTo>
                    <a:pt x="1583" y="368"/>
                    <a:pt x="1583" y="368"/>
                    <a:pt x="1583" y="368"/>
                  </a:cubicBezTo>
                  <a:cubicBezTo>
                    <a:pt x="1587" y="372"/>
                    <a:pt x="1589" y="377"/>
                    <a:pt x="1589" y="383"/>
                  </a:cubicBezTo>
                  <a:cubicBezTo>
                    <a:pt x="1589" y="383"/>
                    <a:pt x="1589" y="383"/>
                    <a:pt x="1589" y="383"/>
                  </a:cubicBezTo>
                  <a:cubicBezTo>
                    <a:pt x="1589" y="577"/>
                    <a:pt x="1589" y="577"/>
                    <a:pt x="1589" y="577"/>
                  </a:cubicBezTo>
                  <a:cubicBezTo>
                    <a:pt x="1589" y="588"/>
                    <a:pt x="1580" y="598"/>
                    <a:pt x="1568" y="598"/>
                  </a:cubicBezTo>
                  <a:cubicBezTo>
                    <a:pt x="1557" y="598"/>
                    <a:pt x="1548" y="588"/>
                    <a:pt x="1548" y="577"/>
                  </a:cubicBezTo>
                  <a:cubicBezTo>
                    <a:pt x="1548" y="434"/>
                    <a:pt x="1548" y="434"/>
                    <a:pt x="1548" y="434"/>
                  </a:cubicBezTo>
                  <a:cubicBezTo>
                    <a:pt x="1099" y="882"/>
                    <a:pt x="1099" y="882"/>
                    <a:pt x="1099" y="882"/>
                  </a:cubicBezTo>
                  <a:cubicBezTo>
                    <a:pt x="1091" y="890"/>
                    <a:pt x="1078" y="890"/>
                    <a:pt x="1070" y="882"/>
                  </a:cubicBezTo>
                  <a:cubicBezTo>
                    <a:pt x="891" y="703"/>
                    <a:pt x="891" y="703"/>
                    <a:pt x="891" y="703"/>
                  </a:cubicBezTo>
                  <a:cubicBezTo>
                    <a:pt x="538" y="1056"/>
                    <a:pt x="538" y="1056"/>
                    <a:pt x="538" y="1056"/>
                  </a:cubicBezTo>
                  <a:cubicBezTo>
                    <a:pt x="534" y="1060"/>
                    <a:pt x="528" y="1062"/>
                    <a:pt x="523" y="1062"/>
                  </a:cubicBezTo>
                  <a:cubicBezTo>
                    <a:pt x="518" y="1062"/>
                    <a:pt x="512" y="1060"/>
                    <a:pt x="508" y="1056"/>
                  </a:cubicBezTo>
                  <a:cubicBezTo>
                    <a:pt x="500" y="1048"/>
                    <a:pt x="500" y="1035"/>
                    <a:pt x="508" y="1026"/>
                  </a:cubicBezTo>
                  <a:close/>
                  <a:moveTo>
                    <a:pt x="1588" y="1604"/>
                  </a:moveTo>
                  <a:cubicBezTo>
                    <a:pt x="1568" y="1604"/>
                    <a:pt x="1568" y="1604"/>
                    <a:pt x="1568" y="1604"/>
                  </a:cubicBezTo>
                  <a:cubicBezTo>
                    <a:pt x="1375" y="1604"/>
                    <a:pt x="1375" y="1604"/>
                    <a:pt x="1375" y="1604"/>
                  </a:cubicBezTo>
                  <a:cubicBezTo>
                    <a:pt x="1181" y="1604"/>
                    <a:pt x="1181" y="1604"/>
                    <a:pt x="1181" y="1604"/>
                  </a:cubicBezTo>
                  <a:cubicBezTo>
                    <a:pt x="988" y="1604"/>
                    <a:pt x="988" y="1604"/>
                    <a:pt x="988" y="1604"/>
                  </a:cubicBezTo>
                  <a:cubicBezTo>
                    <a:pt x="794" y="1604"/>
                    <a:pt x="794" y="1604"/>
                    <a:pt x="794" y="1604"/>
                  </a:cubicBezTo>
                  <a:cubicBezTo>
                    <a:pt x="601" y="1604"/>
                    <a:pt x="601" y="1604"/>
                    <a:pt x="601" y="1604"/>
                  </a:cubicBezTo>
                  <a:cubicBezTo>
                    <a:pt x="368" y="1604"/>
                    <a:pt x="368" y="1604"/>
                    <a:pt x="368" y="1604"/>
                  </a:cubicBezTo>
                  <a:cubicBezTo>
                    <a:pt x="357" y="1604"/>
                    <a:pt x="347" y="1595"/>
                    <a:pt x="347" y="1583"/>
                  </a:cubicBezTo>
                  <a:cubicBezTo>
                    <a:pt x="347" y="364"/>
                    <a:pt x="347" y="364"/>
                    <a:pt x="347" y="364"/>
                  </a:cubicBezTo>
                  <a:cubicBezTo>
                    <a:pt x="347" y="352"/>
                    <a:pt x="357" y="343"/>
                    <a:pt x="368" y="343"/>
                  </a:cubicBezTo>
                  <a:cubicBezTo>
                    <a:pt x="380" y="343"/>
                    <a:pt x="389" y="352"/>
                    <a:pt x="389" y="364"/>
                  </a:cubicBezTo>
                  <a:cubicBezTo>
                    <a:pt x="389" y="1562"/>
                    <a:pt x="389" y="1562"/>
                    <a:pt x="389" y="1562"/>
                  </a:cubicBezTo>
                  <a:cubicBezTo>
                    <a:pt x="580" y="1562"/>
                    <a:pt x="580" y="1562"/>
                    <a:pt x="580" y="1562"/>
                  </a:cubicBezTo>
                  <a:cubicBezTo>
                    <a:pt x="580" y="1235"/>
                    <a:pt x="580" y="1235"/>
                    <a:pt x="580" y="1235"/>
                  </a:cubicBezTo>
                  <a:cubicBezTo>
                    <a:pt x="580" y="1223"/>
                    <a:pt x="589" y="1214"/>
                    <a:pt x="601" y="1214"/>
                  </a:cubicBezTo>
                  <a:cubicBezTo>
                    <a:pt x="773" y="1214"/>
                    <a:pt x="773" y="1214"/>
                    <a:pt x="773" y="1214"/>
                  </a:cubicBezTo>
                  <a:cubicBezTo>
                    <a:pt x="773" y="1080"/>
                    <a:pt x="773" y="1080"/>
                    <a:pt x="773" y="1080"/>
                  </a:cubicBezTo>
                  <a:cubicBezTo>
                    <a:pt x="773" y="1069"/>
                    <a:pt x="783" y="1059"/>
                    <a:pt x="794" y="1059"/>
                  </a:cubicBezTo>
                  <a:cubicBezTo>
                    <a:pt x="988" y="1059"/>
                    <a:pt x="988" y="1059"/>
                    <a:pt x="988" y="1059"/>
                  </a:cubicBezTo>
                  <a:cubicBezTo>
                    <a:pt x="999" y="1059"/>
                    <a:pt x="1009" y="1069"/>
                    <a:pt x="1009" y="1080"/>
                  </a:cubicBezTo>
                  <a:cubicBezTo>
                    <a:pt x="1009" y="1214"/>
                    <a:pt x="1009" y="1214"/>
                    <a:pt x="1009" y="1214"/>
                  </a:cubicBezTo>
                  <a:cubicBezTo>
                    <a:pt x="1160" y="1214"/>
                    <a:pt x="1160" y="1214"/>
                    <a:pt x="1160" y="1214"/>
                  </a:cubicBezTo>
                  <a:cubicBezTo>
                    <a:pt x="1160" y="1080"/>
                    <a:pt x="1160" y="1080"/>
                    <a:pt x="1160" y="1080"/>
                  </a:cubicBezTo>
                  <a:cubicBezTo>
                    <a:pt x="1160" y="1069"/>
                    <a:pt x="1170" y="1059"/>
                    <a:pt x="1181" y="1059"/>
                  </a:cubicBezTo>
                  <a:cubicBezTo>
                    <a:pt x="1354" y="1059"/>
                    <a:pt x="1354" y="1059"/>
                    <a:pt x="1354" y="1059"/>
                  </a:cubicBezTo>
                  <a:cubicBezTo>
                    <a:pt x="1354" y="925"/>
                    <a:pt x="1354" y="925"/>
                    <a:pt x="1354" y="925"/>
                  </a:cubicBezTo>
                  <a:cubicBezTo>
                    <a:pt x="1354" y="914"/>
                    <a:pt x="1363" y="904"/>
                    <a:pt x="1375" y="904"/>
                  </a:cubicBezTo>
                  <a:cubicBezTo>
                    <a:pt x="1568" y="904"/>
                    <a:pt x="1568" y="904"/>
                    <a:pt x="1568" y="904"/>
                  </a:cubicBezTo>
                  <a:cubicBezTo>
                    <a:pt x="1580" y="904"/>
                    <a:pt x="1589" y="914"/>
                    <a:pt x="1589" y="925"/>
                  </a:cubicBezTo>
                  <a:cubicBezTo>
                    <a:pt x="1589" y="1563"/>
                    <a:pt x="1589" y="1563"/>
                    <a:pt x="1589" y="1563"/>
                  </a:cubicBezTo>
                  <a:cubicBezTo>
                    <a:pt x="1600" y="1564"/>
                    <a:pt x="1609" y="1572"/>
                    <a:pt x="1609" y="1583"/>
                  </a:cubicBezTo>
                  <a:cubicBezTo>
                    <a:pt x="1609" y="1595"/>
                    <a:pt x="1599" y="1604"/>
                    <a:pt x="1588" y="1604"/>
                  </a:cubicBezTo>
                  <a:close/>
                </a:path>
              </a:pathLst>
            </a:custGeom>
            <a:grpFill/>
            <a:ln w="9525">
              <a:solidFill>
                <a:schemeClr val="bg1"/>
              </a:solidFill>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6" name="Freeform 245">
              <a:extLst>
                <a:ext uri="{FF2B5EF4-FFF2-40B4-BE49-F238E27FC236}">
                  <a16:creationId xmlns:a16="http://schemas.microsoft.com/office/drawing/2014/main" id="{87FB0305-5755-4102-8650-242F4E33D775}"/>
                </a:ext>
              </a:extLst>
            </p:cNvPr>
            <p:cNvSpPr>
              <a:spLocks/>
            </p:cNvSpPr>
            <p:nvPr/>
          </p:nvSpPr>
          <p:spPr bwMode="auto">
            <a:xfrm>
              <a:off x="3611" y="744"/>
              <a:ext cx="18" cy="72"/>
            </a:xfrm>
            <a:custGeom>
              <a:avLst/>
              <a:gdLst>
                <a:gd name="T0" fmla="*/ 0 w 18"/>
                <a:gd name="T1" fmla="*/ 0 h 72"/>
                <a:gd name="T2" fmla="*/ 0 w 18"/>
                <a:gd name="T3" fmla="*/ 16 h 72"/>
                <a:gd name="T4" fmla="*/ 0 w 18"/>
                <a:gd name="T5" fmla="*/ 72 h 72"/>
                <a:gd name="T6" fmla="*/ 18 w 18"/>
                <a:gd name="T7" fmla="*/ 72 h 72"/>
                <a:gd name="T8" fmla="*/ 18 w 18"/>
                <a:gd name="T9" fmla="*/ 0 h 72"/>
                <a:gd name="T10" fmla="*/ 0 w 18"/>
                <a:gd name="T11" fmla="*/ 0 h 72"/>
              </a:gdLst>
              <a:ahLst/>
              <a:cxnLst>
                <a:cxn ang="0">
                  <a:pos x="T0" y="T1"/>
                </a:cxn>
                <a:cxn ang="0">
                  <a:pos x="T2" y="T3"/>
                </a:cxn>
                <a:cxn ang="0">
                  <a:pos x="T4" y="T5"/>
                </a:cxn>
                <a:cxn ang="0">
                  <a:pos x="T6" y="T7"/>
                </a:cxn>
                <a:cxn ang="0">
                  <a:pos x="T8" y="T9"/>
                </a:cxn>
                <a:cxn ang="0">
                  <a:pos x="T10" y="T11"/>
                </a:cxn>
              </a:cxnLst>
              <a:rect l="0" t="0" r="r" b="b"/>
              <a:pathLst>
                <a:path w="18" h="72">
                  <a:moveTo>
                    <a:pt x="0" y="0"/>
                  </a:moveTo>
                  <a:lnTo>
                    <a:pt x="0" y="16"/>
                  </a:lnTo>
                  <a:lnTo>
                    <a:pt x="0" y="72"/>
                  </a:lnTo>
                  <a:lnTo>
                    <a:pt x="18" y="72"/>
                  </a:lnTo>
                  <a:lnTo>
                    <a:pt x="18" y="0"/>
                  </a:lnTo>
                  <a:lnTo>
                    <a:pt x="0" y="0"/>
                  </a:lnTo>
                  <a:close/>
                </a:path>
              </a:pathLst>
            </a:custGeom>
            <a:grpFill/>
            <a:ln w="9525">
              <a:solidFill>
                <a:schemeClr val="bg1"/>
              </a:solidFill>
              <a:round/>
              <a:headEnd/>
              <a:tailEnd/>
            </a:ln>
          </p:spPr>
          <p:txBody>
            <a:bodyPr vert="horz" wrap="square" lIns="68580" tIns="34290" rIns="68580" bIns="34290" numCol="1" anchor="t" anchorCtr="0" compatLnSpc="1">
              <a:prstTxWarp prst="textNoShape">
                <a:avLst/>
              </a:prstTxWarp>
            </a:bodyPr>
            <a:lstStyle/>
            <a:p>
              <a:endParaRPr lang="en-GB" sz="1350"/>
            </a:p>
          </p:txBody>
        </p:sp>
      </p:grpSp>
      <p:pic>
        <p:nvPicPr>
          <p:cNvPr id="4" name="Picture 3">
            <a:extLst>
              <a:ext uri="{FF2B5EF4-FFF2-40B4-BE49-F238E27FC236}">
                <a16:creationId xmlns:a16="http://schemas.microsoft.com/office/drawing/2014/main" id="{32F82FB7-CB7A-48EA-933E-F428CDFCF579}"/>
              </a:ext>
            </a:extLst>
          </p:cNvPr>
          <p:cNvPicPr>
            <a:picLocks noChangeAspect="1"/>
          </p:cNvPicPr>
          <p:nvPr/>
        </p:nvPicPr>
        <p:blipFill>
          <a:blip r:embed="rId3"/>
          <a:stretch>
            <a:fillRect/>
          </a:stretch>
        </p:blipFill>
        <p:spPr>
          <a:xfrm>
            <a:off x="5395264" y="3263207"/>
            <a:ext cx="335485" cy="489045"/>
          </a:xfrm>
          <a:prstGeom prst="rect">
            <a:avLst/>
          </a:prstGeom>
        </p:spPr>
      </p:pic>
      <p:sp>
        <p:nvSpPr>
          <p:cNvPr id="6" name="Rectangle 5"/>
          <p:cNvSpPr/>
          <p:nvPr/>
        </p:nvSpPr>
        <p:spPr>
          <a:xfrm>
            <a:off x="378505" y="1118067"/>
            <a:ext cx="2404911" cy="369332"/>
          </a:xfrm>
          <a:prstGeom prst="rect">
            <a:avLst/>
          </a:prstGeom>
        </p:spPr>
        <p:txBody>
          <a:bodyPr wrap="square">
            <a:spAutoFit/>
          </a:bodyPr>
          <a:lstStyle/>
          <a:p>
            <a:pPr marL="257175" indent="-257175">
              <a:buFont typeface="Wingdings" panose="05000000000000000000" pitchFamily="2" charset="2"/>
              <a:buChar char="v"/>
            </a:pPr>
            <a:r>
              <a:rPr lang="en-US" b="1" dirty="0">
                <a:solidFill>
                  <a:srgbClr val="FF0000"/>
                </a:solidFill>
                <a:latin typeface="FS PF BeauSans Pro" panose="02000500000000020004" pitchFamily="2" charset="0"/>
                <a:ea typeface="Open Sans" panose="020B0606030504020204" pitchFamily="34" charset="0"/>
                <a:cs typeface="Times New Roman" panose="02020603050405020304" pitchFamily="18" charset="0"/>
              </a:rPr>
              <a:t>GĐTT CELL*H</a:t>
            </a:r>
          </a:p>
        </p:txBody>
      </p:sp>
      <p:pic>
        <p:nvPicPr>
          <p:cNvPr id="3" name="Picture 2"/>
          <p:cNvPicPr>
            <a:picLocks noChangeAspect="1"/>
          </p:cNvPicPr>
          <p:nvPr/>
        </p:nvPicPr>
        <p:blipFill>
          <a:blip r:embed="rId4"/>
          <a:stretch>
            <a:fillRect/>
          </a:stretch>
        </p:blipFill>
        <p:spPr>
          <a:xfrm>
            <a:off x="5825918" y="616770"/>
            <a:ext cx="2985801" cy="1830332"/>
          </a:xfrm>
          <a:prstGeom prst="rect">
            <a:avLst/>
          </a:prstGeom>
        </p:spPr>
      </p:pic>
      <p:sp>
        <p:nvSpPr>
          <p:cNvPr id="28" name="Rectangle 2"/>
          <p:cNvSpPr/>
          <p:nvPr/>
        </p:nvSpPr>
        <p:spPr>
          <a:xfrm>
            <a:off x="0" y="34940"/>
            <a:ext cx="8811720" cy="42943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685800">
              <a:lnSpc>
                <a:spcPct val="100000"/>
              </a:lnSpc>
            </a:pPr>
            <a:r>
              <a:rPr lang="nl-NL" sz="2200" b="1" strike="noStrike" spc="-1" smtClean="0">
                <a:solidFill>
                  <a:srgbClr val="EE0033"/>
                </a:solidFill>
                <a:latin typeface="FS PF BeauSans Pro"/>
              </a:rPr>
              <a:t>III. </a:t>
            </a:r>
            <a:r>
              <a:rPr lang="vi-VN" sz="2200" b="1" strike="noStrike" spc="-1" dirty="0">
                <a:solidFill>
                  <a:srgbClr val="EE0033"/>
                </a:solidFill>
                <a:latin typeface="FS PF BeauSans Pro"/>
              </a:rPr>
              <a:t>CÔNG TÁC </a:t>
            </a:r>
            <a:r>
              <a:rPr lang="en-US" sz="2200" b="1" strike="noStrike" spc="-1" dirty="0">
                <a:solidFill>
                  <a:srgbClr val="EE0033"/>
                </a:solidFill>
                <a:latin typeface="FS PF BeauSans Pro"/>
              </a:rPr>
              <a:t>VẬN HÀNH KHAI THÁC</a:t>
            </a:r>
            <a:endParaRPr lang="en-US" sz="2200" b="0" strike="noStrike" spc="-1" dirty="0">
              <a:solidFill>
                <a:srgbClr val="000000"/>
              </a:solidFill>
              <a:latin typeface="Arial"/>
            </a:endParaRPr>
          </a:p>
        </p:txBody>
      </p:sp>
      <p:cxnSp>
        <p:nvCxnSpPr>
          <p:cNvPr id="29" name="Straight Connector 3"/>
          <p:cNvCxnSpPr/>
          <p:nvPr/>
        </p:nvCxnSpPr>
        <p:spPr>
          <a:xfrm>
            <a:off x="3051160" y="464013"/>
            <a:ext cx="3026520" cy="360"/>
          </a:xfrm>
          <a:prstGeom prst="straightConnector1">
            <a:avLst/>
          </a:prstGeom>
          <a:ln w="76200">
            <a:solidFill>
              <a:srgbClr val="EE0033"/>
            </a:solidFill>
          </a:ln>
        </p:spPr>
      </p:cxnSp>
      <p:sp>
        <p:nvSpPr>
          <p:cNvPr id="27" name="TextBox 26"/>
          <p:cNvSpPr txBox="1"/>
          <p:nvPr/>
        </p:nvSpPr>
        <p:spPr>
          <a:xfrm>
            <a:off x="223875" y="4785741"/>
            <a:ext cx="2228849" cy="253916"/>
          </a:xfrm>
          <a:prstGeom prst="rect">
            <a:avLst/>
          </a:prstGeom>
          <a:solidFill>
            <a:schemeClr val="bg1">
              <a:lumMod val="95000"/>
            </a:schemeClr>
          </a:solidFill>
          <a:ln>
            <a:solidFill>
              <a:schemeClr val="bg1">
                <a:lumMod val="95000"/>
              </a:schemeClr>
            </a:solidFill>
          </a:ln>
        </p:spPr>
        <p:txBody>
          <a:bodyPr wrap="square" rtlCol="0">
            <a:spAutoFit/>
          </a:bodyPr>
          <a:lstStyle/>
          <a:p>
            <a:r>
              <a:rPr lang="en-US" sz="1050" b="1">
                <a:solidFill>
                  <a:schemeClr val="bg1">
                    <a:lumMod val="50000"/>
                  </a:schemeClr>
                </a:solidFill>
                <a:latin typeface="FS PF BeauSans Pro SemiBold" panose="02000503000000020004" pitchFamily="2" charset="0"/>
              </a:rPr>
              <a:t>Trung tâm Kỹ thuật Khu vực 2</a:t>
            </a:r>
          </a:p>
        </p:txBody>
      </p:sp>
      <p:sp>
        <p:nvSpPr>
          <p:cNvPr id="30" name="Rectangle 7"/>
          <p:cNvSpPr/>
          <p:nvPr/>
        </p:nvSpPr>
        <p:spPr>
          <a:xfrm>
            <a:off x="470520" y="670680"/>
            <a:ext cx="1615035" cy="398655"/>
          </a:xfrm>
          <a:prstGeom prst="rect">
            <a:avLst/>
          </a:prstGeom>
          <a:solidFill>
            <a:srgbClr val="EE0033"/>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685800">
              <a:lnSpc>
                <a:spcPct val="100000"/>
              </a:lnSpc>
            </a:pPr>
            <a:r>
              <a:rPr lang="en-US" sz="2000" b="1" spc="-1">
                <a:solidFill>
                  <a:schemeClr val="lt1"/>
                </a:solidFill>
                <a:latin typeface="FS PF BeauSans Pro"/>
              </a:rPr>
              <a:t>1</a:t>
            </a:r>
            <a:r>
              <a:rPr lang="en-US" sz="2000" b="1" strike="noStrike" spc="-1" smtClean="0">
                <a:solidFill>
                  <a:schemeClr val="lt1"/>
                </a:solidFill>
                <a:latin typeface="FS PF BeauSans Pro"/>
              </a:rPr>
              <a:t>. Nhóm KPI</a:t>
            </a:r>
            <a:endParaRPr lang="en-US" sz="2000" b="0" strike="noStrike" spc="-1">
              <a:solidFill>
                <a:srgbClr val="FFFFFF"/>
              </a:solidFill>
              <a:latin typeface="Arial"/>
            </a:endParaRPr>
          </a:p>
        </p:txBody>
      </p:sp>
      <p:sp>
        <p:nvSpPr>
          <p:cNvPr id="31" name="Rectangle 30"/>
          <p:cNvSpPr/>
          <p:nvPr/>
        </p:nvSpPr>
        <p:spPr>
          <a:xfrm>
            <a:off x="316466" y="2727635"/>
            <a:ext cx="2729703" cy="369332"/>
          </a:xfrm>
          <a:prstGeom prst="rect">
            <a:avLst/>
          </a:prstGeom>
        </p:spPr>
        <p:txBody>
          <a:bodyPr wrap="square">
            <a:spAutoFit/>
          </a:bodyPr>
          <a:lstStyle/>
          <a:p>
            <a:pPr marL="257175" indent="-257175">
              <a:buFont typeface="Wingdings" panose="05000000000000000000" pitchFamily="2" charset="2"/>
              <a:buChar char="v"/>
            </a:pPr>
            <a:r>
              <a:rPr lang="en-US" b="1" dirty="0">
                <a:solidFill>
                  <a:srgbClr val="FF0000"/>
                </a:solidFill>
                <a:latin typeface="FS PF BeauSans Pro" panose="02000500000000020004" pitchFamily="2" charset="0"/>
                <a:ea typeface="Open Sans" panose="020B0606030504020204" pitchFamily="34" charset="0"/>
                <a:cs typeface="Times New Roman" panose="02020603050405020304" pitchFamily="18" charset="0"/>
              </a:rPr>
              <a:t>GĐTT </a:t>
            </a:r>
            <a:r>
              <a:rPr lang="en-US" b="1" dirty="0" smtClean="0">
                <a:solidFill>
                  <a:srgbClr val="FF0000"/>
                </a:solidFill>
                <a:latin typeface="FS PF BeauSans Pro" panose="02000500000000020004" pitchFamily="2" charset="0"/>
                <a:ea typeface="Open Sans" panose="020B0606030504020204" pitchFamily="34" charset="0"/>
                <a:cs typeface="Times New Roman" panose="02020603050405020304" pitchFamily="18" charset="0"/>
              </a:rPr>
              <a:t>RRU </a:t>
            </a:r>
            <a:r>
              <a:rPr lang="en-US" b="1" dirty="0" err="1" smtClean="0">
                <a:solidFill>
                  <a:srgbClr val="FF0000"/>
                </a:solidFill>
                <a:latin typeface="FS PF BeauSans Pro" panose="02000500000000020004" pitchFamily="2" charset="0"/>
                <a:ea typeface="Open Sans" panose="020B0606030504020204" pitchFamily="34" charset="0"/>
                <a:cs typeface="Times New Roman" panose="02020603050405020304" pitchFamily="18" charset="0"/>
              </a:rPr>
              <a:t>kéo</a:t>
            </a:r>
            <a:r>
              <a:rPr lang="en-US" b="1" dirty="0" smtClean="0">
                <a:solidFill>
                  <a:srgbClr val="FF0000"/>
                </a:solidFill>
                <a:latin typeface="FS PF BeauSans Pro" panose="02000500000000020004" pitchFamily="2" charset="0"/>
                <a:ea typeface="Open Sans" panose="020B0606030504020204" pitchFamily="34" charset="0"/>
                <a:cs typeface="Times New Roman" panose="02020603050405020304" pitchFamily="18" charset="0"/>
              </a:rPr>
              <a:t> </a:t>
            </a:r>
            <a:r>
              <a:rPr lang="en-US" b="1" dirty="0" err="1" smtClean="0">
                <a:solidFill>
                  <a:srgbClr val="FF0000"/>
                </a:solidFill>
                <a:latin typeface="FS PF BeauSans Pro" panose="02000500000000020004" pitchFamily="2" charset="0"/>
                <a:ea typeface="Open Sans" panose="020B0606030504020204" pitchFamily="34" charset="0"/>
                <a:cs typeface="Times New Roman" panose="02020603050405020304" pitchFamily="18" charset="0"/>
              </a:rPr>
              <a:t>dài</a:t>
            </a:r>
            <a:endParaRPr lang="en-US" b="1" dirty="0">
              <a:solidFill>
                <a:srgbClr val="FF0000"/>
              </a:solidFill>
              <a:latin typeface="FS PF BeauSans Pro" panose="02000500000000020004" pitchFamily="2" charset="0"/>
              <a:ea typeface="Open Sans" panose="020B0606030504020204" pitchFamily="34" charset="0"/>
              <a:cs typeface="Times New Roman" panose="02020603050405020304" pitchFamily="18" charset="0"/>
            </a:endParaRPr>
          </a:p>
        </p:txBody>
      </p:sp>
      <p:sp>
        <p:nvSpPr>
          <p:cNvPr id="32" name="Rectangle 31">
            <a:extLst>
              <a:ext uri="{FF2B5EF4-FFF2-40B4-BE49-F238E27FC236}">
                <a16:creationId xmlns:a16="http://schemas.microsoft.com/office/drawing/2014/main" id="{B057876A-BBC0-4813-B963-3DCC55D827E4}"/>
              </a:ext>
            </a:extLst>
          </p:cNvPr>
          <p:cNvSpPr/>
          <p:nvPr/>
        </p:nvSpPr>
        <p:spPr>
          <a:xfrm>
            <a:off x="352597" y="3093183"/>
            <a:ext cx="4953860" cy="138499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Wingdings" panose="05000000000000000000" pitchFamily="2" charset="2"/>
              <a:buChar char="ü"/>
            </a:pPr>
            <a:r>
              <a:rPr lang="en-US" sz="1400" b="1" dirty="0" smtClean="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Cell*h: </a:t>
            </a:r>
            <a:r>
              <a:rPr lang="en-US" sz="1600" b="1" dirty="0" smtClean="0">
                <a:solidFill>
                  <a:srgbClr val="FF0000"/>
                </a:solidFill>
                <a:latin typeface="FS PF BeauSans Pro" panose="02000500000000020004" pitchFamily="2" charset="0"/>
                <a:ea typeface="Calibri" panose="020F0502020204030204" pitchFamily="34" charset="0"/>
                <a:cs typeface="Times New Roman" panose="02020603050405020304" pitchFamily="18" charset="0"/>
              </a:rPr>
              <a:t>826,44/1401,77</a:t>
            </a:r>
            <a:r>
              <a:rPr lang="en-US" sz="1400" b="1" dirty="0" smtClean="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cell*h/</a:t>
            </a:r>
            <a:r>
              <a:rPr lang="en-US" sz="1400" b="1" dirty="0" err="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ngày</a:t>
            </a:r>
            <a:r>
              <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err="1">
                <a:solidFill>
                  <a:schemeClr val="accent3"/>
                </a:solidFill>
                <a:latin typeface="FS PF BeauSans Pro" panose="02000500000000020004" pitchFamily="2" charset="0"/>
                <a:ea typeface="Calibri" panose="020F0502020204030204" pitchFamily="34" charset="0"/>
                <a:cs typeface="Times New Roman" panose="02020603050405020304" pitchFamily="18" charset="0"/>
              </a:rPr>
              <a:t>tốt</a:t>
            </a:r>
            <a:r>
              <a:rPr lang="en-US" sz="1400" b="1" dirty="0">
                <a:solidFill>
                  <a:schemeClr val="accent3"/>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err="1">
                <a:solidFill>
                  <a:schemeClr val="accent3"/>
                </a:solidFill>
                <a:latin typeface="FS PF BeauSans Pro" panose="02000500000000020004" pitchFamily="2" charset="0"/>
                <a:ea typeface="Calibri" panose="020F0502020204030204" pitchFamily="34" charset="0"/>
                <a:cs typeface="Times New Roman" panose="02020603050405020304" pitchFamily="18" charset="0"/>
              </a:rPr>
              <a:t>hơn</a:t>
            </a:r>
            <a:r>
              <a:rPr lang="en-US" sz="1400" b="1" dirty="0">
                <a:solidFill>
                  <a:schemeClr val="accent3"/>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smtClean="0">
                <a:solidFill>
                  <a:schemeClr val="accent3"/>
                </a:solidFill>
                <a:latin typeface="FS PF BeauSans Pro" panose="02000500000000020004" pitchFamily="2" charset="0"/>
                <a:ea typeface="Calibri" panose="020F0502020204030204" pitchFamily="34" charset="0"/>
                <a:cs typeface="Times New Roman" panose="02020603050405020304" pitchFamily="18" charset="0"/>
              </a:rPr>
              <a:t>41% </a:t>
            </a:r>
            <a:r>
              <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so </a:t>
            </a:r>
            <a:r>
              <a:rPr lang="en-US" sz="1400" b="1" dirty="0" err="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với</a:t>
            </a:r>
            <a:r>
              <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smtClean="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CTKT, </a:t>
            </a:r>
            <a:r>
              <a:rPr lang="en-US" sz="1400" b="1" dirty="0" err="1" smtClean="0">
                <a:solidFill>
                  <a:srgbClr val="FF0000"/>
                </a:solidFill>
                <a:latin typeface="FS PF BeauSans Pro" panose="02000500000000020004" pitchFamily="2" charset="0"/>
                <a:ea typeface="Calibri" panose="020F0502020204030204" pitchFamily="34" charset="0"/>
                <a:cs typeface="Times New Roman" panose="02020603050405020304" pitchFamily="18" charset="0"/>
              </a:rPr>
              <a:t>tồi</a:t>
            </a:r>
            <a:r>
              <a:rPr lang="en-US" sz="1400" b="1" dirty="0" smtClean="0">
                <a:solidFill>
                  <a:srgbClr val="FF0000"/>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err="1" smtClean="0">
                <a:solidFill>
                  <a:srgbClr val="FF0000"/>
                </a:solidFill>
                <a:latin typeface="FS PF BeauSans Pro" panose="02000500000000020004" pitchFamily="2" charset="0"/>
                <a:ea typeface="Calibri" panose="020F0502020204030204" pitchFamily="34" charset="0"/>
                <a:cs typeface="Times New Roman" panose="02020603050405020304" pitchFamily="18" charset="0"/>
              </a:rPr>
              <a:t>hơn</a:t>
            </a:r>
            <a:r>
              <a:rPr lang="en-US" sz="1400" b="1" dirty="0" smtClean="0">
                <a:solidFill>
                  <a:srgbClr val="FF0000"/>
                </a:solidFill>
                <a:latin typeface="FS PF BeauSans Pro" panose="02000500000000020004" pitchFamily="2" charset="0"/>
                <a:ea typeface="Calibri" panose="020F0502020204030204" pitchFamily="34" charset="0"/>
                <a:cs typeface="Times New Roman" panose="02020603050405020304" pitchFamily="18" charset="0"/>
              </a:rPr>
              <a:t> 29,14% </a:t>
            </a:r>
            <a:r>
              <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so </a:t>
            </a:r>
            <a:r>
              <a:rPr lang="en-US" sz="1400" b="1" dirty="0" err="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với</a:t>
            </a:r>
            <a:r>
              <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err="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cùng</a:t>
            </a:r>
            <a:r>
              <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err="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kỳ</a:t>
            </a:r>
            <a:r>
              <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err="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năm</a:t>
            </a:r>
            <a:r>
              <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err="1" smtClean="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trước</a:t>
            </a:r>
            <a:r>
              <a:rPr lang="en-US" sz="1400" b="1" dirty="0" smtClean="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a:t>
            </a:r>
          </a:p>
          <a:p>
            <a:pPr marL="171450" indent="-171450" algn="just">
              <a:buFont typeface="Wingdings" panose="05000000000000000000" pitchFamily="2" charset="2"/>
              <a:buChar char="ü"/>
            </a:pPr>
            <a:endParaRPr lang="en-US" sz="1000" b="1" dirty="0" smtClean="0">
              <a:solidFill>
                <a:schemeClr val="tx1"/>
              </a:solidFill>
              <a:latin typeface="FS PF BeauSans Pro" panose="02000500000000020004" pitchFamily="2"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ü"/>
            </a:pPr>
            <a:r>
              <a:rPr lang="en-US" sz="1400" b="1" dirty="0" smtClean="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Cell/</a:t>
            </a:r>
            <a:r>
              <a:rPr lang="en-US" sz="1400" b="1" dirty="0" err="1" smtClean="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1000cell</a:t>
            </a:r>
            <a:r>
              <a:rPr lang="en-US" sz="1400" b="1" dirty="0" smtClean="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a:t>
            </a:r>
            <a:r>
              <a:rPr lang="en-US" sz="1600" b="1" dirty="0" smtClean="0">
                <a:solidFill>
                  <a:srgbClr val="FF0000"/>
                </a:solidFill>
                <a:latin typeface="FS PF BeauSans Pro" panose="02000500000000020004" pitchFamily="2" charset="0"/>
                <a:ea typeface="Calibri" panose="020F0502020204030204" pitchFamily="34" charset="0"/>
                <a:cs typeface="Times New Roman" panose="02020603050405020304" pitchFamily="18" charset="0"/>
              </a:rPr>
              <a:t>56,59/95,91</a:t>
            </a:r>
            <a:r>
              <a:rPr lang="en-US" sz="1400" b="1" dirty="0" smtClean="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cell/1000 cell, </a:t>
            </a:r>
            <a:r>
              <a:rPr lang="en-US" sz="1400" b="1" dirty="0" err="1">
                <a:solidFill>
                  <a:schemeClr val="accent3"/>
                </a:solidFill>
                <a:latin typeface="FS PF BeauSans Pro" panose="02000500000000020004" pitchFamily="2" charset="0"/>
                <a:ea typeface="Calibri" panose="020F0502020204030204" pitchFamily="34" charset="0"/>
                <a:cs typeface="Times New Roman" panose="02020603050405020304" pitchFamily="18" charset="0"/>
              </a:rPr>
              <a:t>tốt</a:t>
            </a:r>
            <a:r>
              <a:rPr lang="en-US" sz="1400" b="1" dirty="0">
                <a:solidFill>
                  <a:schemeClr val="accent3"/>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err="1">
                <a:solidFill>
                  <a:schemeClr val="accent3"/>
                </a:solidFill>
                <a:latin typeface="FS PF BeauSans Pro" panose="02000500000000020004" pitchFamily="2" charset="0"/>
                <a:ea typeface="Calibri" panose="020F0502020204030204" pitchFamily="34" charset="0"/>
                <a:cs typeface="Times New Roman" panose="02020603050405020304" pitchFamily="18" charset="0"/>
              </a:rPr>
              <a:t>hơn</a:t>
            </a:r>
            <a:r>
              <a:rPr lang="en-US" sz="1400" b="1" dirty="0">
                <a:solidFill>
                  <a:schemeClr val="accent3"/>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smtClean="0">
                <a:solidFill>
                  <a:schemeClr val="accent3"/>
                </a:solidFill>
                <a:latin typeface="FS PF BeauSans Pro" panose="02000500000000020004" pitchFamily="2" charset="0"/>
                <a:ea typeface="Calibri" panose="020F0502020204030204" pitchFamily="34" charset="0"/>
                <a:cs typeface="Times New Roman" panose="02020603050405020304" pitchFamily="18" charset="0"/>
              </a:rPr>
              <a:t>41% </a:t>
            </a:r>
            <a:r>
              <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so </a:t>
            </a:r>
            <a:r>
              <a:rPr lang="en-US" sz="1400" b="1" dirty="0" err="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với</a:t>
            </a:r>
            <a:r>
              <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CTKT, </a:t>
            </a:r>
            <a:r>
              <a:rPr lang="en-US" sz="1400" b="1" dirty="0" err="1">
                <a:solidFill>
                  <a:schemeClr val="accent3"/>
                </a:solidFill>
                <a:latin typeface="FS PF BeauSans Pro" panose="02000500000000020004" pitchFamily="2" charset="0"/>
                <a:ea typeface="Calibri" panose="020F0502020204030204" pitchFamily="34" charset="0"/>
                <a:cs typeface="Times New Roman" panose="02020603050405020304" pitchFamily="18" charset="0"/>
              </a:rPr>
              <a:t>cải</a:t>
            </a:r>
            <a:r>
              <a:rPr lang="en-US" sz="1400" b="1" dirty="0">
                <a:solidFill>
                  <a:schemeClr val="accent3"/>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err="1">
                <a:solidFill>
                  <a:schemeClr val="accent3"/>
                </a:solidFill>
                <a:latin typeface="FS PF BeauSans Pro" panose="02000500000000020004" pitchFamily="2" charset="0"/>
                <a:ea typeface="Calibri" panose="020F0502020204030204" pitchFamily="34" charset="0"/>
                <a:cs typeface="Times New Roman" panose="02020603050405020304" pitchFamily="18" charset="0"/>
              </a:rPr>
              <a:t>thiện</a:t>
            </a:r>
            <a:r>
              <a:rPr lang="en-US" sz="1400" b="1" dirty="0">
                <a:solidFill>
                  <a:schemeClr val="accent3"/>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smtClean="0">
                <a:solidFill>
                  <a:schemeClr val="accent3"/>
                </a:solidFill>
                <a:latin typeface="FS PF BeauSans Pro" panose="02000500000000020004" pitchFamily="2" charset="0"/>
                <a:ea typeface="Calibri" panose="020F0502020204030204" pitchFamily="34" charset="0"/>
                <a:cs typeface="Times New Roman" panose="02020603050405020304" pitchFamily="18" charset="0"/>
              </a:rPr>
              <a:t>17% </a:t>
            </a:r>
            <a:r>
              <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so </a:t>
            </a:r>
            <a:r>
              <a:rPr lang="en-US" sz="1400" b="1" dirty="0" err="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với</a:t>
            </a:r>
            <a:r>
              <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err="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cùng</a:t>
            </a:r>
            <a:r>
              <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err="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kỳ</a:t>
            </a:r>
            <a:r>
              <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err="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năm</a:t>
            </a:r>
            <a:r>
              <a:rPr lang="en-US" sz="140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a:t>
            </a:r>
            <a:r>
              <a:rPr lang="en-US" sz="1400" b="1" dirty="0" err="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trước</a:t>
            </a:r>
            <a:r>
              <a:rPr lang="en-US" sz="1400" b="1" dirty="0" smtClean="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a:t>
            </a:r>
            <a:endParaRPr lang="en-US" sz="900" dirty="0">
              <a:solidFill>
                <a:schemeClr val="tx1">
                  <a:lumMod val="65000"/>
                  <a:lumOff val="35000"/>
                </a:schemeClr>
              </a:solidFill>
              <a:latin typeface="FS PF BeauSans Pro" panose="02000500000000020004" pitchFamily="2" charset="0"/>
              <a:ea typeface="Calibri" panose="020F0502020204030204" pitchFamily="34" charset="0"/>
              <a:cs typeface="Arial" panose="020B0604020202020204" pitchFamily="34" charset="0"/>
            </a:endParaRPr>
          </a:p>
        </p:txBody>
      </p:sp>
      <p:pic>
        <p:nvPicPr>
          <p:cNvPr id="33" name="Picture 32">
            <a:extLst>
              <a:ext uri="{FF2B5EF4-FFF2-40B4-BE49-F238E27FC236}">
                <a16:creationId xmlns:a16="http://schemas.microsoft.com/office/drawing/2014/main" id="{AC4B32C9-B89B-4CAB-A4C1-DAC1B4DD2FBD}"/>
              </a:ext>
            </a:extLst>
          </p:cNvPr>
          <p:cNvPicPr>
            <a:picLocks noChangeAspect="1"/>
          </p:cNvPicPr>
          <p:nvPr/>
        </p:nvPicPr>
        <p:blipFill>
          <a:blip r:embed="rId5"/>
          <a:stretch>
            <a:fillRect/>
          </a:stretch>
        </p:blipFill>
        <p:spPr>
          <a:xfrm>
            <a:off x="7829550" y="0"/>
            <a:ext cx="1323594" cy="437941"/>
          </a:xfrm>
          <a:prstGeom prst="rect">
            <a:avLst/>
          </a:prstGeom>
          <a:ln>
            <a:noFill/>
          </a:ln>
          <a:effectLst>
            <a:softEdge rad="112500"/>
          </a:effectLst>
        </p:spPr>
      </p:pic>
    </p:spTree>
    <p:extLst>
      <p:ext uri="{BB962C8B-B14F-4D97-AF65-F5344CB8AC3E}">
        <p14:creationId xmlns:p14="http://schemas.microsoft.com/office/powerpoint/2010/main" val="35726252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85898" y="3109413"/>
            <a:ext cx="6689452" cy="1318587"/>
            <a:chOff x="6553223" y="4720154"/>
            <a:chExt cx="5181577" cy="1375845"/>
          </a:xfrm>
        </p:grpSpPr>
        <p:sp>
          <p:nvSpPr>
            <p:cNvPr id="49" name="Freeform 2">
              <a:extLst>
                <a:ext uri="{FF2B5EF4-FFF2-40B4-BE49-F238E27FC236}">
                  <a16:creationId xmlns:a16="http://schemas.microsoft.com/office/drawing/2014/main" id="{5A9BF60D-96BC-7341-9634-93651676787D}"/>
                </a:ext>
              </a:extLst>
            </p:cNvPr>
            <p:cNvSpPr>
              <a:spLocks noChangeArrowheads="1"/>
            </p:cNvSpPr>
            <p:nvPr/>
          </p:nvSpPr>
          <p:spPr bwMode="auto">
            <a:xfrm>
              <a:off x="7946965" y="4730801"/>
              <a:ext cx="3787835" cy="1365198"/>
            </a:xfrm>
            <a:custGeom>
              <a:avLst/>
              <a:gdLst>
                <a:gd name="T0" fmla="*/ 11501 w 12099"/>
                <a:gd name="T1" fmla="*/ 0 h 4318"/>
                <a:gd name="T2" fmla="*/ 0 w 12099"/>
                <a:gd name="T3" fmla="*/ 0 h 4318"/>
                <a:gd name="T4" fmla="*/ 0 w 12099"/>
                <a:gd name="T5" fmla="*/ 0 h 4318"/>
                <a:gd name="T6" fmla="*/ 1071 w 12099"/>
                <a:gd name="T7" fmla="*/ 2158 h 4318"/>
                <a:gd name="T8" fmla="*/ 1071 w 12099"/>
                <a:gd name="T9" fmla="*/ 2158 h 4318"/>
                <a:gd name="T10" fmla="*/ 2 w 12099"/>
                <a:gd name="T11" fmla="*/ 4317 h 4318"/>
                <a:gd name="T12" fmla="*/ 11501 w 12099"/>
                <a:gd name="T13" fmla="*/ 4317 h 4318"/>
                <a:gd name="T14" fmla="*/ 11501 w 12099"/>
                <a:gd name="T15" fmla="*/ 4317 h 4318"/>
                <a:gd name="T16" fmla="*/ 12098 w 12099"/>
                <a:gd name="T17" fmla="*/ 3719 h 4318"/>
                <a:gd name="T18" fmla="*/ 12098 w 12099"/>
                <a:gd name="T19" fmla="*/ 597 h 4318"/>
                <a:gd name="T20" fmla="*/ 12098 w 12099"/>
                <a:gd name="T21" fmla="*/ 597 h 4318"/>
                <a:gd name="T22" fmla="*/ 11501 w 12099"/>
                <a:gd name="T23" fmla="*/ 0 h 4318"/>
                <a:gd name="T24" fmla="*/ 11501 w 12099"/>
                <a:gd name="T25" fmla="*/ 86 h 4318"/>
                <a:gd name="T26" fmla="*/ 11501 w 12099"/>
                <a:gd name="T27" fmla="*/ 86 h 4318"/>
                <a:gd name="T28" fmla="*/ 12012 w 12099"/>
                <a:gd name="T29" fmla="*/ 597 h 4318"/>
                <a:gd name="T30" fmla="*/ 12012 w 12099"/>
                <a:gd name="T31" fmla="*/ 3719 h 4318"/>
                <a:gd name="T32" fmla="*/ 12012 w 12099"/>
                <a:gd name="T33" fmla="*/ 3719 h 4318"/>
                <a:gd name="T34" fmla="*/ 11501 w 12099"/>
                <a:gd name="T35" fmla="*/ 4230 h 4318"/>
                <a:gd name="T36" fmla="*/ 240 w 12099"/>
                <a:gd name="T37" fmla="*/ 4230 h 4318"/>
                <a:gd name="T38" fmla="*/ 240 w 12099"/>
                <a:gd name="T39" fmla="*/ 4230 h 4318"/>
                <a:gd name="T40" fmla="*/ 1157 w 12099"/>
                <a:gd name="T41" fmla="*/ 2158 h 4318"/>
                <a:gd name="T42" fmla="*/ 1157 w 12099"/>
                <a:gd name="T43" fmla="*/ 2158 h 4318"/>
                <a:gd name="T44" fmla="*/ 240 w 12099"/>
                <a:gd name="T45" fmla="*/ 86 h 4318"/>
                <a:gd name="T46" fmla="*/ 11501 w 12099"/>
                <a:gd name="T47" fmla="*/ 86 h 4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99" h="4318">
                  <a:moveTo>
                    <a:pt x="11501" y="0"/>
                  </a:moveTo>
                  <a:lnTo>
                    <a:pt x="0" y="0"/>
                  </a:lnTo>
                  <a:lnTo>
                    <a:pt x="0" y="0"/>
                  </a:lnTo>
                  <a:cubicBezTo>
                    <a:pt x="652" y="495"/>
                    <a:pt x="1071" y="1278"/>
                    <a:pt x="1071" y="2158"/>
                  </a:cubicBezTo>
                  <a:lnTo>
                    <a:pt x="1071" y="2158"/>
                  </a:lnTo>
                  <a:cubicBezTo>
                    <a:pt x="1071" y="3039"/>
                    <a:pt x="652" y="3822"/>
                    <a:pt x="2" y="4317"/>
                  </a:cubicBezTo>
                  <a:lnTo>
                    <a:pt x="11501" y="4317"/>
                  </a:lnTo>
                  <a:lnTo>
                    <a:pt x="11501" y="4317"/>
                  </a:lnTo>
                  <a:cubicBezTo>
                    <a:pt x="11831" y="4317"/>
                    <a:pt x="12098" y="4049"/>
                    <a:pt x="12098" y="3719"/>
                  </a:cubicBezTo>
                  <a:lnTo>
                    <a:pt x="12098" y="597"/>
                  </a:lnTo>
                  <a:lnTo>
                    <a:pt x="12098" y="597"/>
                  </a:lnTo>
                  <a:cubicBezTo>
                    <a:pt x="12098" y="268"/>
                    <a:pt x="11831" y="0"/>
                    <a:pt x="11501" y="0"/>
                  </a:cubicBezTo>
                  <a:close/>
                  <a:moveTo>
                    <a:pt x="11501" y="86"/>
                  </a:moveTo>
                  <a:lnTo>
                    <a:pt x="11501" y="86"/>
                  </a:lnTo>
                  <a:cubicBezTo>
                    <a:pt x="11783" y="86"/>
                    <a:pt x="12012" y="316"/>
                    <a:pt x="12012" y="597"/>
                  </a:cubicBezTo>
                  <a:lnTo>
                    <a:pt x="12012" y="3719"/>
                  </a:lnTo>
                  <a:lnTo>
                    <a:pt x="12012" y="3719"/>
                  </a:lnTo>
                  <a:cubicBezTo>
                    <a:pt x="12012" y="4001"/>
                    <a:pt x="11783" y="4230"/>
                    <a:pt x="11501" y="4230"/>
                  </a:cubicBezTo>
                  <a:lnTo>
                    <a:pt x="240" y="4230"/>
                  </a:lnTo>
                  <a:lnTo>
                    <a:pt x="240" y="4230"/>
                  </a:lnTo>
                  <a:cubicBezTo>
                    <a:pt x="826" y="3701"/>
                    <a:pt x="1157" y="2958"/>
                    <a:pt x="1157" y="2158"/>
                  </a:cubicBezTo>
                  <a:lnTo>
                    <a:pt x="1157" y="2158"/>
                  </a:lnTo>
                  <a:cubicBezTo>
                    <a:pt x="1157" y="1359"/>
                    <a:pt x="826" y="616"/>
                    <a:pt x="240" y="86"/>
                  </a:cubicBezTo>
                  <a:lnTo>
                    <a:pt x="11501" y="86"/>
                  </a:lnTo>
                  <a:close/>
                </a:path>
              </a:pathLst>
            </a:custGeom>
            <a:solidFill>
              <a:schemeClr val="accent6"/>
            </a:solidFill>
            <a:ln>
              <a:noFill/>
            </a:ln>
            <a:effectLst/>
          </p:spPr>
          <p:txBody>
            <a:bodyPr wrap="none" anchor="ctr"/>
            <a:lstStyle/>
            <a:p>
              <a:endParaRPr lang="en-US" sz="2449" dirty="0">
                <a:latin typeface="Sarabun" pitchFamily="2" charset="-34"/>
              </a:endParaRPr>
            </a:p>
          </p:txBody>
        </p:sp>
        <p:sp>
          <p:nvSpPr>
            <p:cNvPr id="50" name="Freeform 49">
              <a:extLst>
                <a:ext uri="{FF2B5EF4-FFF2-40B4-BE49-F238E27FC236}">
                  <a16:creationId xmlns:a16="http://schemas.microsoft.com/office/drawing/2014/main" id="{93E7CA26-E204-864D-A065-67DDC797FD51}"/>
                </a:ext>
              </a:extLst>
            </p:cNvPr>
            <p:cNvSpPr>
              <a:spLocks noChangeArrowheads="1"/>
            </p:cNvSpPr>
            <p:nvPr/>
          </p:nvSpPr>
          <p:spPr bwMode="auto">
            <a:xfrm>
              <a:off x="6553223" y="4730801"/>
              <a:ext cx="1846970" cy="1364882"/>
            </a:xfrm>
            <a:custGeom>
              <a:avLst/>
              <a:gdLst>
                <a:gd name="connsiteX0" fmla="*/ 890382 w 3542119"/>
                <a:gd name="connsiteY0" fmla="*/ 239066 h 2819164"/>
                <a:gd name="connsiteX1" fmla="*/ 883199 w 3542119"/>
                <a:gd name="connsiteY1" fmla="*/ 244944 h 2819164"/>
                <a:gd name="connsiteX2" fmla="*/ 619395 w 3542119"/>
                <a:gd name="connsiteY2" fmla="*/ 504218 h 2819164"/>
                <a:gd name="connsiteX3" fmla="*/ 305312 w 3542119"/>
                <a:gd name="connsiteY3" fmla="*/ 1410696 h 2819164"/>
                <a:gd name="connsiteX4" fmla="*/ 619395 w 3542119"/>
                <a:gd name="connsiteY4" fmla="*/ 2317828 h 2819164"/>
                <a:gd name="connsiteX5" fmla="*/ 882546 w 3542119"/>
                <a:gd name="connsiteY5" fmla="*/ 2577101 h 2819164"/>
                <a:gd name="connsiteX6" fmla="*/ 890382 w 3542119"/>
                <a:gd name="connsiteY6" fmla="*/ 2582979 h 2819164"/>
                <a:gd name="connsiteX7" fmla="*/ 2648857 w 3542119"/>
                <a:gd name="connsiteY7" fmla="*/ 2582979 h 2819164"/>
                <a:gd name="connsiteX8" fmla="*/ 2656040 w 3542119"/>
                <a:gd name="connsiteY8" fmla="*/ 2577101 h 2819164"/>
                <a:gd name="connsiteX9" fmla="*/ 3233927 w 3542119"/>
                <a:gd name="connsiteY9" fmla="*/ 1410696 h 2819164"/>
                <a:gd name="connsiteX10" fmla="*/ 2655387 w 3542119"/>
                <a:gd name="connsiteY10" fmla="*/ 244944 h 2819164"/>
                <a:gd name="connsiteX11" fmla="*/ 2648204 w 3542119"/>
                <a:gd name="connsiteY11" fmla="*/ 239066 h 2819164"/>
                <a:gd name="connsiteX12" fmla="*/ 699670 w 3542119"/>
                <a:gd name="connsiteY12" fmla="*/ 0 h 2819164"/>
                <a:gd name="connsiteX13" fmla="*/ 2842449 w 3542119"/>
                <a:gd name="connsiteY13" fmla="*/ 0 h 2819164"/>
                <a:gd name="connsiteX14" fmla="*/ 3542119 w 3542119"/>
                <a:gd name="connsiteY14" fmla="*/ 1409256 h 2819164"/>
                <a:gd name="connsiteX15" fmla="*/ 2843102 w 3542119"/>
                <a:gd name="connsiteY15" fmla="*/ 2819164 h 2819164"/>
                <a:gd name="connsiteX16" fmla="*/ 699016 w 3542119"/>
                <a:gd name="connsiteY16" fmla="*/ 2819164 h 2819164"/>
                <a:gd name="connsiteX17" fmla="*/ 380213 w 3542119"/>
                <a:gd name="connsiteY17" fmla="*/ 2505706 h 2819164"/>
                <a:gd name="connsiteX18" fmla="*/ 0 w 3542119"/>
                <a:gd name="connsiteY18" fmla="*/ 1409256 h 2819164"/>
                <a:gd name="connsiteX19" fmla="*/ 380213 w 3542119"/>
                <a:gd name="connsiteY19" fmla="*/ 314111 h 2819164"/>
                <a:gd name="connsiteX20" fmla="*/ 699670 w 3542119"/>
                <a:gd name="connsiteY20" fmla="*/ 0 h 281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42119" h="2819164">
                  <a:moveTo>
                    <a:pt x="890382" y="239066"/>
                  </a:moveTo>
                  <a:lnTo>
                    <a:pt x="883199" y="244944"/>
                  </a:lnTo>
                  <a:cubicBezTo>
                    <a:pt x="783946" y="320702"/>
                    <a:pt x="695141" y="408215"/>
                    <a:pt x="619395" y="504218"/>
                  </a:cubicBezTo>
                  <a:cubicBezTo>
                    <a:pt x="413707" y="764145"/>
                    <a:pt x="305312" y="1077624"/>
                    <a:pt x="305312" y="1410696"/>
                  </a:cubicBezTo>
                  <a:cubicBezTo>
                    <a:pt x="305312" y="1744421"/>
                    <a:pt x="413707" y="2058554"/>
                    <a:pt x="619395" y="2317828"/>
                  </a:cubicBezTo>
                  <a:cubicBezTo>
                    <a:pt x="695141" y="2413831"/>
                    <a:pt x="783946" y="2501344"/>
                    <a:pt x="882546" y="2577101"/>
                  </a:cubicBezTo>
                  <a:lnTo>
                    <a:pt x="890382" y="2582979"/>
                  </a:lnTo>
                  <a:lnTo>
                    <a:pt x="2648857" y="2582979"/>
                  </a:lnTo>
                  <a:lnTo>
                    <a:pt x="2656040" y="2577101"/>
                  </a:lnTo>
                  <a:cubicBezTo>
                    <a:pt x="3023668" y="2297582"/>
                    <a:pt x="3233927" y="1871772"/>
                    <a:pt x="3233927" y="1410696"/>
                  </a:cubicBezTo>
                  <a:cubicBezTo>
                    <a:pt x="3233927" y="949620"/>
                    <a:pt x="3023014" y="525116"/>
                    <a:pt x="2655387" y="244944"/>
                  </a:cubicBezTo>
                  <a:lnTo>
                    <a:pt x="2648204" y="239066"/>
                  </a:lnTo>
                  <a:close/>
                  <a:moveTo>
                    <a:pt x="699670" y="0"/>
                  </a:moveTo>
                  <a:lnTo>
                    <a:pt x="2842449" y="0"/>
                  </a:lnTo>
                  <a:cubicBezTo>
                    <a:pt x="3268392" y="323254"/>
                    <a:pt x="3542119" y="834582"/>
                    <a:pt x="3542119" y="1409256"/>
                  </a:cubicBezTo>
                  <a:cubicBezTo>
                    <a:pt x="3542119" y="1984582"/>
                    <a:pt x="3268392" y="2495910"/>
                    <a:pt x="2843102" y="2819164"/>
                  </a:cubicBezTo>
                  <a:lnTo>
                    <a:pt x="699016" y="2819164"/>
                  </a:lnTo>
                  <a:cubicBezTo>
                    <a:pt x="580118" y="2728392"/>
                    <a:pt x="472979" y="2623253"/>
                    <a:pt x="380213" y="2505706"/>
                  </a:cubicBezTo>
                  <a:cubicBezTo>
                    <a:pt x="141763" y="2204656"/>
                    <a:pt x="0" y="1823282"/>
                    <a:pt x="0" y="1409256"/>
                  </a:cubicBezTo>
                  <a:cubicBezTo>
                    <a:pt x="0" y="995230"/>
                    <a:pt x="141763" y="615162"/>
                    <a:pt x="380213" y="314111"/>
                  </a:cubicBezTo>
                  <a:cubicBezTo>
                    <a:pt x="472979" y="195912"/>
                    <a:pt x="580772" y="90772"/>
                    <a:pt x="699670" y="0"/>
                  </a:cubicBezTo>
                  <a:close/>
                </a:path>
              </a:pathLst>
            </a:custGeom>
            <a:solidFill>
              <a:schemeClr val="accent6"/>
            </a:solidFill>
            <a:ln>
              <a:noFill/>
            </a:ln>
            <a:effectLst/>
          </p:spPr>
          <p:txBody>
            <a:bodyPr wrap="square" anchor="ctr">
              <a:noAutofit/>
            </a:bodyPr>
            <a:lstStyle/>
            <a:p>
              <a:endParaRPr lang="en-US" sz="2449" dirty="0">
                <a:latin typeface="Sarabun" pitchFamily="2" charset="-34"/>
              </a:endParaRPr>
            </a:p>
          </p:txBody>
        </p:sp>
        <p:sp>
          <p:nvSpPr>
            <p:cNvPr id="74" name="Subtitle 2">
              <a:extLst>
                <a:ext uri="{FF2B5EF4-FFF2-40B4-BE49-F238E27FC236}">
                  <a16:creationId xmlns:a16="http://schemas.microsoft.com/office/drawing/2014/main" id="{578102B6-024B-9242-9323-A4C78915BFCD}"/>
                </a:ext>
              </a:extLst>
            </p:cNvPr>
            <p:cNvSpPr txBox="1">
              <a:spLocks/>
            </p:cNvSpPr>
            <p:nvPr/>
          </p:nvSpPr>
          <p:spPr>
            <a:xfrm>
              <a:off x="8463546" y="5275440"/>
              <a:ext cx="3207901" cy="662354"/>
            </a:xfrm>
            <a:prstGeom prst="rect">
              <a:avLst/>
            </a:prstGeom>
          </p:spPr>
          <p:txBody>
            <a:bodyPr vert="horz" wrap="square" lIns="34290" tIns="17145" rIns="34290" bIns="171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ct val="100000"/>
                </a:lnSpc>
              </a:pPr>
              <a:r>
                <a:rPr lang="vi-VN" sz="1300" dirty="0" smtClean="0">
                  <a:solidFill>
                    <a:schemeClr val="tx1"/>
                  </a:solidFill>
                  <a:latin typeface="FS Magistral Bold"/>
                  <a:ea typeface="Lato Light" panose="020F0502020204030203" pitchFamily="34" charset="0"/>
                  <a:cs typeface="Arial" panose="020B0604020202020204" pitchFamily="34" charset="0"/>
                </a:rPr>
                <a:t>Phối hợp với VCC tỉnh h</a:t>
              </a:r>
              <a:r>
                <a:rPr lang="en-US" sz="1300" dirty="0" err="1" smtClean="0">
                  <a:solidFill>
                    <a:schemeClr val="tx1"/>
                  </a:solidFill>
                  <a:latin typeface="FS Magistral Bold"/>
                  <a:ea typeface="Lato Light" panose="020F0502020204030203" pitchFamily="34" charset="0"/>
                  <a:cs typeface="Arial" panose="020B0604020202020204" pitchFamily="34" charset="0"/>
                </a:rPr>
                <a:t>oàn</a:t>
              </a:r>
              <a:r>
                <a:rPr lang="en-US" sz="1300" dirty="0" smtClean="0">
                  <a:solidFill>
                    <a:schemeClr val="tx1"/>
                  </a:solidFill>
                  <a:latin typeface="FS Magistral Bold"/>
                  <a:ea typeface="Lato Light" panose="020F0502020204030203" pitchFamily="34" charset="0"/>
                  <a:cs typeface="Arial" panose="020B0604020202020204" pitchFamily="34" charset="0"/>
                </a:rPr>
                <a:t> </a:t>
              </a:r>
              <a:r>
                <a:rPr lang="en-US" sz="1300" dirty="0" err="1">
                  <a:solidFill>
                    <a:schemeClr val="tx1"/>
                  </a:solidFill>
                  <a:latin typeface="FS Magistral Bold"/>
                  <a:ea typeface="Lato Light" panose="020F0502020204030203" pitchFamily="34" charset="0"/>
                  <a:cs typeface="Arial" panose="020B0604020202020204" pitchFamily="34" charset="0"/>
                </a:rPr>
                <a:t>thành</a:t>
              </a:r>
              <a:r>
                <a:rPr lang="en-US" sz="1300" dirty="0">
                  <a:solidFill>
                    <a:schemeClr val="tx1"/>
                  </a:solidFill>
                  <a:latin typeface="FS Magistral Bold"/>
                  <a:ea typeface="Lato Light" panose="020F0502020204030203" pitchFamily="34" charset="0"/>
                  <a:cs typeface="Arial" panose="020B0604020202020204" pitchFamily="34" charset="0"/>
                </a:rPr>
                <a:t> x</a:t>
              </a:r>
              <a:r>
                <a:rPr lang="vi-VN" sz="1300" dirty="0">
                  <a:solidFill>
                    <a:schemeClr val="tx1"/>
                  </a:solidFill>
                  <a:latin typeface="FS Magistral Bold"/>
                  <a:ea typeface="Lato Light" panose="020F0502020204030203" pitchFamily="34" charset="0"/>
                  <a:cs typeface="Arial" panose="020B0604020202020204" pitchFamily="34" charset="0"/>
                </a:rPr>
                <a:t>ây dựng KH </a:t>
              </a:r>
              <a:r>
                <a:rPr lang="vi-VN" sz="1300" dirty="0" smtClean="0">
                  <a:solidFill>
                    <a:schemeClr val="tx1"/>
                  </a:solidFill>
                  <a:latin typeface="FS Magistral Bold"/>
                  <a:ea typeface="Lato Light" panose="020F0502020204030203" pitchFamily="34" charset="0"/>
                  <a:cs typeface="Arial" panose="020B0604020202020204" pitchFamily="34" charset="0"/>
                </a:rPr>
                <a:t>và đào tạo trực tiếp cho 100% lượng lượng KD về vận hành máy phát điện UCTT trong mùa mưa bão</a:t>
              </a:r>
              <a:endParaRPr lang="vi-VN" sz="1300" i="1" dirty="0">
                <a:solidFill>
                  <a:schemeClr val="tx1"/>
                </a:solidFill>
                <a:latin typeface="FS Magistral Bold"/>
                <a:ea typeface="Lato Light" panose="020F0502020204030203" pitchFamily="34" charset="0"/>
                <a:cs typeface="Arial" panose="020B0604020202020204" pitchFamily="34" charset="0"/>
              </a:endParaRPr>
            </a:p>
          </p:txBody>
        </p:sp>
        <p:sp>
          <p:nvSpPr>
            <p:cNvPr id="75" name="TextBox 74">
              <a:extLst>
                <a:ext uri="{FF2B5EF4-FFF2-40B4-BE49-F238E27FC236}">
                  <a16:creationId xmlns:a16="http://schemas.microsoft.com/office/drawing/2014/main" id="{27130645-8346-8145-9D4F-8B3EF214C627}"/>
                </a:ext>
              </a:extLst>
            </p:cNvPr>
            <p:cNvSpPr txBox="1"/>
            <p:nvPr/>
          </p:nvSpPr>
          <p:spPr>
            <a:xfrm>
              <a:off x="8418169" y="4720154"/>
              <a:ext cx="2855888" cy="633786"/>
            </a:xfrm>
            <a:prstGeom prst="rect">
              <a:avLst/>
            </a:prstGeom>
            <a:noFill/>
          </p:spPr>
          <p:txBody>
            <a:bodyPr wrap="none" rtlCol="0" anchor="ctr" anchorCtr="0">
              <a:spAutoFit/>
            </a:bodyPr>
            <a:lstStyle/>
            <a:p>
              <a:pPr>
                <a:lnSpc>
                  <a:spcPts val="2063"/>
                </a:lnSpc>
              </a:pPr>
              <a:r>
                <a:rPr lang="vi-VN" sz="1500" b="1" dirty="0" smtClean="0">
                  <a:solidFill>
                    <a:srgbClr val="C00000"/>
                  </a:solidFill>
                  <a:latin typeface="Arial" panose="020B0604020202020204" pitchFamily="34" charset="0"/>
                  <a:ea typeface="Red Hat Text" pitchFamily="34" charset="-122"/>
                  <a:cs typeface="Arial" panose="020B0604020202020204" pitchFamily="34" charset="0"/>
                </a:rPr>
                <a:t>ĐÀO TẠO CHẠY MFD CHO 100% LỰC </a:t>
              </a:r>
            </a:p>
            <a:p>
              <a:pPr>
                <a:lnSpc>
                  <a:spcPts val="2063"/>
                </a:lnSpc>
              </a:pPr>
              <a:r>
                <a:rPr lang="vi-VN" sz="1500" b="1" dirty="0" smtClean="0">
                  <a:solidFill>
                    <a:srgbClr val="C00000"/>
                  </a:solidFill>
                  <a:latin typeface="Arial" panose="020B0604020202020204" pitchFamily="34" charset="0"/>
                  <a:ea typeface="Red Hat Text" pitchFamily="34" charset="-122"/>
                  <a:cs typeface="Arial" panose="020B0604020202020204" pitchFamily="34" charset="0"/>
                </a:rPr>
                <a:t>LƯỢNG KD</a:t>
              </a:r>
              <a:endParaRPr lang="en-US" sz="1500" b="1" dirty="0">
                <a:solidFill>
                  <a:srgbClr val="C00000"/>
                </a:solidFill>
                <a:latin typeface="Arial" panose="020B0604020202020204" pitchFamily="34" charset="0"/>
                <a:ea typeface="Red Hat Text" pitchFamily="34" charset="-122"/>
                <a:cs typeface="Arial" panose="020B0604020202020204" pitchFamily="34" charset="0"/>
              </a:endParaRPr>
            </a:p>
          </p:txBody>
        </p:sp>
      </p:grpSp>
      <p:grpSp>
        <p:nvGrpSpPr>
          <p:cNvPr id="64" name="Group 63"/>
          <p:cNvGrpSpPr/>
          <p:nvPr/>
        </p:nvGrpSpPr>
        <p:grpSpPr>
          <a:xfrm>
            <a:off x="460476" y="126067"/>
            <a:ext cx="8512074" cy="460489"/>
            <a:chOff x="613969" y="168088"/>
            <a:chExt cx="11349431" cy="613986"/>
          </a:xfrm>
        </p:grpSpPr>
        <p:sp>
          <p:nvSpPr>
            <p:cNvPr id="67" name="TextBox 66">
              <a:extLst>
                <a:ext uri="{FF2B5EF4-FFF2-40B4-BE49-F238E27FC236}">
                  <a16:creationId xmlns:a16="http://schemas.microsoft.com/office/drawing/2014/main" id="{5837DE52-AB28-764C-B7EE-0363DA0131EA}"/>
                </a:ext>
              </a:extLst>
            </p:cNvPr>
            <p:cNvSpPr txBox="1"/>
            <p:nvPr/>
          </p:nvSpPr>
          <p:spPr>
            <a:xfrm>
              <a:off x="613969" y="169979"/>
              <a:ext cx="513389" cy="584776"/>
            </a:xfrm>
            <a:prstGeom prst="rect">
              <a:avLst/>
            </a:prstGeom>
            <a:noFill/>
          </p:spPr>
          <p:txBody>
            <a:bodyPr wrap="none" rtlCol="0" anchor="ctr">
              <a:spAutoFit/>
            </a:bodyPr>
            <a:lstStyle/>
            <a:p>
              <a:pPr algn="ctr" defTabSz="1371326"/>
              <a:r>
                <a:rPr lang="en-US" sz="2250" b="1">
                  <a:solidFill>
                    <a:srgbClr val="FFFFFF"/>
                  </a:solidFill>
                  <a:latin typeface="FS PF BeauSans Pro Black" panose="02000500000000020004" pitchFamily="2" charset="0"/>
                  <a:cs typeface="Poppins" pitchFamily="2" charset="77"/>
                </a:rPr>
                <a:t>1</a:t>
              </a:r>
              <a:endParaRPr lang="en-US" sz="2250" b="1" dirty="0">
                <a:solidFill>
                  <a:srgbClr val="FFFFFF"/>
                </a:solidFill>
                <a:latin typeface="FS PF BeauSans Pro Black" panose="02000500000000020004" pitchFamily="2" charset="0"/>
                <a:cs typeface="Poppins" pitchFamily="2" charset="77"/>
              </a:endParaRPr>
            </a:p>
          </p:txBody>
        </p:sp>
        <p:cxnSp>
          <p:nvCxnSpPr>
            <p:cNvPr id="70" name="Straight Connector 69">
              <a:extLst>
                <a:ext uri="{FF2B5EF4-FFF2-40B4-BE49-F238E27FC236}">
                  <a16:creationId xmlns:a16="http://schemas.microsoft.com/office/drawing/2014/main" id="{734216F2-994E-4FB0-8F48-551B52A15AE4}"/>
                </a:ext>
              </a:extLst>
            </p:cNvPr>
            <p:cNvCxnSpPr>
              <a:cxnSpLocks/>
            </p:cNvCxnSpPr>
            <p:nvPr/>
          </p:nvCxnSpPr>
          <p:spPr>
            <a:xfrm>
              <a:off x="914400" y="782074"/>
              <a:ext cx="11049000" cy="0"/>
            </a:xfrm>
            <a:prstGeom prst="line">
              <a:avLst/>
            </a:prstGeom>
            <a:ln w="19050">
              <a:solidFill>
                <a:srgbClr val="EE0033"/>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002A5D8-EC3C-4AA0-2FD6-166D601B4A62}"/>
                </a:ext>
              </a:extLst>
            </p:cNvPr>
            <p:cNvSpPr txBox="1"/>
            <p:nvPr/>
          </p:nvSpPr>
          <p:spPr>
            <a:xfrm>
              <a:off x="1003773" y="168088"/>
              <a:ext cx="9441878" cy="584778"/>
            </a:xfrm>
            <a:prstGeom prst="rect">
              <a:avLst/>
            </a:prstGeom>
            <a:noFill/>
          </p:spPr>
          <p:txBody>
            <a:bodyPr wrap="square" rtlCol="0">
              <a:spAutoFit/>
            </a:bodyPr>
            <a:lstStyle/>
            <a:p>
              <a:pPr algn="ctr"/>
              <a:r>
                <a:rPr lang="en-US" altLang="ko-KR" sz="2250" b="1" dirty="0">
                  <a:solidFill>
                    <a:srgbClr val="C00000"/>
                  </a:solidFill>
                  <a:latin typeface="FS PF BeauSans Pro Black"/>
                  <a:ea typeface="Cambria" panose="02040503050406030204" pitchFamily="18" charset="0"/>
                  <a:cs typeface="Cambria" panose="02040503050406030204" pitchFamily="18" charset="0"/>
                </a:rPr>
                <a:t>HOẠT ĐỘNG NỔI BẬT </a:t>
              </a:r>
              <a:r>
                <a:rPr lang="en-US" altLang="ko-KR" sz="2250" b="1" dirty="0" smtClean="0">
                  <a:solidFill>
                    <a:srgbClr val="C00000"/>
                  </a:solidFill>
                  <a:latin typeface="FS PF BeauSans Pro Black"/>
                  <a:ea typeface="Cambria" panose="02040503050406030204" pitchFamily="18" charset="0"/>
                  <a:cs typeface="Cambria" panose="02040503050406030204" pitchFamily="18" charset="0"/>
                </a:rPr>
                <a:t> </a:t>
              </a:r>
              <a:r>
                <a:rPr lang="en-US" altLang="ko-KR" sz="2250" b="1" dirty="0">
                  <a:solidFill>
                    <a:srgbClr val="C00000"/>
                  </a:solidFill>
                  <a:latin typeface="FS PF BeauSans Pro Black"/>
                  <a:ea typeface="Cambria" panose="02040503050406030204" pitchFamily="18" charset="0"/>
                  <a:cs typeface="Cambria" panose="02040503050406030204" pitchFamily="18" charset="0"/>
                </a:rPr>
                <a:t>THÁNG </a:t>
              </a:r>
              <a:r>
                <a:rPr lang="en-US" altLang="ko-KR" sz="2250" b="1" dirty="0" smtClean="0">
                  <a:solidFill>
                    <a:srgbClr val="C00000"/>
                  </a:solidFill>
                  <a:latin typeface="FS PF BeauSans Pro Black"/>
                  <a:ea typeface="Cambria" panose="02040503050406030204" pitchFamily="18" charset="0"/>
                  <a:cs typeface="Cambria" panose="02040503050406030204" pitchFamily="18" charset="0"/>
                </a:rPr>
                <a:t>TRONG </a:t>
              </a:r>
              <a:r>
                <a:rPr lang="vi-VN" altLang="ko-KR" sz="2250" b="1" dirty="0" smtClean="0">
                  <a:solidFill>
                    <a:srgbClr val="C00000"/>
                  </a:solidFill>
                  <a:latin typeface="FS PF BeauSans Pro Black"/>
                  <a:ea typeface="Cambria" panose="02040503050406030204" pitchFamily="18" charset="0"/>
                  <a:cs typeface="Cambria" panose="02040503050406030204" pitchFamily="18" charset="0"/>
                </a:rPr>
                <a:t>THÁNG 07</a:t>
              </a:r>
              <a:endParaRPr lang="vi-VN" altLang="ko-KR" sz="2250" b="1" dirty="0">
                <a:solidFill>
                  <a:srgbClr val="C00000"/>
                </a:solidFill>
                <a:latin typeface="FS PF BeauSans Pro Black"/>
                <a:ea typeface="Cambria" panose="02040503050406030204" pitchFamily="18" charset="0"/>
                <a:cs typeface="Cambria" panose="02040503050406030204" pitchFamily="18" charset="0"/>
              </a:endParaRPr>
            </a:p>
          </p:txBody>
        </p:sp>
      </p:grpSp>
      <p:pic>
        <p:nvPicPr>
          <p:cNvPr id="76" name="Picture 75"/>
          <p:cNvPicPr>
            <a:picLocks noChangeAspect="1"/>
          </p:cNvPicPr>
          <p:nvPr/>
        </p:nvPicPr>
        <p:blipFill>
          <a:blip r:embed="rId3"/>
          <a:stretch>
            <a:fillRect/>
          </a:stretch>
        </p:blipFill>
        <p:spPr>
          <a:xfrm>
            <a:off x="7715250" y="114300"/>
            <a:ext cx="1323594" cy="437941"/>
          </a:xfrm>
          <a:prstGeom prst="rect">
            <a:avLst/>
          </a:prstGeom>
          <a:ln>
            <a:noFill/>
          </a:ln>
          <a:effectLst>
            <a:softEdge rad="112500"/>
          </a:effectLst>
        </p:spPr>
      </p:pic>
      <p:grpSp>
        <p:nvGrpSpPr>
          <p:cNvPr id="5" name="Group 4"/>
          <p:cNvGrpSpPr/>
          <p:nvPr/>
        </p:nvGrpSpPr>
        <p:grpSpPr>
          <a:xfrm>
            <a:off x="1521956" y="897954"/>
            <a:ext cx="6653399" cy="2041625"/>
            <a:chOff x="990600" y="3111322"/>
            <a:chExt cx="5181577" cy="1381759"/>
          </a:xfrm>
        </p:grpSpPr>
        <p:sp>
          <p:nvSpPr>
            <p:cNvPr id="37" name="Freeform 2">
              <a:extLst>
                <a:ext uri="{FF2B5EF4-FFF2-40B4-BE49-F238E27FC236}">
                  <a16:creationId xmlns:a16="http://schemas.microsoft.com/office/drawing/2014/main" id="{8B79A1D2-B1B3-CF4C-B747-EBD5104B8078}"/>
                </a:ext>
              </a:extLst>
            </p:cNvPr>
            <p:cNvSpPr>
              <a:spLocks noChangeArrowheads="1"/>
            </p:cNvSpPr>
            <p:nvPr/>
          </p:nvSpPr>
          <p:spPr bwMode="auto">
            <a:xfrm>
              <a:off x="2384342" y="3121293"/>
              <a:ext cx="3787835" cy="1365198"/>
            </a:xfrm>
            <a:custGeom>
              <a:avLst/>
              <a:gdLst>
                <a:gd name="T0" fmla="*/ 11501 w 12099"/>
                <a:gd name="T1" fmla="*/ 0 h 4318"/>
                <a:gd name="T2" fmla="*/ 0 w 12099"/>
                <a:gd name="T3" fmla="*/ 0 h 4318"/>
                <a:gd name="T4" fmla="*/ 0 w 12099"/>
                <a:gd name="T5" fmla="*/ 0 h 4318"/>
                <a:gd name="T6" fmla="*/ 1071 w 12099"/>
                <a:gd name="T7" fmla="*/ 2158 h 4318"/>
                <a:gd name="T8" fmla="*/ 1071 w 12099"/>
                <a:gd name="T9" fmla="*/ 2158 h 4318"/>
                <a:gd name="T10" fmla="*/ 2 w 12099"/>
                <a:gd name="T11" fmla="*/ 4317 h 4318"/>
                <a:gd name="T12" fmla="*/ 11501 w 12099"/>
                <a:gd name="T13" fmla="*/ 4317 h 4318"/>
                <a:gd name="T14" fmla="*/ 11501 w 12099"/>
                <a:gd name="T15" fmla="*/ 4317 h 4318"/>
                <a:gd name="T16" fmla="*/ 12098 w 12099"/>
                <a:gd name="T17" fmla="*/ 3719 h 4318"/>
                <a:gd name="T18" fmla="*/ 12098 w 12099"/>
                <a:gd name="T19" fmla="*/ 597 h 4318"/>
                <a:gd name="T20" fmla="*/ 12098 w 12099"/>
                <a:gd name="T21" fmla="*/ 597 h 4318"/>
                <a:gd name="T22" fmla="*/ 11501 w 12099"/>
                <a:gd name="T23" fmla="*/ 0 h 4318"/>
                <a:gd name="T24" fmla="*/ 11501 w 12099"/>
                <a:gd name="T25" fmla="*/ 86 h 4318"/>
                <a:gd name="T26" fmla="*/ 11501 w 12099"/>
                <a:gd name="T27" fmla="*/ 86 h 4318"/>
                <a:gd name="T28" fmla="*/ 12012 w 12099"/>
                <a:gd name="T29" fmla="*/ 597 h 4318"/>
                <a:gd name="T30" fmla="*/ 12012 w 12099"/>
                <a:gd name="T31" fmla="*/ 3719 h 4318"/>
                <a:gd name="T32" fmla="*/ 12012 w 12099"/>
                <a:gd name="T33" fmla="*/ 3719 h 4318"/>
                <a:gd name="T34" fmla="*/ 11501 w 12099"/>
                <a:gd name="T35" fmla="*/ 4230 h 4318"/>
                <a:gd name="T36" fmla="*/ 240 w 12099"/>
                <a:gd name="T37" fmla="*/ 4230 h 4318"/>
                <a:gd name="T38" fmla="*/ 240 w 12099"/>
                <a:gd name="T39" fmla="*/ 4230 h 4318"/>
                <a:gd name="T40" fmla="*/ 1157 w 12099"/>
                <a:gd name="T41" fmla="*/ 2158 h 4318"/>
                <a:gd name="T42" fmla="*/ 1157 w 12099"/>
                <a:gd name="T43" fmla="*/ 2158 h 4318"/>
                <a:gd name="T44" fmla="*/ 240 w 12099"/>
                <a:gd name="T45" fmla="*/ 86 h 4318"/>
                <a:gd name="T46" fmla="*/ 11501 w 12099"/>
                <a:gd name="T47" fmla="*/ 86 h 4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99" h="4318">
                  <a:moveTo>
                    <a:pt x="11501" y="0"/>
                  </a:moveTo>
                  <a:lnTo>
                    <a:pt x="0" y="0"/>
                  </a:lnTo>
                  <a:lnTo>
                    <a:pt x="0" y="0"/>
                  </a:lnTo>
                  <a:cubicBezTo>
                    <a:pt x="652" y="495"/>
                    <a:pt x="1071" y="1278"/>
                    <a:pt x="1071" y="2158"/>
                  </a:cubicBezTo>
                  <a:lnTo>
                    <a:pt x="1071" y="2158"/>
                  </a:lnTo>
                  <a:cubicBezTo>
                    <a:pt x="1071" y="3039"/>
                    <a:pt x="652" y="3822"/>
                    <a:pt x="2" y="4317"/>
                  </a:cubicBezTo>
                  <a:lnTo>
                    <a:pt x="11501" y="4317"/>
                  </a:lnTo>
                  <a:lnTo>
                    <a:pt x="11501" y="4317"/>
                  </a:lnTo>
                  <a:cubicBezTo>
                    <a:pt x="11831" y="4317"/>
                    <a:pt x="12098" y="4049"/>
                    <a:pt x="12098" y="3719"/>
                  </a:cubicBezTo>
                  <a:lnTo>
                    <a:pt x="12098" y="597"/>
                  </a:lnTo>
                  <a:lnTo>
                    <a:pt x="12098" y="597"/>
                  </a:lnTo>
                  <a:cubicBezTo>
                    <a:pt x="12098" y="268"/>
                    <a:pt x="11831" y="0"/>
                    <a:pt x="11501" y="0"/>
                  </a:cubicBezTo>
                  <a:close/>
                  <a:moveTo>
                    <a:pt x="11501" y="86"/>
                  </a:moveTo>
                  <a:lnTo>
                    <a:pt x="11501" y="86"/>
                  </a:lnTo>
                  <a:cubicBezTo>
                    <a:pt x="11783" y="86"/>
                    <a:pt x="12012" y="316"/>
                    <a:pt x="12012" y="597"/>
                  </a:cubicBezTo>
                  <a:lnTo>
                    <a:pt x="12012" y="3719"/>
                  </a:lnTo>
                  <a:lnTo>
                    <a:pt x="12012" y="3719"/>
                  </a:lnTo>
                  <a:cubicBezTo>
                    <a:pt x="12012" y="4001"/>
                    <a:pt x="11783" y="4230"/>
                    <a:pt x="11501" y="4230"/>
                  </a:cubicBezTo>
                  <a:lnTo>
                    <a:pt x="240" y="4230"/>
                  </a:lnTo>
                  <a:lnTo>
                    <a:pt x="240" y="4230"/>
                  </a:lnTo>
                  <a:cubicBezTo>
                    <a:pt x="826" y="3701"/>
                    <a:pt x="1157" y="2958"/>
                    <a:pt x="1157" y="2158"/>
                  </a:cubicBezTo>
                  <a:lnTo>
                    <a:pt x="1157" y="2158"/>
                  </a:lnTo>
                  <a:cubicBezTo>
                    <a:pt x="1157" y="1359"/>
                    <a:pt x="826" y="616"/>
                    <a:pt x="240" y="86"/>
                  </a:cubicBezTo>
                  <a:lnTo>
                    <a:pt x="11501" y="86"/>
                  </a:lnTo>
                  <a:close/>
                </a:path>
              </a:pathLst>
            </a:custGeom>
            <a:solidFill>
              <a:schemeClr val="accent3"/>
            </a:solidFill>
            <a:ln>
              <a:noFill/>
            </a:ln>
            <a:effectLst/>
          </p:spPr>
          <p:txBody>
            <a:bodyPr wrap="none" anchor="ctr"/>
            <a:lstStyle/>
            <a:p>
              <a:endParaRPr lang="en-US" sz="2449" dirty="0">
                <a:latin typeface="Sarabun" pitchFamily="2" charset="-34"/>
              </a:endParaRPr>
            </a:p>
          </p:txBody>
        </p:sp>
        <p:sp>
          <p:nvSpPr>
            <p:cNvPr id="38" name="Freeform 37">
              <a:extLst>
                <a:ext uri="{FF2B5EF4-FFF2-40B4-BE49-F238E27FC236}">
                  <a16:creationId xmlns:a16="http://schemas.microsoft.com/office/drawing/2014/main" id="{5BDB990A-0771-604E-B0D4-5F753C8D0AEA}"/>
                </a:ext>
              </a:extLst>
            </p:cNvPr>
            <p:cNvSpPr>
              <a:spLocks noChangeArrowheads="1"/>
            </p:cNvSpPr>
            <p:nvPr/>
          </p:nvSpPr>
          <p:spPr bwMode="auto">
            <a:xfrm>
              <a:off x="990600" y="3121293"/>
              <a:ext cx="1846970" cy="1364882"/>
            </a:xfrm>
            <a:custGeom>
              <a:avLst/>
              <a:gdLst>
                <a:gd name="connsiteX0" fmla="*/ 890382 w 3542119"/>
                <a:gd name="connsiteY0" fmla="*/ 239066 h 2819164"/>
                <a:gd name="connsiteX1" fmla="*/ 883199 w 3542119"/>
                <a:gd name="connsiteY1" fmla="*/ 244944 h 2819164"/>
                <a:gd name="connsiteX2" fmla="*/ 619395 w 3542119"/>
                <a:gd name="connsiteY2" fmla="*/ 504218 h 2819164"/>
                <a:gd name="connsiteX3" fmla="*/ 305312 w 3542119"/>
                <a:gd name="connsiteY3" fmla="*/ 1410696 h 2819164"/>
                <a:gd name="connsiteX4" fmla="*/ 619395 w 3542119"/>
                <a:gd name="connsiteY4" fmla="*/ 2317828 h 2819164"/>
                <a:gd name="connsiteX5" fmla="*/ 882546 w 3542119"/>
                <a:gd name="connsiteY5" fmla="*/ 2577101 h 2819164"/>
                <a:gd name="connsiteX6" fmla="*/ 890382 w 3542119"/>
                <a:gd name="connsiteY6" fmla="*/ 2582979 h 2819164"/>
                <a:gd name="connsiteX7" fmla="*/ 2648857 w 3542119"/>
                <a:gd name="connsiteY7" fmla="*/ 2582979 h 2819164"/>
                <a:gd name="connsiteX8" fmla="*/ 2656040 w 3542119"/>
                <a:gd name="connsiteY8" fmla="*/ 2577101 h 2819164"/>
                <a:gd name="connsiteX9" fmla="*/ 3233927 w 3542119"/>
                <a:gd name="connsiteY9" fmla="*/ 1410696 h 2819164"/>
                <a:gd name="connsiteX10" fmla="*/ 2655387 w 3542119"/>
                <a:gd name="connsiteY10" fmla="*/ 244944 h 2819164"/>
                <a:gd name="connsiteX11" fmla="*/ 2648204 w 3542119"/>
                <a:gd name="connsiteY11" fmla="*/ 239066 h 2819164"/>
                <a:gd name="connsiteX12" fmla="*/ 699670 w 3542119"/>
                <a:gd name="connsiteY12" fmla="*/ 0 h 2819164"/>
                <a:gd name="connsiteX13" fmla="*/ 2842449 w 3542119"/>
                <a:gd name="connsiteY13" fmla="*/ 0 h 2819164"/>
                <a:gd name="connsiteX14" fmla="*/ 3542119 w 3542119"/>
                <a:gd name="connsiteY14" fmla="*/ 1409256 h 2819164"/>
                <a:gd name="connsiteX15" fmla="*/ 2843102 w 3542119"/>
                <a:gd name="connsiteY15" fmla="*/ 2819164 h 2819164"/>
                <a:gd name="connsiteX16" fmla="*/ 699016 w 3542119"/>
                <a:gd name="connsiteY16" fmla="*/ 2819164 h 2819164"/>
                <a:gd name="connsiteX17" fmla="*/ 380213 w 3542119"/>
                <a:gd name="connsiteY17" fmla="*/ 2505706 h 2819164"/>
                <a:gd name="connsiteX18" fmla="*/ 0 w 3542119"/>
                <a:gd name="connsiteY18" fmla="*/ 1409256 h 2819164"/>
                <a:gd name="connsiteX19" fmla="*/ 380213 w 3542119"/>
                <a:gd name="connsiteY19" fmla="*/ 314111 h 2819164"/>
                <a:gd name="connsiteX20" fmla="*/ 699670 w 3542119"/>
                <a:gd name="connsiteY20" fmla="*/ 0 h 281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42119" h="2819164">
                  <a:moveTo>
                    <a:pt x="890382" y="239066"/>
                  </a:moveTo>
                  <a:lnTo>
                    <a:pt x="883199" y="244944"/>
                  </a:lnTo>
                  <a:cubicBezTo>
                    <a:pt x="783946" y="320702"/>
                    <a:pt x="695141" y="408215"/>
                    <a:pt x="619395" y="504218"/>
                  </a:cubicBezTo>
                  <a:cubicBezTo>
                    <a:pt x="413707" y="764145"/>
                    <a:pt x="305312" y="1077624"/>
                    <a:pt x="305312" y="1410696"/>
                  </a:cubicBezTo>
                  <a:cubicBezTo>
                    <a:pt x="305312" y="1744421"/>
                    <a:pt x="413707" y="2058554"/>
                    <a:pt x="619395" y="2317828"/>
                  </a:cubicBezTo>
                  <a:cubicBezTo>
                    <a:pt x="695141" y="2413831"/>
                    <a:pt x="783946" y="2501344"/>
                    <a:pt x="882546" y="2577101"/>
                  </a:cubicBezTo>
                  <a:lnTo>
                    <a:pt x="890382" y="2582979"/>
                  </a:lnTo>
                  <a:lnTo>
                    <a:pt x="2648857" y="2582979"/>
                  </a:lnTo>
                  <a:lnTo>
                    <a:pt x="2656040" y="2577101"/>
                  </a:lnTo>
                  <a:cubicBezTo>
                    <a:pt x="3023668" y="2297582"/>
                    <a:pt x="3233927" y="1871772"/>
                    <a:pt x="3233927" y="1410696"/>
                  </a:cubicBezTo>
                  <a:cubicBezTo>
                    <a:pt x="3233927" y="949620"/>
                    <a:pt x="3023014" y="525116"/>
                    <a:pt x="2655387" y="244944"/>
                  </a:cubicBezTo>
                  <a:lnTo>
                    <a:pt x="2648204" y="239066"/>
                  </a:lnTo>
                  <a:close/>
                  <a:moveTo>
                    <a:pt x="699670" y="0"/>
                  </a:moveTo>
                  <a:lnTo>
                    <a:pt x="2842449" y="0"/>
                  </a:lnTo>
                  <a:cubicBezTo>
                    <a:pt x="3268392" y="323254"/>
                    <a:pt x="3542119" y="834582"/>
                    <a:pt x="3542119" y="1409256"/>
                  </a:cubicBezTo>
                  <a:cubicBezTo>
                    <a:pt x="3542119" y="1984582"/>
                    <a:pt x="3268392" y="2495910"/>
                    <a:pt x="2843102" y="2819164"/>
                  </a:cubicBezTo>
                  <a:lnTo>
                    <a:pt x="699016" y="2819164"/>
                  </a:lnTo>
                  <a:cubicBezTo>
                    <a:pt x="580118" y="2728392"/>
                    <a:pt x="472979" y="2623253"/>
                    <a:pt x="380213" y="2505706"/>
                  </a:cubicBezTo>
                  <a:cubicBezTo>
                    <a:pt x="141763" y="2204656"/>
                    <a:pt x="0" y="1823282"/>
                    <a:pt x="0" y="1409256"/>
                  </a:cubicBezTo>
                  <a:cubicBezTo>
                    <a:pt x="0" y="995230"/>
                    <a:pt x="141763" y="615162"/>
                    <a:pt x="380213" y="314111"/>
                  </a:cubicBezTo>
                  <a:cubicBezTo>
                    <a:pt x="472979" y="195912"/>
                    <a:pt x="580772" y="90772"/>
                    <a:pt x="699670" y="0"/>
                  </a:cubicBezTo>
                  <a:close/>
                </a:path>
              </a:pathLst>
            </a:custGeom>
            <a:solidFill>
              <a:schemeClr val="accent3"/>
            </a:solidFill>
            <a:ln>
              <a:noFill/>
            </a:ln>
            <a:effectLst/>
          </p:spPr>
          <p:txBody>
            <a:bodyPr wrap="square" anchor="ctr">
              <a:noAutofit/>
            </a:bodyPr>
            <a:lstStyle/>
            <a:p>
              <a:endParaRPr lang="en-US" sz="2449" dirty="0">
                <a:latin typeface="Sarabun" pitchFamily="2" charset="-34"/>
              </a:endParaRPr>
            </a:p>
          </p:txBody>
        </p:sp>
        <p:sp>
          <p:nvSpPr>
            <p:cNvPr id="62" name="Subtitle 2">
              <a:extLst>
                <a:ext uri="{FF2B5EF4-FFF2-40B4-BE49-F238E27FC236}">
                  <a16:creationId xmlns:a16="http://schemas.microsoft.com/office/drawing/2014/main" id="{6AA48B5F-29ED-9744-9C96-DCA99A5639A2}"/>
                </a:ext>
              </a:extLst>
            </p:cNvPr>
            <p:cNvSpPr txBox="1">
              <a:spLocks/>
            </p:cNvSpPr>
            <p:nvPr/>
          </p:nvSpPr>
          <p:spPr>
            <a:xfrm>
              <a:off x="2984464" y="3521876"/>
              <a:ext cx="3141030" cy="971205"/>
            </a:xfrm>
            <a:prstGeom prst="rect">
              <a:avLst/>
            </a:prstGeom>
          </p:spPr>
          <p:txBody>
            <a:bodyPr vert="horz" wrap="square" lIns="34290" tIns="17145" rIns="34290" bIns="171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ct val="100000"/>
                </a:lnSpc>
              </a:pPr>
              <a:r>
                <a:rPr lang="vi-VN" sz="1300" dirty="0" smtClean="0">
                  <a:solidFill>
                    <a:schemeClr val="tx1"/>
                  </a:solidFill>
                  <a:latin typeface="FS Magistral Bold"/>
                  <a:ea typeface="Lato Light" panose="020F0502020204030203" pitchFamily="34" charset="0"/>
                  <a:cs typeface="Arial" panose="020B0604020202020204" pitchFamily="34" charset="0"/>
                </a:rPr>
                <a:t>Ngày 01/07/2025 chính thức sát nhập 2 PHT của 2 tỉnh DLK và PYN thành PHT Viettel DLK. Tháng đầu tiên sau sát nhập, nên còn 1 số các đầu việc, nhiệm vụ triển khai chậm so với kế hoạch. Trung tuần tháng 07 mới phân rõ các nhiệm vụ, đầu việc đến từng mảng, từng cá nhân =&gt; Kết quả HT KPI ko đạt theo kỳ vọng.</a:t>
              </a:r>
              <a:endParaRPr lang="en-US" sz="1300" dirty="0">
                <a:solidFill>
                  <a:schemeClr val="tx1"/>
                </a:solidFill>
                <a:latin typeface="FS Magistral Bold"/>
                <a:ea typeface="Lato Light" panose="020F0502020204030203" pitchFamily="34" charset="0"/>
                <a:cs typeface="Arial" panose="020B0604020202020204" pitchFamily="34" charset="0"/>
              </a:endParaRPr>
            </a:p>
          </p:txBody>
        </p:sp>
        <p:sp>
          <p:nvSpPr>
            <p:cNvPr id="77" name="TextBox 76">
              <a:extLst>
                <a:ext uri="{FF2B5EF4-FFF2-40B4-BE49-F238E27FC236}">
                  <a16:creationId xmlns:a16="http://schemas.microsoft.com/office/drawing/2014/main" id="{22125D3D-55DF-7D47-B338-46B3F3158F20}"/>
                </a:ext>
              </a:extLst>
            </p:cNvPr>
            <p:cNvSpPr txBox="1"/>
            <p:nvPr/>
          </p:nvSpPr>
          <p:spPr>
            <a:xfrm>
              <a:off x="2942855" y="3111322"/>
              <a:ext cx="2913560" cy="506213"/>
            </a:xfrm>
            <a:prstGeom prst="rect">
              <a:avLst/>
            </a:prstGeom>
            <a:noFill/>
          </p:spPr>
          <p:txBody>
            <a:bodyPr wrap="square" rtlCol="0" anchor="ctr" anchorCtr="0">
              <a:spAutoFit/>
            </a:bodyPr>
            <a:lstStyle/>
            <a:p>
              <a:pPr>
                <a:lnSpc>
                  <a:spcPts val="2063"/>
                </a:lnSpc>
              </a:pPr>
              <a:r>
                <a:rPr lang="vi-VN" sz="1500" b="1" dirty="0" smtClean="0">
                  <a:solidFill>
                    <a:srgbClr val="C00000"/>
                  </a:solidFill>
                  <a:latin typeface="Arial" panose="020B0604020202020204" pitchFamily="34" charset="0"/>
                  <a:ea typeface="Red Hat Text" pitchFamily="34" charset="-122"/>
                  <a:cs typeface="Arial" panose="020B0604020202020204" pitchFamily="34" charset="0"/>
                </a:rPr>
                <a:t>SÁT NHẬP PHÒNG HẠ TẦNG THEO MÔ HÌNH MỚI.</a:t>
              </a:r>
              <a:endParaRPr lang="en-US" sz="1500" b="1" dirty="0">
                <a:solidFill>
                  <a:srgbClr val="C00000"/>
                </a:solidFill>
                <a:latin typeface="Arial" panose="020B0604020202020204" pitchFamily="34" charset="0"/>
                <a:cs typeface="Arial" panose="020B0604020202020204" pitchFamily="34" charset="0"/>
              </a:endParaRPr>
            </a:p>
          </p:txBody>
        </p:sp>
      </p:grpSp>
      <p:sp>
        <p:nvSpPr>
          <p:cNvPr id="27" name="TextBox 26"/>
          <p:cNvSpPr txBox="1"/>
          <p:nvPr/>
        </p:nvSpPr>
        <p:spPr>
          <a:xfrm>
            <a:off x="223875" y="4785741"/>
            <a:ext cx="2228849" cy="253916"/>
          </a:xfrm>
          <a:prstGeom prst="rect">
            <a:avLst/>
          </a:prstGeom>
          <a:solidFill>
            <a:schemeClr val="bg1">
              <a:lumMod val="95000"/>
            </a:schemeClr>
          </a:solidFill>
          <a:ln>
            <a:solidFill>
              <a:schemeClr val="bg1">
                <a:lumMod val="95000"/>
              </a:schemeClr>
            </a:solidFill>
          </a:ln>
        </p:spPr>
        <p:txBody>
          <a:bodyPr wrap="square" rtlCol="0">
            <a:spAutoFit/>
          </a:bodyPr>
          <a:lstStyle/>
          <a:p>
            <a:r>
              <a:rPr lang="vi-VN" sz="1050" b="1" dirty="0" smtClean="0">
                <a:solidFill>
                  <a:schemeClr val="bg1">
                    <a:lumMod val="50000"/>
                  </a:schemeClr>
                </a:solidFill>
                <a:latin typeface="FS PF BeauSans Pro SemiBold" panose="02000503000000020004" pitchFamily="2" charset="0"/>
              </a:rPr>
              <a:t>VIETTEL ĐẮK LẮK</a:t>
            </a:r>
            <a:endParaRPr lang="en-US" sz="1050" b="1" dirty="0">
              <a:solidFill>
                <a:schemeClr val="bg1">
                  <a:lumMod val="50000"/>
                </a:schemeClr>
              </a:solidFill>
              <a:latin typeface="FS PF BeauSans Pro SemiBold" panose="02000503000000020004" pitchFamily="2" charset="0"/>
            </a:endParaRPr>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1956" y="857549"/>
            <a:ext cx="2324907" cy="1867681"/>
          </a:xfrm>
          <a:prstGeom prst="ellipse">
            <a:avLst/>
          </a:prstGeom>
          <a:ln>
            <a:noFill/>
          </a:ln>
          <a:effectLst>
            <a:softEdge rad="112500"/>
          </a:effectLst>
        </p:spPr>
      </p:pic>
      <p:pic>
        <p:nvPicPr>
          <p:cNvPr id="30" name="Picture 29"/>
          <p:cNvPicPr>
            <a:picLocks noChangeAspect="1"/>
          </p:cNvPicPr>
          <p:nvPr/>
        </p:nvPicPr>
        <p:blipFill>
          <a:blip r:embed="rId5"/>
          <a:stretch>
            <a:fillRect/>
          </a:stretch>
        </p:blipFill>
        <p:spPr>
          <a:xfrm>
            <a:off x="1665976" y="3205716"/>
            <a:ext cx="1238818" cy="1185639"/>
          </a:xfrm>
          <a:prstGeom prst="ellipse">
            <a:avLst/>
          </a:prstGeom>
          <a:ln>
            <a:noFill/>
          </a:ln>
          <a:effectLst>
            <a:softEdge rad="112500"/>
          </a:effectLst>
        </p:spPr>
      </p:pic>
      <p:pic>
        <p:nvPicPr>
          <p:cNvPr id="31" name="Picture 30"/>
          <p:cNvPicPr>
            <a:picLocks noChangeAspect="1"/>
          </p:cNvPicPr>
          <p:nvPr/>
        </p:nvPicPr>
        <p:blipFill>
          <a:blip r:embed="rId6"/>
          <a:stretch>
            <a:fillRect/>
          </a:stretch>
        </p:blipFill>
        <p:spPr>
          <a:xfrm>
            <a:off x="2452723" y="3165225"/>
            <a:ext cx="1353885" cy="1226129"/>
          </a:xfrm>
          <a:prstGeom prst="ellipse">
            <a:avLst/>
          </a:prstGeom>
          <a:ln>
            <a:noFill/>
          </a:ln>
          <a:effectLst>
            <a:softEdge rad="112500"/>
          </a:effectLst>
        </p:spPr>
      </p:pic>
    </p:spTree>
    <p:extLst>
      <p:ext uri="{BB962C8B-B14F-4D97-AF65-F5344CB8AC3E}">
        <p14:creationId xmlns:p14="http://schemas.microsoft.com/office/powerpoint/2010/main" val="121396942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70" name="Straight Connector 3369"/>
          <p:cNvCxnSpPr>
            <a:cxnSpLocks/>
          </p:cNvCxnSpPr>
          <p:nvPr/>
        </p:nvCxnSpPr>
        <p:spPr>
          <a:xfrm>
            <a:off x="4229100" y="633424"/>
            <a:ext cx="0" cy="3984103"/>
          </a:xfrm>
          <a:prstGeom prst="line">
            <a:avLst/>
          </a:prstGeom>
          <a:noFill/>
          <a:ln w="19050" cap="flat" cmpd="sng" algn="ctr">
            <a:solidFill>
              <a:schemeClr val="accent1"/>
            </a:solidFill>
            <a:prstDash val="solid"/>
          </a:ln>
          <a:effectLst/>
        </p:spPr>
      </p:cxnSp>
      <p:sp>
        <p:nvSpPr>
          <p:cNvPr id="2239" name="Text Placeholder 1"/>
          <p:cNvSpPr txBox="1">
            <a:spLocks/>
          </p:cNvSpPr>
          <p:nvPr/>
        </p:nvSpPr>
        <p:spPr>
          <a:xfrm>
            <a:off x="4744806" y="3471923"/>
            <a:ext cx="999871" cy="297599"/>
          </a:xfrm>
          <a:prstGeom prst="rect">
            <a:avLst/>
          </a:prstGeom>
          <a:solidFill>
            <a:srgbClr val="1AAD96"/>
          </a:solidFill>
          <a:ln>
            <a:noFill/>
          </a:ln>
        </p:spPr>
        <p:txBody>
          <a:bodyPr anchor="ctr"/>
          <a:lstStyle>
            <a:lvl1pPr marL="0" indent="0" algn="ctr" defTabSz="1219170" rtl="0" eaLnBrk="1" latinLnBrk="1" hangingPunct="1">
              <a:spcBef>
                <a:spcPct val="20000"/>
              </a:spcBef>
              <a:buFont typeface="Arial" pitchFamily="34" charset="0"/>
              <a:buNone/>
              <a:defRPr sz="4800" b="0" kern="1200" baseline="0">
                <a:solidFill>
                  <a:schemeClr val="tx1">
                    <a:lumMod val="75000"/>
                    <a:lumOff val="25000"/>
                  </a:schemeClr>
                </a:solidFill>
                <a:latin typeface="+mj-lt"/>
                <a:ea typeface="+mn-ea"/>
                <a:cs typeface="Arial" pitchFamily="34" charset="0"/>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a:defRPr/>
            </a:pPr>
            <a:r>
              <a:rPr lang="en-US" altLang="ko-KR" sz="1650" b="1" dirty="0" err="1">
                <a:solidFill>
                  <a:sysClr val="window" lastClr="FFFFFF"/>
                </a:solidFill>
                <a:latin typeface="FS PF BeauSans Pro" panose="02000500000000020004" pitchFamily="2" charset="0"/>
              </a:rPr>
              <a:t>Tỉnh</a:t>
            </a:r>
            <a:r>
              <a:rPr lang="en-US" altLang="ko-KR" sz="1650" b="1" dirty="0">
                <a:solidFill>
                  <a:sysClr val="window" lastClr="FFFFFF"/>
                </a:solidFill>
                <a:latin typeface="FS PF BeauSans Pro" panose="02000500000000020004" pitchFamily="2" charset="0"/>
              </a:rPr>
              <a:t> </a:t>
            </a:r>
            <a:r>
              <a:rPr lang="en-US" altLang="ko-KR" sz="1650" b="1" dirty="0" err="1">
                <a:solidFill>
                  <a:sysClr val="window" lastClr="FFFFFF"/>
                </a:solidFill>
                <a:latin typeface="FS PF BeauSans Pro" panose="02000500000000020004" pitchFamily="2" charset="0"/>
              </a:rPr>
              <a:t>tốt</a:t>
            </a:r>
            <a:endParaRPr lang="en-US" altLang="ko-KR" sz="1650" b="1" dirty="0">
              <a:solidFill>
                <a:sysClr val="window" lastClr="FFFFFF"/>
              </a:solidFill>
              <a:latin typeface="FS PF BeauSans Pro" panose="02000500000000020004" pitchFamily="2" charset="0"/>
              <a:ea typeface="Arial Unicode MS"/>
            </a:endParaRPr>
          </a:p>
        </p:txBody>
      </p:sp>
      <p:sp>
        <p:nvSpPr>
          <p:cNvPr id="2238" name="Rectangle 2237"/>
          <p:cNvSpPr/>
          <p:nvPr/>
        </p:nvSpPr>
        <p:spPr>
          <a:xfrm>
            <a:off x="5805170" y="3350118"/>
            <a:ext cx="2946818" cy="52322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nl-NL" sz="1400" b="1" dirty="0">
                <a:solidFill>
                  <a:srgbClr val="0000FF"/>
                </a:solidFill>
                <a:latin typeface="FS PF BeauSans Pro" panose="02000500000000020004" pitchFamily="2" charset="0"/>
                <a:cs typeface="Times New Roman" panose="02020603050405020304" pitchFamily="18" charset="0"/>
              </a:rPr>
              <a:t>KHA</a:t>
            </a:r>
            <a:r>
              <a:rPr lang="nl-NL" sz="1400" b="1" dirty="0">
                <a:latin typeface="FS PF BeauSans Pro" panose="02000500000000020004" pitchFamily="2" charset="0"/>
                <a:cs typeface="Times New Roman" panose="02020603050405020304" pitchFamily="18" charset="0"/>
              </a:rPr>
              <a:t> </a:t>
            </a:r>
            <a:r>
              <a:rPr lang="nl-NL" sz="1400" i="1" dirty="0">
                <a:latin typeface="FS PF BeauSans Pro" panose="02000500000000020004" pitchFamily="2" charset="0"/>
                <a:cs typeface="Times New Roman" panose="02020603050405020304" pitchFamily="18" charset="0"/>
              </a:rPr>
              <a:t>(tốt </a:t>
            </a:r>
            <a:r>
              <a:rPr lang="nl-NL" sz="1400" i="1">
                <a:latin typeface="FS PF BeauSans Pro" panose="02000500000000020004" pitchFamily="2" charset="0"/>
                <a:cs typeface="Times New Roman" panose="02020603050405020304" pitchFamily="18" charset="0"/>
              </a:rPr>
              <a:t>hơn CTKT </a:t>
            </a:r>
            <a:r>
              <a:rPr lang="nl-NL" sz="1400" i="1" dirty="0">
                <a:latin typeface="FS PF BeauSans Pro" panose="02000500000000020004" pitchFamily="2" charset="0"/>
                <a:cs typeface="Times New Roman" panose="02020603050405020304" pitchFamily="18" charset="0"/>
              </a:rPr>
              <a:t>35,2%), </a:t>
            </a:r>
            <a:r>
              <a:rPr lang="nl-NL" sz="1400" b="1" dirty="0">
                <a:solidFill>
                  <a:srgbClr val="0000FF"/>
                </a:solidFill>
                <a:latin typeface="FS PF BeauSans Pro" panose="02000500000000020004" pitchFamily="2" charset="0"/>
                <a:cs typeface="Times New Roman" panose="02020603050405020304" pitchFamily="18" charset="0"/>
              </a:rPr>
              <a:t>HUE </a:t>
            </a:r>
            <a:r>
              <a:rPr lang="nl-NL" sz="1400" i="1" dirty="0">
                <a:latin typeface="FS PF BeauSans Pro" panose="02000500000000020004" pitchFamily="2" charset="0"/>
                <a:cs typeface="Times New Roman" panose="02020603050405020304" pitchFamily="18" charset="0"/>
              </a:rPr>
              <a:t>(tốt </a:t>
            </a:r>
            <a:r>
              <a:rPr lang="nl-NL" sz="1400" i="1">
                <a:latin typeface="FS PF BeauSans Pro" panose="02000500000000020004" pitchFamily="2" charset="0"/>
                <a:cs typeface="Times New Roman" panose="02020603050405020304" pitchFamily="18" charset="0"/>
              </a:rPr>
              <a:t>hơn CTKT </a:t>
            </a:r>
            <a:r>
              <a:rPr lang="nl-NL" sz="1400" i="1" dirty="0">
                <a:latin typeface="FS PF BeauSans Pro" panose="02000500000000020004" pitchFamily="2" charset="0"/>
                <a:cs typeface="Times New Roman" panose="02020603050405020304" pitchFamily="18" charset="0"/>
              </a:rPr>
              <a:t>31,2%).</a:t>
            </a:r>
            <a:endParaRPr lang="vi-VN" sz="1400" i="1" kern="0" dirty="0">
              <a:solidFill>
                <a:prstClr val="black"/>
              </a:solidFill>
              <a:latin typeface="FS PF BeauSans Pro" panose="02000500000000020004" pitchFamily="2" charset="0"/>
              <a:ea typeface="Calibri" panose="020F0502020204030204" pitchFamily="34" charset="0"/>
              <a:cs typeface="Times New Roman" panose="02020603050405020304" pitchFamily="18" charset="0"/>
            </a:endParaRPr>
          </a:p>
        </p:txBody>
      </p:sp>
      <p:grpSp>
        <p:nvGrpSpPr>
          <p:cNvPr id="20" name="Group 19"/>
          <p:cNvGrpSpPr/>
          <p:nvPr/>
        </p:nvGrpSpPr>
        <p:grpSpPr>
          <a:xfrm>
            <a:off x="-1" y="4857750"/>
            <a:ext cx="9153145" cy="309615"/>
            <a:chOff x="-1" y="6210269"/>
            <a:chExt cx="12204193" cy="679551"/>
          </a:xfrm>
        </p:grpSpPr>
        <p:pic>
          <p:nvPicPr>
            <p:cNvPr id="21" name="Picture 20" descr="Picture 15"/>
            <p:cNvPicPr>
              <a:picLocks noChangeAspect="1"/>
            </p:cNvPicPr>
            <p:nvPr/>
          </p:nvPicPr>
          <p:blipFill>
            <a:blip r:embed="rId3"/>
            <a:stretch>
              <a:fillRect/>
            </a:stretch>
          </p:blipFill>
          <p:spPr>
            <a:xfrm>
              <a:off x="-1" y="6210269"/>
              <a:ext cx="12204193" cy="679551"/>
            </a:xfrm>
            <a:prstGeom prst="rect">
              <a:avLst/>
            </a:prstGeom>
            <a:ln w="12700">
              <a:miter lim="400000"/>
            </a:ln>
          </p:spPr>
        </p:pic>
        <p:pic>
          <p:nvPicPr>
            <p:cNvPr id="22" name="Picture 21" descr="Picture 16"/>
            <p:cNvPicPr>
              <a:picLocks noChangeAspect="1"/>
            </p:cNvPicPr>
            <p:nvPr/>
          </p:nvPicPr>
          <p:blipFill>
            <a:blip r:embed="rId4"/>
            <a:stretch>
              <a:fillRect/>
            </a:stretch>
          </p:blipFill>
          <p:spPr>
            <a:xfrm>
              <a:off x="10851375" y="6400800"/>
              <a:ext cx="1102532" cy="241594"/>
            </a:xfrm>
            <a:prstGeom prst="rect">
              <a:avLst/>
            </a:prstGeom>
            <a:ln w="12700">
              <a:miter lim="400000"/>
            </a:ln>
          </p:spPr>
        </p:pic>
      </p:grpSp>
      <p:sp>
        <p:nvSpPr>
          <p:cNvPr id="13" name="Rectangle 12">
            <a:extLst>
              <a:ext uri="{FF2B5EF4-FFF2-40B4-BE49-F238E27FC236}">
                <a16:creationId xmlns:a16="http://schemas.microsoft.com/office/drawing/2014/main" id="{B057876A-BBC0-4813-B963-3DCC55D827E4}"/>
              </a:ext>
            </a:extLst>
          </p:cNvPr>
          <p:cNvSpPr/>
          <p:nvPr/>
        </p:nvSpPr>
        <p:spPr>
          <a:xfrm>
            <a:off x="247303" y="1434700"/>
            <a:ext cx="3928537" cy="85408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US" sz="1650" b="1" dirty="0" err="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Kết</a:t>
            </a:r>
            <a:r>
              <a:rPr lang="en-US" sz="165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a:t>
            </a:r>
            <a:r>
              <a:rPr lang="en-US" sz="1650" b="1" dirty="0" err="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quả</a:t>
            </a:r>
            <a:r>
              <a:rPr lang="en-US" sz="165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a:t>
            </a:r>
            <a:r>
              <a:rPr lang="en-US" sz="1650" b="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4,38/5,1 sự cố/1000km</a:t>
            </a:r>
            <a:r>
              <a:rPr lang="en-US" sz="165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a:t>
            </a:r>
            <a:r>
              <a:rPr lang="en-US" sz="1650" b="1" dirty="0" err="1">
                <a:solidFill>
                  <a:srgbClr val="FF0000"/>
                </a:solidFill>
                <a:latin typeface="FS PF BeauSans Pro" panose="02000500000000020004" pitchFamily="2" charset="0"/>
                <a:ea typeface="Calibri" panose="020F0502020204030204" pitchFamily="34" charset="0"/>
                <a:cs typeface="Times New Roman" panose="02020603050405020304" pitchFamily="18" charset="0"/>
              </a:rPr>
              <a:t>tốt</a:t>
            </a:r>
            <a:r>
              <a:rPr lang="en-US" sz="1650" b="1" dirty="0">
                <a:solidFill>
                  <a:srgbClr val="FF0000"/>
                </a:solidFill>
                <a:latin typeface="FS PF BeauSans Pro" panose="02000500000000020004" pitchFamily="2" charset="0"/>
                <a:ea typeface="Calibri" panose="020F0502020204030204" pitchFamily="34" charset="0"/>
                <a:cs typeface="Times New Roman" panose="02020603050405020304" pitchFamily="18" charset="0"/>
              </a:rPr>
              <a:t> </a:t>
            </a:r>
            <a:r>
              <a:rPr lang="en-US" sz="1650" b="1" dirty="0" err="1">
                <a:solidFill>
                  <a:srgbClr val="FF0000"/>
                </a:solidFill>
                <a:latin typeface="FS PF BeauSans Pro" panose="02000500000000020004" pitchFamily="2" charset="0"/>
                <a:ea typeface="Calibri" panose="020F0502020204030204" pitchFamily="34" charset="0"/>
                <a:cs typeface="Times New Roman" panose="02020603050405020304" pitchFamily="18" charset="0"/>
              </a:rPr>
              <a:t>hơn</a:t>
            </a:r>
            <a:r>
              <a:rPr lang="en-US" sz="1650" b="1" dirty="0">
                <a:solidFill>
                  <a:srgbClr val="FF0000"/>
                </a:solidFill>
                <a:latin typeface="FS PF BeauSans Pro" panose="02000500000000020004" pitchFamily="2" charset="0"/>
                <a:ea typeface="Calibri" panose="020F0502020204030204" pitchFamily="34" charset="0"/>
                <a:cs typeface="Times New Roman" panose="02020603050405020304" pitchFamily="18" charset="0"/>
              </a:rPr>
              <a:t> 14,1%</a:t>
            </a:r>
            <a:r>
              <a:rPr lang="en-US" sz="165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so </a:t>
            </a:r>
            <a:r>
              <a:rPr lang="en-US" sz="1650" b="1" err="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với</a:t>
            </a:r>
            <a:r>
              <a:rPr lang="en-US" sz="1650" b="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CTKT, </a:t>
            </a:r>
            <a:r>
              <a:rPr lang="en-US" sz="1650" b="1" dirty="0" err="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cải</a:t>
            </a:r>
            <a:r>
              <a:rPr lang="en-US" sz="165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a:t>
            </a:r>
            <a:r>
              <a:rPr lang="en-US" sz="1650" b="1" dirty="0" err="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thiện</a:t>
            </a:r>
            <a:r>
              <a:rPr lang="en-US" sz="165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18,44% so </a:t>
            </a:r>
            <a:r>
              <a:rPr lang="en-US" sz="1650" b="1" dirty="0" err="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với</a:t>
            </a:r>
            <a:r>
              <a:rPr lang="en-US" sz="165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a:t>
            </a:r>
            <a:r>
              <a:rPr lang="en-US" sz="1650" b="1" dirty="0" err="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cùng</a:t>
            </a:r>
            <a:r>
              <a:rPr lang="en-US" sz="165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a:t>
            </a:r>
            <a:r>
              <a:rPr lang="en-US" sz="1650" b="1" dirty="0" err="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kỳ</a:t>
            </a:r>
            <a:r>
              <a:rPr lang="en-US" sz="1650" b="1" dirty="0">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a:t>
            </a:r>
            <a:r>
              <a:rPr lang="en-US" sz="1650" b="1" err="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năm</a:t>
            </a:r>
            <a:r>
              <a:rPr lang="en-US" sz="1650" b="1">
                <a:solidFill>
                  <a:schemeClr val="tx1"/>
                </a:solidFill>
                <a:latin typeface="FS PF BeauSans Pro" panose="02000500000000020004" pitchFamily="2" charset="0"/>
                <a:ea typeface="Calibri" panose="020F0502020204030204" pitchFamily="34" charset="0"/>
                <a:cs typeface="Times New Roman" panose="02020603050405020304" pitchFamily="18" charset="0"/>
              </a:rPr>
              <a:t> trước.</a:t>
            </a:r>
            <a:endParaRPr lang="en-US" sz="900" dirty="0">
              <a:solidFill>
                <a:schemeClr val="tx1">
                  <a:lumMod val="65000"/>
                  <a:lumOff val="35000"/>
                </a:schemeClr>
              </a:solidFill>
              <a:latin typeface="FS PF BeauSans Pro" panose="02000500000000020004" pitchFamily="2" charset="0"/>
              <a:ea typeface="Calibri" panose="020F0502020204030204" pitchFamily="34" charset="0"/>
              <a:cs typeface="Arial" panose="020B0604020202020204" pitchFamily="34" charset="0"/>
            </a:endParaRPr>
          </a:p>
        </p:txBody>
      </p:sp>
      <p:sp>
        <p:nvSpPr>
          <p:cNvPr id="15" name="Text Placeholder 1">
            <a:extLst>
              <a:ext uri="{FF2B5EF4-FFF2-40B4-BE49-F238E27FC236}">
                <a16:creationId xmlns:a16="http://schemas.microsoft.com/office/drawing/2014/main" id="{5DC9BB13-3976-49C4-AEAD-575E9AA63F7F}"/>
              </a:ext>
            </a:extLst>
          </p:cNvPr>
          <p:cNvSpPr txBox="1">
            <a:spLocks/>
          </p:cNvSpPr>
          <p:nvPr/>
        </p:nvSpPr>
        <p:spPr>
          <a:xfrm>
            <a:off x="4764036" y="4228213"/>
            <a:ext cx="1002771" cy="261576"/>
          </a:xfrm>
          <a:prstGeom prst="rect">
            <a:avLst/>
          </a:prstGeom>
          <a:solidFill>
            <a:srgbClr val="FF9900"/>
          </a:solidFill>
          <a:ln>
            <a:noFill/>
          </a:ln>
        </p:spPr>
        <p:txBody>
          <a:bodyPr anchor="ctr"/>
          <a:lstStyle>
            <a:lvl1pPr marL="0" indent="0" algn="ctr" defTabSz="1219170" rtl="0" eaLnBrk="1" latinLnBrk="1" hangingPunct="1">
              <a:spcBef>
                <a:spcPct val="20000"/>
              </a:spcBef>
              <a:buFont typeface="Arial" pitchFamily="34" charset="0"/>
              <a:buNone/>
              <a:defRPr sz="4800" b="0" kern="1200" baseline="0">
                <a:solidFill>
                  <a:schemeClr val="tx1">
                    <a:lumMod val="75000"/>
                    <a:lumOff val="25000"/>
                  </a:schemeClr>
                </a:solidFill>
                <a:latin typeface="+mj-lt"/>
                <a:ea typeface="+mn-ea"/>
                <a:cs typeface="Arial" pitchFamily="34" charset="0"/>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a:defRPr/>
            </a:pPr>
            <a:r>
              <a:rPr lang="en-US" altLang="ko-KR" sz="1650" b="1" dirty="0" err="1">
                <a:solidFill>
                  <a:sysClr val="window" lastClr="FFFFFF"/>
                </a:solidFill>
                <a:latin typeface="FS PF BeauSans Pro" panose="02000500000000020004" pitchFamily="2" charset="0"/>
              </a:rPr>
              <a:t>Tỉnh</a:t>
            </a:r>
            <a:r>
              <a:rPr lang="en-US" altLang="ko-KR" sz="1650" b="1" dirty="0">
                <a:solidFill>
                  <a:sysClr val="window" lastClr="FFFFFF"/>
                </a:solidFill>
                <a:latin typeface="FS PF BeauSans Pro" panose="02000500000000020004" pitchFamily="2" charset="0"/>
              </a:rPr>
              <a:t> </a:t>
            </a:r>
            <a:r>
              <a:rPr lang="en-US" altLang="ko-KR" sz="1650" b="1" dirty="0" err="1">
                <a:solidFill>
                  <a:sysClr val="window" lastClr="FFFFFF"/>
                </a:solidFill>
                <a:latin typeface="FS PF BeauSans Pro" panose="02000500000000020004" pitchFamily="2" charset="0"/>
              </a:rPr>
              <a:t>tồi</a:t>
            </a:r>
            <a:endParaRPr lang="en-US" altLang="ko-KR" sz="1650" b="1" dirty="0">
              <a:solidFill>
                <a:sysClr val="window" lastClr="FFFFFF"/>
              </a:solidFill>
              <a:latin typeface="FS PF BeauSans Pro" panose="02000500000000020004" pitchFamily="2" charset="0"/>
              <a:ea typeface="Arial Unicode MS"/>
            </a:endParaRPr>
          </a:p>
        </p:txBody>
      </p:sp>
      <p:grpSp>
        <p:nvGrpSpPr>
          <p:cNvPr id="16" name="Group 239">
            <a:extLst>
              <a:ext uri="{FF2B5EF4-FFF2-40B4-BE49-F238E27FC236}">
                <a16:creationId xmlns:a16="http://schemas.microsoft.com/office/drawing/2014/main" id="{AE9DCC2F-ACBE-42B8-8CB7-C9F0C6EF05E5}"/>
              </a:ext>
            </a:extLst>
          </p:cNvPr>
          <p:cNvGrpSpPr>
            <a:grpSpLocks noChangeAspect="1"/>
          </p:cNvGrpSpPr>
          <p:nvPr/>
        </p:nvGrpSpPr>
        <p:grpSpPr bwMode="auto">
          <a:xfrm>
            <a:off x="4322705" y="3434982"/>
            <a:ext cx="400049" cy="350512"/>
            <a:chOff x="3449" y="635"/>
            <a:chExt cx="227" cy="226"/>
          </a:xfrm>
          <a:solidFill>
            <a:srgbClr val="EE0033"/>
          </a:solidFill>
        </p:grpSpPr>
        <p:sp>
          <p:nvSpPr>
            <p:cNvPr id="18" name="Freeform 240">
              <a:extLst>
                <a:ext uri="{FF2B5EF4-FFF2-40B4-BE49-F238E27FC236}">
                  <a16:creationId xmlns:a16="http://schemas.microsoft.com/office/drawing/2014/main" id="{5A9A64ED-1F03-4EC9-A9F7-3610002FDEF9}"/>
                </a:ext>
              </a:extLst>
            </p:cNvPr>
            <p:cNvSpPr>
              <a:spLocks/>
            </p:cNvSpPr>
            <p:nvPr/>
          </p:nvSpPr>
          <p:spPr bwMode="auto">
            <a:xfrm>
              <a:off x="3544" y="762"/>
              <a:ext cx="17" cy="54"/>
            </a:xfrm>
            <a:custGeom>
              <a:avLst/>
              <a:gdLst>
                <a:gd name="T0" fmla="*/ 17 w 17"/>
                <a:gd name="T1" fmla="*/ 16 h 54"/>
                <a:gd name="T2" fmla="*/ 17 w 17"/>
                <a:gd name="T3" fmla="*/ 0 h 54"/>
                <a:gd name="T4" fmla="*/ 0 w 17"/>
                <a:gd name="T5" fmla="*/ 0 h 54"/>
                <a:gd name="T6" fmla="*/ 0 w 17"/>
                <a:gd name="T7" fmla="*/ 16 h 54"/>
                <a:gd name="T8" fmla="*/ 0 w 17"/>
                <a:gd name="T9" fmla="*/ 54 h 54"/>
                <a:gd name="T10" fmla="*/ 17 w 17"/>
                <a:gd name="T11" fmla="*/ 54 h 54"/>
                <a:gd name="T12" fmla="*/ 17 w 17"/>
                <a:gd name="T13" fmla="*/ 16 h 54"/>
              </a:gdLst>
              <a:ahLst/>
              <a:cxnLst>
                <a:cxn ang="0">
                  <a:pos x="T0" y="T1"/>
                </a:cxn>
                <a:cxn ang="0">
                  <a:pos x="T2" y="T3"/>
                </a:cxn>
                <a:cxn ang="0">
                  <a:pos x="T4" y="T5"/>
                </a:cxn>
                <a:cxn ang="0">
                  <a:pos x="T6" y="T7"/>
                </a:cxn>
                <a:cxn ang="0">
                  <a:pos x="T8" y="T9"/>
                </a:cxn>
                <a:cxn ang="0">
                  <a:pos x="T10" y="T11"/>
                </a:cxn>
                <a:cxn ang="0">
                  <a:pos x="T12" y="T13"/>
                </a:cxn>
              </a:cxnLst>
              <a:rect l="0" t="0" r="r" b="b"/>
              <a:pathLst>
                <a:path w="17" h="54">
                  <a:moveTo>
                    <a:pt x="17" y="16"/>
                  </a:moveTo>
                  <a:lnTo>
                    <a:pt x="17" y="0"/>
                  </a:lnTo>
                  <a:lnTo>
                    <a:pt x="0" y="0"/>
                  </a:lnTo>
                  <a:lnTo>
                    <a:pt x="0" y="16"/>
                  </a:lnTo>
                  <a:lnTo>
                    <a:pt x="0" y="54"/>
                  </a:lnTo>
                  <a:lnTo>
                    <a:pt x="17" y="54"/>
                  </a:lnTo>
                  <a:lnTo>
                    <a:pt x="17" y="16"/>
                  </a:lnTo>
                  <a:close/>
                </a:path>
              </a:pathLst>
            </a:custGeom>
            <a:grpFill/>
            <a:ln w="9525">
              <a:solidFill>
                <a:schemeClr val="bg1"/>
              </a:solidFill>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9" name="Rectangle 241">
              <a:extLst>
                <a:ext uri="{FF2B5EF4-FFF2-40B4-BE49-F238E27FC236}">
                  <a16:creationId xmlns:a16="http://schemas.microsoft.com/office/drawing/2014/main" id="{8BC85B20-9828-40E9-A2F0-E7F48CB1C29F}"/>
                </a:ext>
              </a:extLst>
            </p:cNvPr>
            <p:cNvSpPr>
              <a:spLocks noChangeArrowheads="1"/>
            </p:cNvSpPr>
            <p:nvPr/>
          </p:nvSpPr>
          <p:spPr bwMode="auto">
            <a:xfrm>
              <a:off x="3566" y="780"/>
              <a:ext cx="18" cy="36"/>
            </a:xfrm>
            <a:prstGeom prst="rect">
              <a:avLst/>
            </a:prstGeom>
            <a:grpFill/>
            <a:ln w="9525">
              <a:solidFill>
                <a:schemeClr val="bg1"/>
              </a:solidFill>
              <a:miter lim="800000"/>
              <a:headEnd/>
              <a:tailEnd/>
            </a:ln>
          </p:spPr>
          <p:txBody>
            <a:bodyPr vert="horz" wrap="square" lIns="68580" tIns="34290" rIns="68580" bIns="34290" numCol="1" anchor="t" anchorCtr="0" compatLnSpc="1">
              <a:prstTxWarp prst="textNoShape">
                <a:avLst/>
              </a:prstTxWarp>
            </a:bodyPr>
            <a:lstStyle/>
            <a:p>
              <a:endParaRPr lang="en-GB" sz="1350"/>
            </a:p>
          </p:txBody>
        </p:sp>
        <p:sp>
          <p:nvSpPr>
            <p:cNvPr id="23" name="Rectangle 242">
              <a:extLst>
                <a:ext uri="{FF2B5EF4-FFF2-40B4-BE49-F238E27FC236}">
                  <a16:creationId xmlns:a16="http://schemas.microsoft.com/office/drawing/2014/main" id="{8AE33391-BCF4-42DC-93E0-D8D3957E1E71}"/>
                </a:ext>
              </a:extLst>
            </p:cNvPr>
            <p:cNvSpPr>
              <a:spLocks noChangeArrowheads="1"/>
            </p:cNvSpPr>
            <p:nvPr/>
          </p:nvSpPr>
          <p:spPr bwMode="auto">
            <a:xfrm>
              <a:off x="3521" y="780"/>
              <a:ext cx="18" cy="36"/>
            </a:xfrm>
            <a:prstGeom prst="rect">
              <a:avLst/>
            </a:prstGeom>
            <a:grpFill/>
            <a:ln w="9525">
              <a:solidFill>
                <a:schemeClr val="bg1"/>
              </a:solidFill>
              <a:miter lim="800000"/>
              <a:headEnd/>
              <a:tailEnd/>
            </a:ln>
          </p:spPr>
          <p:txBody>
            <a:bodyPr vert="horz" wrap="square" lIns="68580" tIns="34290" rIns="68580" bIns="34290" numCol="1" anchor="t" anchorCtr="0" compatLnSpc="1">
              <a:prstTxWarp prst="textNoShape">
                <a:avLst/>
              </a:prstTxWarp>
            </a:bodyPr>
            <a:lstStyle/>
            <a:p>
              <a:endParaRPr lang="en-GB" sz="1350"/>
            </a:p>
          </p:txBody>
        </p:sp>
        <p:sp>
          <p:nvSpPr>
            <p:cNvPr id="24" name="Freeform 243">
              <a:extLst>
                <a:ext uri="{FF2B5EF4-FFF2-40B4-BE49-F238E27FC236}">
                  <a16:creationId xmlns:a16="http://schemas.microsoft.com/office/drawing/2014/main" id="{0426C5A2-4EDD-4F32-BAC4-4CB44C59CC5A}"/>
                </a:ext>
              </a:extLst>
            </p:cNvPr>
            <p:cNvSpPr>
              <a:spLocks/>
            </p:cNvSpPr>
            <p:nvPr/>
          </p:nvSpPr>
          <p:spPr bwMode="auto">
            <a:xfrm>
              <a:off x="3589" y="762"/>
              <a:ext cx="17" cy="54"/>
            </a:xfrm>
            <a:custGeom>
              <a:avLst/>
              <a:gdLst>
                <a:gd name="T0" fmla="*/ 17 w 17"/>
                <a:gd name="T1" fmla="*/ 0 h 54"/>
                <a:gd name="T2" fmla="*/ 0 w 17"/>
                <a:gd name="T3" fmla="*/ 0 h 54"/>
                <a:gd name="T4" fmla="*/ 0 w 17"/>
                <a:gd name="T5" fmla="*/ 16 h 54"/>
                <a:gd name="T6" fmla="*/ 0 w 17"/>
                <a:gd name="T7" fmla="*/ 54 h 54"/>
                <a:gd name="T8" fmla="*/ 17 w 17"/>
                <a:gd name="T9" fmla="*/ 54 h 54"/>
                <a:gd name="T10" fmla="*/ 17 w 17"/>
                <a:gd name="T11" fmla="*/ 0 h 54"/>
              </a:gdLst>
              <a:ahLst/>
              <a:cxnLst>
                <a:cxn ang="0">
                  <a:pos x="T0" y="T1"/>
                </a:cxn>
                <a:cxn ang="0">
                  <a:pos x="T2" y="T3"/>
                </a:cxn>
                <a:cxn ang="0">
                  <a:pos x="T4" y="T5"/>
                </a:cxn>
                <a:cxn ang="0">
                  <a:pos x="T6" y="T7"/>
                </a:cxn>
                <a:cxn ang="0">
                  <a:pos x="T8" y="T9"/>
                </a:cxn>
                <a:cxn ang="0">
                  <a:pos x="T10" y="T11"/>
                </a:cxn>
              </a:cxnLst>
              <a:rect l="0" t="0" r="r" b="b"/>
              <a:pathLst>
                <a:path w="17" h="54">
                  <a:moveTo>
                    <a:pt x="17" y="0"/>
                  </a:moveTo>
                  <a:lnTo>
                    <a:pt x="0" y="0"/>
                  </a:lnTo>
                  <a:lnTo>
                    <a:pt x="0" y="16"/>
                  </a:lnTo>
                  <a:lnTo>
                    <a:pt x="0" y="54"/>
                  </a:lnTo>
                  <a:lnTo>
                    <a:pt x="17" y="54"/>
                  </a:lnTo>
                  <a:lnTo>
                    <a:pt x="17" y="0"/>
                  </a:lnTo>
                  <a:close/>
                </a:path>
              </a:pathLst>
            </a:custGeom>
            <a:grpFill/>
            <a:ln w="9525">
              <a:solidFill>
                <a:schemeClr val="bg1"/>
              </a:solidFill>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5" name="Freeform 244">
              <a:extLst>
                <a:ext uri="{FF2B5EF4-FFF2-40B4-BE49-F238E27FC236}">
                  <a16:creationId xmlns:a16="http://schemas.microsoft.com/office/drawing/2014/main" id="{F7DDFB04-BAC3-41AA-A9B9-1C7F784C409B}"/>
                </a:ext>
              </a:extLst>
            </p:cNvPr>
            <p:cNvSpPr>
              <a:spLocks noEditPoints="1"/>
            </p:cNvSpPr>
            <p:nvPr/>
          </p:nvSpPr>
          <p:spPr bwMode="auto">
            <a:xfrm>
              <a:off x="3449" y="635"/>
              <a:ext cx="227" cy="226"/>
            </a:xfrm>
            <a:custGeom>
              <a:avLst/>
              <a:gdLst>
                <a:gd name="T0" fmla="*/ 978 w 1956"/>
                <a:gd name="T1" fmla="*/ 0 h 1956"/>
                <a:gd name="T2" fmla="*/ 0 w 1956"/>
                <a:gd name="T3" fmla="*/ 978 h 1956"/>
                <a:gd name="T4" fmla="*/ 978 w 1956"/>
                <a:gd name="T5" fmla="*/ 1956 h 1956"/>
                <a:gd name="T6" fmla="*/ 1956 w 1956"/>
                <a:gd name="T7" fmla="*/ 978 h 1956"/>
                <a:gd name="T8" fmla="*/ 978 w 1956"/>
                <a:gd name="T9" fmla="*/ 0 h 1956"/>
                <a:gd name="T10" fmla="*/ 508 w 1956"/>
                <a:gd name="T11" fmla="*/ 1026 h 1956"/>
                <a:gd name="T12" fmla="*/ 876 w 1956"/>
                <a:gd name="T13" fmla="*/ 659 h 1956"/>
                <a:gd name="T14" fmla="*/ 906 w 1956"/>
                <a:gd name="T15" fmla="*/ 659 h 1956"/>
                <a:gd name="T16" fmla="*/ 1085 w 1956"/>
                <a:gd name="T17" fmla="*/ 837 h 1956"/>
                <a:gd name="T18" fmla="*/ 1518 w 1956"/>
                <a:gd name="T19" fmla="*/ 404 h 1956"/>
                <a:gd name="T20" fmla="*/ 1375 w 1956"/>
                <a:gd name="T21" fmla="*/ 404 h 1956"/>
                <a:gd name="T22" fmla="*/ 1354 w 1956"/>
                <a:gd name="T23" fmla="*/ 383 h 1956"/>
                <a:gd name="T24" fmla="*/ 1375 w 1956"/>
                <a:gd name="T25" fmla="*/ 362 h 1956"/>
                <a:gd name="T26" fmla="*/ 1568 w 1956"/>
                <a:gd name="T27" fmla="*/ 362 h 1956"/>
                <a:gd name="T28" fmla="*/ 1583 w 1956"/>
                <a:gd name="T29" fmla="*/ 368 h 1956"/>
                <a:gd name="T30" fmla="*/ 1583 w 1956"/>
                <a:gd name="T31" fmla="*/ 368 h 1956"/>
                <a:gd name="T32" fmla="*/ 1583 w 1956"/>
                <a:gd name="T33" fmla="*/ 368 h 1956"/>
                <a:gd name="T34" fmla="*/ 1589 w 1956"/>
                <a:gd name="T35" fmla="*/ 383 h 1956"/>
                <a:gd name="T36" fmla="*/ 1589 w 1956"/>
                <a:gd name="T37" fmla="*/ 383 h 1956"/>
                <a:gd name="T38" fmla="*/ 1589 w 1956"/>
                <a:gd name="T39" fmla="*/ 577 h 1956"/>
                <a:gd name="T40" fmla="*/ 1568 w 1956"/>
                <a:gd name="T41" fmla="*/ 598 h 1956"/>
                <a:gd name="T42" fmla="*/ 1548 w 1956"/>
                <a:gd name="T43" fmla="*/ 577 h 1956"/>
                <a:gd name="T44" fmla="*/ 1548 w 1956"/>
                <a:gd name="T45" fmla="*/ 434 h 1956"/>
                <a:gd name="T46" fmla="*/ 1099 w 1956"/>
                <a:gd name="T47" fmla="*/ 882 h 1956"/>
                <a:gd name="T48" fmla="*/ 1070 w 1956"/>
                <a:gd name="T49" fmla="*/ 882 h 1956"/>
                <a:gd name="T50" fmla="*/ 891 w 1956"/>
                <a:gd name="T51" fmla="*/ 703 h 1956"/>
                <a:gd name="T52" fmla="*/ 538 w 1956"/>
                <a:gd name="T53" fmla="*/ 1056 h 1956"/>
                <a:gd name="T54" fmla="*/ 523 w 1956"/>
                <a:gd name="T55" fmla="*/ 1062 h 1956"/>
                <a:gd name="T56" fmla="*/ 508 w 1956"/>
                <a:gd name="T57" fmla="*/ 1056 h 1956"/>
                <a:gd name="T58" fmla="*/ 508 w 1956"/>
                <a:gd name="T59" fmla="*/ 1026 h 1956"/>
                <a:gd name="T60" fmla="*/ 1588 w 1956"/>
                <a:gd name="T61" fmla="*/ 1604 h 1956"/>
                <a:gd name="T62" fmla="*/ 1568 w 1956"/>
                <a:gd name="T63" fmla="*/ 1604 h 1956"/>
                <a:gd name="T64" fmla="*/ 1375 w 1956"/>
                <a:gd name="T65" fmla="*/ 1604 h 1956"/>
                <a:gd name="T66" fmla="*/ 1181 w 1956"/>
                <a:gd name="T67" fmla="*/ 1604 h 1956"/>
                <a:gd name="T68" fmla="*/ 988 w 1956"/>
                <a:gd name="T69" fmla="*/ 1604 h 1956"/>
                <a:gd name="T70" fmla="*/ 794 w 1956"/>
                <a:gd name="T71" fmla="*/ 1604 h 1956"/>
                <a:gd name="T72" fmla="*/ 601 w 1956"/>
                <a:gd name="T73" fmla="*/ 1604 h 1956"/>
                <a:gd name="T74" fmla="*/ 368 w 1956"/>
                <a:gd name="T75" fmla="*/ 1604 h 1956"/>
                <a:gd name="T76" fmla="*/ 347 w 1956"/>
                <a:gd name="T77" fmla="*/ 1583 h 1956"/>
                <a:gd name="T78" fmla="*/ 347 w 1956"/>
                <a:gd name="T79" fmla="*/ 364 h 1956"/>
                <a:gd name="T80" fmla="*/ 368 w 1956"/>
                <a:gd name="T81" fmla="*/ 343 h 1956"/>
                <a:gd name="T82" fmla="*/ 389 w 1956"/>
                <a:gd name="T83" fmla="*/ 364 h 1956"/>
                <a:gd name="T84" fmla="*/ 389 w 1956"/>
                <a:gd name="T85" fmla="*/ 1562 h 1956"/>
                <a:gd name="T86" fmla="*/ 580 w 1956"/>
                <a:gd name="T87" fmla="*/ 1562 h 1956"/>
                <a:gd name="T88" fmla="*/ 580 w 1956"/>
                <a:gd name="T89" fmla="*/ 1235 h 1956"/>
                <a:gd name="T90" fmla="*/ 601 w 1956"/>
                <a:gd name="T91" fmla="*/ 1214 h 1956"/>
                <a:gd name="T92" fmla="*/ 773 w 1956"/>
                <a:gd name="T93" fmla="*/ 1214 h 1956"/>
                <a:gd name="T94" fmla="*/ 773 w 1956"/>
                <a:gd name="T95" fmla="*/ 1080 h 1956"/>
                <a:gd name="T96" fmla="*/ 794 w 1956"/>
                <a:gd name="T97" fmla="*/ 1059 h 1956"/>
                <a:gd name="T98" fmla="*/ 988 w 1956"/>
                <a:gd name="T99" fmla="*/ 1059 h 1956"/>
                <a:gd name="T100" fmla="*/ 1009 w 1956"/>
                <a:gd name="T101" fmla="*/ 1080 h 1956"/>
                <a:gd name="T102" fmla="*/ 1009 w 1956"/>
                <a:gd name="T103" fmla="*/ 1214 h 1956"/>
                <a:gd name="T104" fmla="*/ 1160 w 1956"/>
                <a:gd name="T105" fmla="*/ 1214 h 1956"/>
                <a:gd name="T106" fmla="*/ 1160 w 1956"/>
                <a:gd name="T107" fmla="*/ 1080 h 1956"/>
                <a:gd name="T108" fmla="*/ 1181 w 1956"/>
                <a:gd name="T109" fmla="*/ 1059 h 1956"/>
                <a:gd name="T110" fmla="*/ 1354 w 1956"/>
                <a:gd name="T111" fmla="*/ 1059 h 1956"/>
                <a:gd name="T112" fmla="*/ 1354 w 1956"/>
                <a:gd name="T113" fmla="*/ 925 h 1956"/>
                <a:gd name="T114" fmla="*/ 1375 w 1956"/>
                <a:gd name="T115" fmla="*/ 904 h 1956"/>
                <a:gd name="T116" fmla="*/ 1568 w 1956"/>
                <a:gd name="T117" fmla="*/ 904 h 1956"/>
                <a:gd name="T118" fmla="*/ 1589 w 1956"/>
                <a:gd name="T119" fmla="*/ 925 h 1956"/>
                <a:gd name="T120" fmla="*/ 1589 w 1956"/>
                <a:gd name="T121" fmla="*/ 1563 h 1956"/>
                <a:gd name="T122" fmla="*/ 1609 w 1956"/>
                <a:gd name="T123" fmla="*/ 1583 h 1956"/>
                <a:gd name="T124" fmla="*/ 1588 w 1956"/>
                <a:gd name="T125" fmla="*/ 1604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6" h="1956">
                  <a:moveTo>
                    <a:pt x="978" y="0"/>
                  </a:moveTo>
                  <a:cubicBezTo>
                    <a:pt x="438" y="0"/>
                    <a:pt x="0" y="438"/>
                    <a:pt x="0" y="978"/>
                  </a:cubicBezTo>
                  <a:cubicBezTo>
                    <a:pt x="0" y="1518"/>
                    <a:pt x="438" y="1956"/>
                    <a:pt x="978" y="1956"/>
                  </a:cubicBezTo>
                  <a:cubicBezTo>
                    <a:pt x="1518" y="1956"/>
                    <a:pt x="1956" y="1518"/>
                    <a:pt x="1956" y="978"/>
                  </a:cubicBezTo>
                  <a:cubicBezTo>
                    <a:pt x="1956" y="438"/>
                    <a:pt x="1518" y="0"/>
                    <a:pt x="978" y="0"/>
                  </a:cubicBezTo>
                  <a:close/>
                  <a:moveTo>
                    <a:pt x="508" y="1026"/>
                  </a:moveTo>
                  <a:cubicBezTo>
                    <a:pt x="876" y="659"/>
                    <a:pt x="876" y="659"/>
                    <a:pt x="876" y="659"/>
                  </a:cubicBezTo>
                  <a:cubicBezTo>
                    <a:pt x="884" y="651"/>
                    <a:pt x="898" y="651"/>
                    <a:pt x="906" y="659"/>
                  </a:cubicBezTo>
                  <a:cubicBezTo>
                    <a:pt x="1085" y="837"/>
                    <a:pt x="1085" y="837"/>
                    <a:pt x="1085" y="837"/>
                  </a:cubicBezTo>
                  <a:cubicBezTo>
                    <a:pt x="1518" y="404"/>
                    <a:pt x="1518" y="404"/>
                    <a:pt x="1518" y="404"/>
                  </a:cubicBezTo>
                  <a:cubicBezTo>
                    <a:pt x="1375" y="404"/>
                    <a:pt x="1375" y="404"/>
                    <a:pt x="1375" y="404"/>
                  </a:cubicBezTo>
                  <a:cubicBezTo>
                    <a:pt x="1363" y="404"/>
                    <a:pt x="1354" y="395"/>
                    <a:pt x="1354" y="383"/>
                  </a:cubicBezTo>
                  <a:cubicBezTo>
                    <a:pt x="1354" y="372"/>
                    <a:pt x="1363" y="362"/>
                    <a:pt x="1375" y="362"/>
                  </a:cubicBezTo>
                  <a:cubicBezTo>
                    <a:pt x="1568" y="362"/>
                    <a:pt x="1568" y="362"/>
                    <a:pt x="1568" y="362"/>
                  </a:cubicBezTo>
                  <a:cubicBezTo>
                    <a:pt x="1574" y="362"/>
                    <a:pt x="1579" y="365"/>
                    <a:pt x="1583" y="368"/>
                  </a:cubicBezTo>
                  <a:cubicBezTo>
                    <a:pt x="1583" y="368"/>
                    <a:pt x="1583" y="368"/>
                    <a:pt x="1583" y="368"/>
                  </a:cubicBezTo>
                  <a:cubicBezTo>
                    <a:pt x="1583" y="368"/>
                    <a:pt x="1583" y="368"/>
                    <a:pt x="1583" y="368"/>
                  </a:cubicBezTo>
                  <a:cubicBezTo>
                    <a:pt x="1587" y="372"/>
                    <a:pt x="1589" y="377"/>
                    <a:pt x="1589" y="383"/>
                  </a:cubicBezTo>
                  <a:cubicBezTo>
                    <a:pt x="1589" y="383"/>
                    <a:pt x="1589" y="383"/>
                    <a:pt x="1589" y="383"/>
                  </a:cubicBezTo>
                  <a:cubicBezTo>
                    <a:pt x="1589" y="577"/>
                    <a:pt x="1589" y="577"/>
                    <a:pt x="1589" y="577"/>
                  </a:cubicBezTo>
                  <a:cubicBezTo>
                    <a:pt x="1589" y="588"/>
                    <a:pt x="1580" y="598"/>
                    <a:pt x="1568" y="598"/>
                  </a:cubicBezTo>
                  <a:cubicBezTo>
                    <a:pt x="1557" y="598"/>
                    <a:pt x="1548" y="588"/>
                    <a:pt x="1548" y="577"/>
                  </a:cubicBezTo>
                  <a:cubicBezTo>
                    <a:pt x="1548" y="434"/>
                    <a:pt x="1548" y="434"/>
                    <a:pt x="1548" y="434"/>
                  </a:cubicBezTo>
                  <a:cubicBezTo>
                    <a:pt x="1099" y="882"/>
                    <a:pt x="1099" y="882"/>
                    <a:pt x="1099" y="882"/>
                  </a:cubicBezTo>
                  <a:cubicBezTo>
                    <a:pt x="1091" y="890"/>
                    <a:pt x="1078" y="890"/>
                    <a:pt x="1070" y="882"/>
                  </a:cubicBezTo>
                  <a:cubicBezTo>
                    <a:pt x="891" y="703"/>
                    <a:pt x="891" y="703"/>
                    <a:pt x="891" y="703"/>
                  </a:cubicBezTo>
                  <a:cubicBezTo>
                    <a:pt x="538" y="1056"/>
                    <a:pt x="538" y="1056"/>
                    <a:pt x="538" y="1056"/>
                  </a:cubicBezTo>
                  <a:cubicBezTo>
                    <a:pt x="534" y="1060"/>
                    <a:pt x="528" y="1062"/>
                    <a:pt x="523" y="1062"/>
                  </a:cubicBezTo>
                  <a:cubicBezTo>
                    <a:pt x="518" y="1062"/>
                    <a:pt x="512" y="1060"/>
                    <a:pt x="508" y="1056"/>
                  </a:cubicBezTo>
                  <a:cubicBezTo>
                    <a:pt x="500" y="1048"/>
                    <a:pt x="500" y="1035"/>
                    <a:pt x="508" y="1026"/>
                  </a:cubicBezTo>
                  <a:close/>
                  <a:moveTo>
                    <a:pt x="1588" y="1604"/>
                  </a:moveTo>
                  <a:cubicBezTo>
                    <a:pt x="1568" y="1604"/>
                    <a:pt x="1568" y="1604"/>
                    <a:pt x="1568" y="1604"/>
                  </a:cubicBezTo>
                  <a:cubicBezTo>
                    <a:pt x="1375" y="1604"/>
                    <a:pt x="1375" y="1604"/>
                    <a:pt x="1375" y="1604"/>
                  </a:cubicBezTo>
                  <a:cubicBezTo>
                    <a:pt x="1181" y="1604"/>
                    <a:pt x="1181" y="1604"/>
                    <a:pt x="1181" y="1604"/>
                  </a:cubicBezTo>
                  <a:cubicBezTo>
                    <a:pt x="988" y="1604"/>
                    <a:pt x="988" y="1604"/>
                    <a:pt x="988" y="1604"/>
                  </a:cubicBezTo>
                  <a:cubicBezTo>
                    <a:pt x="794" y="1604"/>
                    <a:pt x="794" y="1604"/>
                    <a:pt x="794" y="1604"/>
                  </a:cubicBezTo>
                  <a:cubicBezTo>
                    <a:pt x="601" y="1604"/>
                    <a:pt x="601" y="1604"/>
                    <a:pt x="601" y="1604"/>
                  </a:cubicBezTo>
                  <a:cubicBezTo>
                    <a:pt x="368" y="1604"/>
                    <a:pt x="368" y="1604"/>
                    <a:pt x="368" y="1604"/>
                  </a:cubicBezTo>
                  <a:cubicBezTo>
                    <a:pt x="357" y="1604"/>
                    <a:pt x="347" y="1595"/>
                    <a:pt x="347" y="1583"/>
                  </a:cubicBezTo>
                  <a:cubicBezTo>
                    <a:pt x="347" y="364"/>
                    <a:pt x="347" y="364"/>
                    <a:pt x="347" y="364"/>
                  </a:cubicBezTo>
                  <a:cubicBezTo>
                    <a:pt x="347" y="352"/>
                    <a:pt x="357" y="343"/>
                    <a:pt x="368" y="343"/>
                  </a:cubicBezTo>
                  <a:cubicBezTo>
                    <a:pt x="380" y="343"/>
                    <a:pt x="389" y="352"/>
                    <a:pt x="389" y="364"/>
                  </a:cubicBezTo>
                  <a:cubicBezTo>
                    <a:pt x="389" y="1562"/>
                    <a:pt x="389" y="1562"/>
                    <a:pt x="389" y="1562"/>
                  </a:cubicBezTo>
                  <a:cubicBezTo>
                    <a:pt x="580" y="1562"/>
                    <a:pt x="580" y="1562"/>
                    <a:pt x="580" y="1562"/>
                  </a:cubicBezTo>
                  <a:cubicBezTo>
                    <a:pt x="580" y="1235"/>
                    <a:pt x="580" y="1235"/>
                    <a:pt x="580" y="1235"/>
                  </a:cubicBezTo>
                  <a:cubicBezTo>
                    <a:pt x="580" y="1223"/>
                    <a:pt x="589" y="1214"/>
                    <a:pt x="601" y="1214"/>
                  </a:cubicBezTo>
                  <a:cubicBezTo>
                    <a:pt x="773" y="1214"/>
                    <a:pt x="773" y="1214"/>
                    <a:pt x="773" y="1214"/>
                  </a:cubicBezTo>
                  <a:cubicBezTo>
                    <a:pt x="773" y="1080"/>
                    <a:pt x="773" y="1080"/>
                    <a:pt x="773" y="1080"/>
                  </a:cubicBezTo>
                  <a:cubicBezTo>
                    <a:pt x="773" y="1069"/>
                    <a:pt x="783" y="1059"/>
                    <a:pt x="794" y="1059"/>
                  </a:cubicBezTo>
                  <a:cubicBezTo>
                    <a:pt x="988" y="1059"/>
                    <a:pt x="988" y="1059"/>
                    <a:pt x="988" y="1059"/>
                  </a:cubicBezTo>
                  <a:cubicBezTo>
                    <a:pt x="999" y="1059"/>
                    <a:pt x="1009" y="1069"/>
                    <a:pt x="1009" y="1080"/>
                  </a:cubicBezTo>
                  <a:cubicBezTo>
                    <a:pt x="1009" y="1214"/>
                    <a:pt x="1009" y="1214"/>
                    <a:pt x="1009" y="1214"/>
                  </a:cubicBezTo>
                  <a:cubicBezTo>
                    <a:pt x="1160" y="1214"/>
                    <a:pt x="1160" y="1214"/>
                    <a:pt x="1160" y="1214"/>
                  </a:cubicBezTo>
                  <a:cubicBezTo>
                    <a:pt x="1160" y="1080"/>
                    <a:pt x="1160" y="1080"/>
                    <a:pt x="1160" y="1080"/>
                  </a:cubicBezTo>
                  <a:cubicBezTo>
                    <a:pt x="1160" y="1069"/>
                    <a:pt x="1170" y="1059"/>
                    <a:pt x="1181" y="1059"/>
                  </a:cubicBezTo>
                  <a:cubicBezTo>
                    <a:pt x="1354" y="1059"/>
                    <a:pt x="1354" y="1059"/>
                    <a:pt x="1354" y="1059"/>
                  </a:cubicBezTo>
                  <a:cubicBezTo>
                    <a:pt x="1354" y="925"/>
                    <a:pt x="1354" y="925"/>
                    <a:pt x="1354" y="925"/>
                  </a:cubicBezTo>
                  <a:cubicBezTo>
                    <a:pt x="1354" y="914"/>
                    <a:pt x="1363" y="904"/>
                    <a:pt x="1375" y="904"/>
                  </a:cubicBezTo>
                  <a:cubicBezTo>
                    <a:pt x="1568" y="904"/>
                    <a:pt x="1568" y="904"/>
                    <a:pt x="1568" y="904"/>
                  </a:cubicBezTo>
                  <a:cubicBezTo>
                    <a:pt x="1580" y="904"/>
                    <a:pt x="1589" y="914"/>
                    <a:pt x="1589" y="925"/>
                  </a:cubicBezTo>
                  <a:cubicBezTo>
                    <a:pt x="1589" y="1563"/>
                    <a:pt x="1589" y="1563"/>
                    <a:pt x="1589" y="1563"/>
                  </a:cubicBezTo>
                  <a:cubicBezTo>
                    <a:pt x="1600" y="1564"/>
                    <a:pt x="1609" y="1572"/>
                    <a:pt x="1609" y="1583"/>
                  </a:cubicBezTo>
                  <a:cubicBezTo>
                    <a:pt x="1609" y="1595"/>
                    <a:pt x="1599" y="1604"/>
                    <a:pt x="1588" y="1604"/>
                  </a:cubicBezTo>
                  <a:close/>
                </a:path>
              </a:pathLst>
            </a:custGeom>
            <a:grpFill/>
            <a:ln w="9525">
              <a:solidFill>
                <a:schemeClr val="bg1"/>
              </a:solidFill>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6" name="Freeform 245">
              <a:extLst>
                <a:ext uri="{FF2B5EF4-FFF2-40B4-BE49-F238E27FC236}">
                  <a16:creationId xmlns:a16="http://schemas.microsoft.com/office/drawing/2014/main" id="{68CC3F86-E938-4212-B91D-D9DCEE74D5CF}"/>
                </a:ext>
              </a:extLst>
            </p:cNvPr>
            <p:cNvSpPr>
              <a:spLocks/>
            </p:cNvSpPr>
            <p:nvPr/>
          </p:nvSpPr>
          <p:spPr bwMode="auto">
            <a:xfrm>
              <a:off x="3611" y="744"/>
              <a:ext cx="18" cy="72"/>
            </a:xfrm>
            <a:custGeom>
              <a:avLst/>
              <a:gdLst>
                <a:gd name="T0" fmla="*/ 0 w 18"/>
                <a:gd name="T1" fmla="*/ 0 h 72"/>
                <a:gd name="T2" fmla="*/ 0 w 18"/>
                <a:gd name="T3" fmla="*/ 16 h 72"/>
                <a:gd name="T4" fmla="*/ 0 w 18"/>
                <a:gd name="T5" fmla="*/ 72 h 72"/>
                <a:gd name="T6" fmla="*/ 18 w 18"/>
                <a:gd name="T7" fmla="*/ 72 h 72"/>
                <a:gd name="T8" fmla="*/ 18 w 18"/>
                <a:gd name="T9" fmla="*/ 0 h 72"/>
                <a:gd name="T10" fmla="*/ 0 w 18"/>
                <a:gd name="T11" fmla="*/ 0 h 72"/>
              </a:gdLst>
              <a:ahLst/>
              <a:cxnLst>
                <a:cxn ang="0">
                  <a:pos x="T0" y="T1"/>
                </a:cxn>
                <a:cxn ang="0">
                  <a:pos x="T2" y="T3"/>
                </a:cxn>
                <a:cxn ang="0">
                  <a:pos x="T4" y="T5"/>
                </a:cxn>
                <a:cxn ang="0">
                  <a:pos x="T6" y="T7"/>
                </a:cxn>
                <a:cxn ang="0">
                  <a:pos x="T8" y="T9"/>
                </a:cxn>
                <a:cxn ang="0">
                  <a:pos x="T10" y="T11"/>
                </a:cxn>
              </a:cxnLst>
              <a:rect l="0" t="0" r="r" b="b"/>
              <a:pathLst>
                <a:path w="18" h="72">
                  <a:moveTo>
                    <a:pt x="0" y="0"/>
                  </a:moveTo>
                  <a:lnTo>
                    <a:pt x="0" y="16"/>
                  </a:lnTo>
                  <a:lnTo>
                    <a:pt x="0" y="72"/>
                  </a:lnTo>
                  <a:lnTo>
                    <a:pt x="18" y="72"/>
                  </a:lnTo>
                  <a:lnTo>
                    <a:pt x="18" y="0"/>
                  </a:lnTo>
                  <a:lnTo>
                    <a:pt x="0" y="0"/>
                  </a:lnTo>
                  <a:close/>
                </a:path>
              </a:pathLst>
            </a:custGeom>
            <a:grpFill/>
            <a:ln w="9525">
              <a:solidFill>
                <a:schemeClr val="bg1"/>
              </a:solidFill>
              <a:round/>
              <a:headEnd/>
              <a:tailEnd/>
            </a:ln>
          </p:spPr>
          <p:txBody>
            <a:bodyPr vert="horz" wrap="square" lIns="68580" tIns="34290" rIns="68580" bIns="34290" numCol="1" anchor="t" anchorCtr="0" compatLnSpc="1">
              <a:prstTxWarp prst="textNoShape">
                <a:avLst/>
              </a:prstTxWarp>
            </a:bodyPr>
            <a:lstStyle/>
            <a:p>
              <a:endParaRPr lang="en-GB" sz="1350"/>
            </a:p>
          </p:txBody>
        </p:sp>
      </p:grpSp>
      <p:pic>
        <p:nvPicPr>
          <p:cNvPr id="27" name="Picture 26">
            <a:extLst>
              <a:ext uri="{FF2B5EF4-FFF2-40B4-BE49-F238E27FC236}">
                <a16:creationId xmlns:a16="http://schemas.microsoft.com/office/drawing/2014/main" id="{7A7F90E7-2028-4B60-9509-D8E55A177259}"/>
              </a:ext>
            </a:extLst>
          </p:cNvPr>
          <p:cNvPicPr>
            <a:picLocks noChangeAspect="1"/>
          </p:cNvPicPr>
          <p:nvPr/>
        </p:nvPicPr>
        <p:blipFill>
          <a:blip r:embed="rId5"/>
          <a:stretch>
            <a:fillRect/>
          </a:stretch>
        </p:blipFill>
        <p:spPr>
          <a:xfrm>
            <a:off x="4318511" y="4128482"/>
            <a:ext cx="489045" cy="489045"/>
          </a:xfrm>
          <a:prstGeom prst="rect">
            <a:avLst/>
          </a:prstGeom>
        </p:spPr>
      </p:pic>
      <p:sp>
        <p:nvSpPr>
          <p:cNvPr id="28" name="Rectangle 27"/>
          <p:cNvSpPr/>
          <p:nvPr/>
        </p:nvSpPr>
        <p:spPr>
          <a:xfrm>
            <a:off x="251009" y="1086889"/>
            <a:ext cx="2404911" cy="369332"/>
          </a:xfrm>
          <a:prstGeom prst="rect">
            <a:avLst/>
          </a:prstGeom>
        </p:spPr>
        <p:txBody>
          <a:bodyPr wrap="square">
            <a:spAutoFit/>
          </a:bodyPr>
          <a:lstStyle/>
          <a:p>
            <a:pPr marL="257175" indent="-257175">
              <a:buFont typeface="Wingdings" panose="05000000000000000000" pitchFamily="2" charset="2"/>
              <a:buChar char="v"/>
            </a:pPr>
            <a:r>
              <a:rPr lang="en-US" b="1" dirty="0" err="1">
                <a:solidFill>
                  <a:srgbClr val="FF0000"/>
                </a:solidFill>
                <a:latin typeface="FS PF BeauSans Pro" panose="02000500000000020004" pitchFamily="2" charset="0"/>
                <a:ea typeface="Open Sans" panose="020B0606030504020204" pitchFamily="34" charset="0"/>
                <a:cs typeface="Times New Roman" panose="02020603050405020304" pitchFamily="18" charset="0"/>
              </a:rPr>
              <a:t>Sự</a:t>
            </a:r>
            <a:r>
              <a:rPr lang="en-US" b="1" dirty="0">
                <a:solidFill>
                  <a:srgbClr val="FF0000"/>
                </a:solidFill>
                <a:latin typeface="FS PF BeauSans Pro" panose="02000500000000020004" pitchFamily="2" charset="0"/>
                <a:ea typeface="Open Sans" panose="020B0606030504020204" pitchFamily="34" charset="0"/>
                <a:cs typeface="Times New Roman" panose="02020603050405020304" pitchFamily="18" charset="0"/>
              </a:rPr>
              <a:t> </a:t>
            </a:r>
            <a:r>
              <a:rPr lang="en-US" b="1" dirty="0" err="1">
                <a:solidFill>
                  <a:srgbClr val="FF0000"/>
                </a:solidFill>
                <a:latin typeface="FS PF BeauSans Pro" panose="02000500000000020004" pitchFamily="2" charset="0"/>
                <a:ea typeface="Open Sans" panose="020B0606030504020204" pitchFamily="34" charset="0"/>
                <a:cs typeface="Times New Roman" panose="02020603050405020304" pitchFamily="18" charset="0"/>
              </a:rPr>
              <a:t>cố</a:t>
            </a:r>
            <a:r>
              <a:rPr lang="en-US" b="1" dirty="0">
                <a:solidFill>
                  <a:srgbClr val="FF0000"/>
                </a:solidFill>
                <a:latin typeface="FS PF BeauSans Pro" panose="02000500000000020004" pitchFamily="2" charset="0"/>
                <a:ea typeface="Open Sans" panose="020B0606030504020204" pitchFamily="34" charset="0"/>
                <a:cs typeface="Times New Roman" panose="02020603050405020304" pitchFamily="18" charset="0"/>
              </a:rPr>
              <a:t> </a:t>
            </a:r>
            <a:r>
              <a:rPr lang="en-US" b="1" dirty="0" err="1">
                <a:solidFill>
                  <a:srgbClr val="FF0000"/>
                </a:solidFill>
                <a:latin typeface="FS PF BeauSans Pro" panose="02000500000000020004" pitchFamily="2" charset="0"/>
                <a:ea typeface="Open Sans" panose="020B0606030504020204" pitchFamily="34" charset="0"/>
                <a:cs typeface="Times New Roman" panose="02020603050405020304" pitchFamily="18" charset="0"/>
              </a:rPr>
              <a:t>truyền</a:t>
            </a:r>
            <a:r>
              <a:rPr lang="en-US" b="1" dirty="0">
                <a:solidFill>
                  <a:srgbClr val="FF0000"/>
                </a:solidFill>
                <a:latin typeface="FS PF BeauSans Pro" panose="02000500000000020004" pitchFamily="2" charset="0"/>
                <a:ea typeface="Open Sans" panose="020B0606030504020204" pitchFamily="34" charset="0"/>
                <a:cs typeface="Times New Roman" panose="02020603050405020304" pitchFamily="18" charset="0"/>
              </a:rPr>
              <a:t> </a:t>
            </a:r>
            <a:r>
              <a:rPr lang="en-US" b="1" dirty="0" err="1">
                <a:solidFill>
                  <a:srgbClr val="FF0000"/>
                </a:solidFill>
                <a:latin typeface="FS PF BeauSans Pro" panose="02000500000000020004" pitchFamily="2" charset="0"/>
                <a:ea typeface="Open Sans" panose="020B0606030504020204" pitchFamily="34" charset="0"/>
                <a:cs typeface="Times New Roman" panose="02020603050405020304" pitchFamily="18" charset="0"/>
              </a:rPr>
              <a:t>dẫn</a:t>
            </a:r>
            <a:endParaRPr lang="en-US" b="1" dirty="0">
              <a:solidFill>
                <a:srgbClr val="FF0000"/>
              </a:solidFill>
              <a:latin typeface="FS PF BeauSans Pro" panose="02000500000000020004" pitchFamily="2" charset="0"/>
              <a:ea typeface="Open Sans" panose="020B0606030504020204" pitchFamily="34" charset="0"/>
              <a:cs typeface="Times New Roman" panose="02020603050405020304" pitchFamily="18" charset="0"/>
            </a:endParaRPr>
          </a:p>
        </p:txBody>
      </p:sp>
      <p:pic>
        <p:nvPicPr>
          <p:cNvPr id="2050"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9705" y="633424"/>
            <a:ext cx="4462283" cy="267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9448" y="2372362"/>
            <a:ext cx="3776047" cy="2230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
          <p:cNvSpPr/>
          <p:nvPr/>
        </p:nvSpPr>
        <p:spPr>
          <a:xfrm>
            <a:off x="0" y="34940"/>
            <a:ext cx="8811720" cy="42943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685800">
              <a:lnSpc>
                <a:spcPct val="100000"/>
              </a:lnSpc>
            </a:pPr>
            <a:r>
              <a:rPr lang="nl-NL" sz="2200" b="1" strike="noStrike" spc="-1">
                <a:solidFill>
                  <a:srgbClr val="EE0033"/>
                </a:solidFill>
                <a:latin typeface="FS PF BeauSans Pro"/>
              </a:rPr>
              <a:t>III. </a:t>
            </a:r>
            <a:r>
              <a:rPr lang="vi-VN" sz="2200" b="1" strike="noStrike" spc="-1" dirty="0">
                <a:solidFill>
                  <a:srgbClr val="EE0033"/>
                </a:solidFill>
                <a:latin typeface="FS PF BeauSans Pro"/>
              </a:rPr>
              <a:t>CÔNG TÁC </a:t>
            </a:r>
            <a:r>
              <a:rPr lang="en-US" sz="2200" b="1" strike="noStrike" spc="-1" dirty="0">
                <a:solidFill>
                  <a:srgbClr val="EE0033"/>
                </a:solidFill>
                <a:latin typeface="FS PF BeauSans Pro"/>
              </a:rPr>
              <a:t>VẬN HÀNH KHAI THÁC</a:t>
            </a:r>
            <a:endParaRPr lang="en-US" sz="2200" b="0" strike="noStrike" spc="-1" dirty="0">
              <a:solidFill>
                <a:srgbClr val="000000"/>
              </a:solidFill>
              <a:latin typeface="Arial"/>
            </a:endParaRPr>
          </a:p>
        </p:txBody>
      </p:sp>
      <p:cxnSp>
        <p:nvCxnSpPr>
          <p:cNvPr id="30" name="Straight Connector 3"/>
          <p:cNvCxnSpPr/>
          <p:nvPr/>
        </p:nvCxnSpPr>
        <p:spPr>
          <a:xfrm>
            <a:off x="3051160" y="464013"/>
            <a:ext cx="3026520" cy="360"/>
          </a:xfrm>
          <a:prstGeom prst="straightConnector1">
            <a:avLst/>
          </a:prstGeom>
          <a:ln w="76200">
            <a:solidFill>
              <a:srgbClr val="EE0033"/>
            </a:solidFill>
          </a:ln>
        </p:spPr>
      </p:cxnSp>
      <p:sp>
        <p:nvSpPr>
          <p:cNvPr id="31" name="Rectangle 30"/>
          <p:cNvSpPr/>
          <p:nvPr/>
        </p:nvSpPr>
        <p:spPr>
          <a:xfrm>
            <a:off x="5816114" y="4196067"/>
            <a:ext cx="2205057" cy="307777"/>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nl-NL" sz="1400" b="1" dirty="0">
                <a:solidFill>
                  <a:srgbClr val="FF0000"/>
                </a:solidFill>
                <a:latin typeface="FS PF BeauSans Pro" panose="02000500000000020004" pitchFamily="2" charset="0"/>
                <a:cs typeface="Times New Roman" panose="02020603050405020304" pitchFamily="18" charset="0"/>
              </a:rPr>
              <a:t>Không có tỉnh tồi</a:t>
            </a:r>
            <a:endParaRPr lang="vi-VN" sz="1400" i="1" kern="0" dirty="0">
              <a:solidFill>
                <a:prstClr val="black"/>
              </a:solidFill>
              <a:latin typeface="FS PF BeauSans Pro" panose="02000500000000020004" pitchFamily="2" charset="0"/>
              <a:ea typeface="Calibri" panose="020F0502020204030204" pitchFamily="34" charset="0"/>
              <a:cs typeface="Times New Roman" panose="02020603050405020304" pitchFamily="18" charset="0"/>
            </a:endParaRPr>
          </a:p>
        </p:txBody>
      </p:sp>
      <p:sp>
        <p:nvSpPr>
          <p:cNvPr id="32" name="TextBox 31"/>
          <p:cNvSpPr txBox="1"/>
          <p:nvPr/>
        </p:nvSpPr>
        <p:spPr>
          <a:xfrm>
            <a:off x="223875" y="4785741"/>
            <a:ext cx="2228849" cy="253916"/>
          </a:xfrm>
          <a:prstGeom prst="rect">
            <a:avLst/>
          </a:prstGeom>
          <a:solidFill>
            <a:schemeClr val="bg1">
              <a:lumMod val="95000"/>
            </a:schemeClr>
          </a:solidFill>
          <a:ln>
            <a:solidFill>
              <a:schemeClr val="bg1">
                <a:lumMod val="95000"/>
              </a:schemeClr>
            </a:solidFill>
          </a:ln>
        </p:spPr>
        <p:txBody>
          <a:bodyPr wrap="square" rtlCol="0">
            <a:spAutoFit/>
          </a:bodyPr>
          <a:lstStyle/>
          <a:p>
            <a:r>
              <a:rPr lang="en-US" sz="1050" b="1">
                <a:solidFill>
                  <a:schemeClr val="bg1">
                    <a:lumMod val="50000"/>
                  </a:schemeClr>
                </a:solidFill>
                <a:latin typeface="FS PF BeauSans Pro SemiBold" panose="02000503000000020004" pitchFamily="2" charset="0"/>
              </a:rPr>
              <a:t>Trung tâm Kỹ thuật Khu vực 2</a:t>
            </a:r>
          </a:p>
        </p:txBody>
      </p:sp>
      <p:sp>
        <p:nvSpPr>
          <p:cNvPr id="33" name="Rectangle 7"/>
          <p:cNvSpPr/>
          <p:nvPr/>
        </p:nvSpPr>
        <p:spPr>
          <a:xfrm>
            <a:off x="362938" y="670680"/>
            <a:ext cx="1615035" cy="398655"/>
          </a:xfrm>
          <a:prstGeom prst="rect">
            <a:avLst/>
          </a:prstGeom>
          <a:solidFill>
            <a:srgbClr val="EE0033"/>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685800">
              <a:lnSpc>
                <a:spcPct val="100000"/>
              </a:lnSpc>
            </a:pPr>
            <a:r>
              <a:rPr lang="en-US" sz="2000" b="1" spc="-1">
                <a:solidFill>
                  <a:schemeClr val="lt1"/>
                </a:solidFill>
                <a:latin typeface="FS PF BeauSans Pro"/>
              </a:rPr>
              <a:t>1</a:t>
            </a:r>
            <a:r>
              <a:rPr lang="en-US" sz="2000" b="1" strike="noStrike" spc="-1">
                <a:solidFill>
                  <a:schemeClr val="lt1"/>
                </a:solidFill>
                <a:latin typeface="FS PF BeauSans Pro"/>
              </a:rPr>
              <a:t>. Nhóm KPI</a:t>
            </a:r>
            <a:endParaRPr lang="en-US" sz="2000" b="0" strike="noStrike" spc="-1">
              <a:solidFill>
                <a:srgbClr val="FFFFFF"/>
              </a:solidFill>
              <a:latin typeface="Arial"/>
            </a:endParaRPr>
          </a:p>
        </p:txBody>
      </p:sp>
      <p:pic>
        <p:nvPicPr>
          <p:cNvPr id="34" name="Picture 33">
            <a:extLst>
              <a:ext uri="{FF2B5EF4-FFF2-40B4-BE49-F238E27FC236}">
                <a16:creationId xmlns:a16="http://schemas.microsoft.com/office/drawing/2014/main" id="{F1DF8AE1-2D02-4826-947D-737B105B1CF6}"/>
              </a:ext>
            </a:extLst>
          </p:cNvPr>
          <p:cNvPicPr>
            <a:picLocks noChangeAspect="1"/>
          </p:cNvPicPr>
          <p:nvPr/>
        </p:nvPicPr>
        <p:blipFill>
          <a:blip r:embed="rId8"/>
          <a:stretch>
            <a:fillRect/>
          </a:stretch>
        </p:blipFill>
        <p:spPr>
          <a:xfrm>
            <a:off x="7829550" y="0"/>
            <a:ext cx="1323594" cy="437941"/>
          </a:xfrm>
          <a:prstGeom prst="rect">
            <a:avLst/>
          </a:prstGeom>
          <a:ln>
            <a:noFill/>
          </a:ln>
          <a:effectLst>
            <a:softEdge rad="112500"/>
          </a:effectLst>
        </p:spPr>
      </p:pic>
    </p:spTree>
    <p:extLst>
      <p:ext uri="{BB962C8B-B14F-4D97-AF65-F5344CB8AC3E}">
        <p14:creationId xmlns:p14="http://schemas.microsoft.com/office/powerpoint/2010/main" val="31537470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70" name="Straight Connector 3369"/>
          <p:cNvCxnSpPr>
            <a:cxnSpLocks/>
          </p:cNvCxnSpPr>
          <p:nvPr/>
        </p:nvCxnSpPr>
        <p:spPr>
          <a:xfrm>
            <a:off x="4286250" y="633425"/>
            <a:ext cx="0" cy="3990437"/>
          </a:xfrm>
          <a:prstGeom prst="line">
            <a:avLst/>
          </a:prstGeom>
          <a:noFill/>
          <a:ln w="19050" cap="flat" cmpd="sng" algn="ctr">
            <a:solidFill>
              <a:schemeClr val="accent1"/>
            </a:solidFill>
            <a:prstDash val="solid"/>
          </a:ln>
          <a:effectLst/>
        </p:spPr>
      </p:cxnSp>
      <p:sp>
        <p:nvSpPr>
          <p:cNvPr id="2239" name="Text Placeholder 1"/>
          <p:cNvSpPr txBox="1">
            <a:spLocks/>
          </p:cNvSpPr>
          <p:nvPr/>
        </p:nvSpPr>
        <p:spPr>
          <a:xfrm>
            <a:off x="4775964" y="3569636"/>
            <a:ext cx="968818" cy="301081"/>
          </a:xfrm>
          <a:prstGeom prst="rect">
            <a:avLst/>
          </a:prstGeom>
          <a:solidFill>
            <a:srgbClr val="1AAD96"/>
          </a:solidFill>
          <a:ln>
            <a:noFill/>
          </a:ln>
        </p:spPr>
        <p:txBody>
          <a:bodyPr anchor="ctr"/>
          <a:lstStyle>
            <a:lvl1pPr marL="0" indent="0" algn="ctr" defTabSz="1219170" rtl="0" eaLnBrk="1" latinLnBrk="1" hangingPunct="1">
              <a:spcBef>
                <a:spcPct val="20000"/>
              </a:spcBef>
              <a:buFont typeface="Arial" pitchFamily="34" charset="0"/>
              <a:buNone/>
              <a:defRPr sz="4800" b="0" kern="1200" baseline="0">
                <a:solidFill>
                  <a:schemeClr val="tx1">
                    <a:lumMod val="75000"/>
                    <a:lumOff val="25000"/>
                  </a:schemeClr>
                </a:solidFill>
                <a:latin typeface="+mj-lt"/>
                <a:ea typeface="+mn-ea"/>
                <a:cs typeface="Arial" pitchFamily="34" charset="0"/>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a:defRPr/>
            </a:pPr>
            <a:r>
              <a:rPr lang="en-US" altLang="ko-KR" sz="1650" b="1" dirty="0" err="1">
                <a:solidFill>
                  <a:sysClr val="window" lastClr="FFFFFF"/>
                </a:solidFill>
                <a:latin typeface="FS PF BeauSans Pro" panose="02000500000000020004" pitchFamily="2" charset="0"/>
              </a:rPr>
              <a:t>Tỉnh</a:t>
            </a:r>
            <a:r>
              <a:rPr lang="en-US" altLang="ko-KR" sz="1650" b="1" dirty="0">
                <a:solidFill>
                  <a:sysClr val="window" lastClr="FFFFFF"/>
                </a:solidFill>
                <a:latin typeface="FS PF BeauSans Pro" panose="02000500000000020004" pitchFamily="2" charset="0"/>
              </a:rPr>
              <a:t> </a:t>
            </a:r>
            <a:r>
              <a:rPr lang="en-US" altLang="ko-KR" sz="1650" b="1" dirty="0" err="1">
                <a:solidFill>
                  <a:sysClr val="window" lastClr="FFFFFF"/>
                </a:solidFill>
                <a:latin typeface="FS PF BeauSans Pro" panose="02000500000000020004" pitchFamily="2" charset="0"/>
              </a:rPr>
              <a:t>tốt</a:t>
            </a:r>
            <a:endParaRPr lang="en-US" altLang="ko-KR" sz="1650" b="1" dirty="0">
              <a:solidFill>
                <a:sysClr val="window" lastClr="FFFFFF"/>
              </a:solidFill>
              <a:latin typeface="FS PF BeauSans Pro" panose="02000500000000020004" pitchFamily="2" charset="0"/>
              <a:ea typeface="Arial Unicode MS"/>
            </a:endParaRPr>
          </a:p>
        </p:txBody>
      </p:sp>
      <p:sp>
        <p:nvSpPr>
          <p:cNvPr id="2241" name="Text Placeholder 1"/>
          <p:cNvSpPr txBox="1">
            <a:spLocks/>
          </p:cNvSpPr>
          <p:nvPr/>
        </p:nvSpPr>
        <p:spPr>
          <a:xfrm>
            <a:off x="4741259" y="4227098"/>
            <a:ext cx="968818" cy="312227"/>
          </a:xfrm>
          <a:prstGeom prst="rect">
            <a:avLst/>
          </a:prstGeom>
          <a:solidFill>
            <a:srgbClr val="FF9900"/>
          </a:solidFill>
          <a:ln>
            <a:noFill/>
          </a:ln>
        </p:spPr>
        <p:txBody>
          <a:bodyPr anchor="ctr"/>
          <a:lstStyle>
            <a:lvl1pPr marL="0" indent="0" algn="ctr" defTabSz="1219170" rtl="0" eaLnBrk="1" latinLnBrk="1" hangingPunct="1">
              <a:spcBef>
                <a:spcPct val="20000"/>
              </a:spcBef>
              <a:buFont typeface="Arial" pitchFamily="34" charset="0"/>
              <a:buNone/>
              <a:defRPr sz="4800" b="0" kern="1200" baseline="0">
                <a:solidFill>
                  <a:schemeClr val="tx1">
                    <a:lumMod val="75000"/>
                    <a:lumOff val="25000"/>
                  </a:schemeClr>
                </a:solidFill>
                <a:latin typeface="+mj-lt"/>
                <a:ea typeface="+mn-ea"/>
                <a:cs typeface="Arial" pitchFamily="34" charset="0"/>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a:defRPr/>
            </a:pPr>
            <a:r>
              <a:rPr lang="en-US" altLang="ko-KR" sz="1650" b="1" dirty="0" err="1">
                <a:solidFill>
                  <a:sysClr val="window" lastClr="FFFFFF"/>
                </a:solidFill>
                <a:latin typeface="FS PF BeauSans Pro" panose="02000500000000020004" pitchFamily="2" charset="0"/>
              </a:rPr>
              <a:t>Tỉnh</a:t>
            </a:r>
            <a:r>
              <a:rPr lang="en-US" altLang="ko-KR" sz="1650" b="1" dirty="0">
                <a:solidFill>
                  <a:sysClr val="window" lastClr="FFFFFF"/>
                </a:solidFill>
                <a:latin typeface="FS PF BeauSans Pro" panose="02000500000000020004" pitchFamily="2" charset="0"/>
              </a:rPr>
              <a:t> </a:t>
            </a:r>
            <a:r>
              <a:rPr lang="en-US" altLang="ko-KR" sz="1650" b="1" dirty="0" err="1">
                <a:solidFill>
                  <a:sysClr val="window" lastClr="FFFFFF"/>
                </a:solidFill>
                <a:latin typeface="FS PF BeauSans Pro" panose="02000500000000020004" pitchFamily="2" charset="0"/>
              </a:rPr>
              <a:t>tồi</a:t>
            </a:r>
            <a:endParaRPr lang="en-US" altLang="ko-KR" sz="1650" b="1" dirty="0">
              <a:solidFill>
                <a:sysClr val="window" lastClr="FFFFFF"/>
              </a:solidFill>
              <a:latin typeface="FS PF BeauSans Pro" panose="02000500000000020004" pitchFamily="2" charset="0"/>
              <a:ea typeface="Arial Unicode MS"/>
            </a:endParaRPr>
          </a:p>
        </p:txBody>
      </p:sp>
      <p:sp>
        <p:nvSpPr>
          <p:cNvPr id="2238" name="Rectangle 2237"/>
          <p:cNvSpPr/>
          <p:nvPr/>
        </p:nvSpPr>
        <p:spPr>
          <a:xfrm>
            <a:off x="5795054" y="3484073"/>
            <a:ext cx="3266443" cy="492443"/>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nl-NL" sz="1300" b="1" dirty="0">
                <a:solidFill>
                  <a:srgbClr val="0000FF"/>
                </a:solidFill>
                <a:latin typeface="FS PF BeauSans Pro" panose="02000500000000020004" pitchFamily="2" charset="0"/>
              </a:rPr>
              <a:t>QNI, </a:t>
            </a:r>
            <a:r>
              <a:rPr lang="nl-NL" sz="1300" b="1">
                <a:solidFill>
                  <a:srgbClr val="0000FF"/>
                </a:solidFill>
                <a:latin typeface="FS PF BeauSans Pro" panose="02000500000000020004" pitchFamily="2" charset="0"/>
              </a:rPr>
              <a:t>KHA </a:t>
            </a:r>
            <a:r>
              <a:rPr lang="nl-NL" sz="1300" i="1">
                <a:latin typeface="FS PF BeauSans Pro" panose="02000500000000020004" pitchFamily="2" charset="0"/>
                <a:cs typeface="Times New Roman" panose="02020603050405020304" pitchFamily="18" charset="0"/>
              </a:rPr>
              <a:t>(cả </a:t>
            </a:r>
            <a:r>
              <a:rPr lang="nl-NL" sz="1300" i="1" dirty="0">
                <a:latin typeface="FS PF BeauSans Pro" panose="02000500000000020004" pitchFamily="2" charset="0"/>
                <a:cs typeface="Times New Roman" panose="02020603050405020304" pitchFamily="18" charset="0"/>
              </a:rPr>
              <a:t>2 chỉ tiêu Ksub*min đều đạt target và cải thiện hơn so với </a:t>
            </a:r>
            <a:r>
              <a:rPr lang="nl-NL" sz="1300" i="1">
                <a:latin typeface="FS PF BeauSans Pro" panose="02000500000000020004" pitchFamily="2" charset="0"/>
                <a:cs typeface="Times New Roman" panose="02020603050405020304" pitchFamily="18" charset="0"/>
              </a:rPr>
              <a:t>năm trước)</a:t>
            </a:r>
            <a:r>
              <a:rPr lang="en-US" sz="1300" i="1" kern="0">
                <a:solidFill>
                  <a:srgbClr val="0000FF"/>
                </a:solidFill>
                <a:latin typeface="FS PF BeauSans Pro" panose="02000500000000020004" pitchFamily="2" charset="0"/>
                <a:cs typeface="Times New Roman" panose="02020603050405020304" pitchFamily="18" charset="0"/>
              </a:rPr>
              <a:t>.</a:t>
            </a:r>
            <a:endParaRPr lang="vi-VN" sz="1300" i="1" kern="0" dirty="0">
              <a:solidFill>
                <a:prstClr val="black"/>
              </a:solidFill>
              <a:latin typeface="FS PF BeauSans Pro" panose="02000500000000020004" pitchFamily="2" charset="0"/>
              <a:ea typeface="Calibri" panose="020F0502020204030204" pitchFamily="34" charset="0"/>
              <a:cs typeface="Times New Roman" panose="02020603050405020304" pitchFamily="18" charset="0"/>
            </a:endParaRPr>
          </a:p>
        </p:txBody>
      </p:sp>
      <p:sp>
        <p:nvSpPr>
          <p:cNvPr id="2304" name="Rectangle 2303"/>
          <p:cNvSpPr/>
          <p:nvPr/>
        </p:nvSpPr>
        <p:spPr>
          <a:xfrm>
            <a:off x="5835049" y="4243909"/>
            <a:ext cx="3104405" cy="300082"/>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nl-NL" sz="1350" b="1" dirty="0">
                <a:solidFill>
                  <a:srgbClr val="FF0000"/>
                </a:solidFill>
                <a:latin typeface="FS PF BeauSans Pro" panose="02000500000000020004" pitchFamily="2" charset="0"/>
                <a:cs typeface="Times New Roman" panose="02020603050405020304" pitchFamily="18" charset="0"/>
              </a:rPr>
              <a:t>Không có tỉnh tồi</a:t>
            </a:r>
            <a:endParaRPr lang="vi-VN" sz="1350" i="1" kern="0" dirty="0">
              <a:solidFill>
                <a:srgbClr val="FF0000"/>
              </a:solidFill>
              <a:latin typeface="FS PF BeauSans Pro" panose="02000500000000020004" pitchFamily="2" charset="0"/>
              <a:ea typeface="Calibri" panose="020F0502020204030204" pitchFamily="34" charset="0"/>
              <a:cs typeface="Times New Roman" panose="02020603050405020304" pitchFamily="18" charset="0"/>
            </a:endParaRPr>
          </a:p>
        </p:txBody>
      </p:sp>
      <p:grpSp>
        <p:nvGrpSpPr>
          <p:cNvPr id="20" name="Group 19"/>
          <p:cNvGrpSpPr/>
          <p:nvPr/>
        </p:nvGrpSpPr>
        <p:grpSpPr>
          <a:xfrm>
            <a:off x="0" y="4880024"/>
            <a:ext cx="9153145" cy="301081"/>
            <a:chOff x="-1" y="6210269"/>
            <a:chExt cx="12204193" cy="679551"/>
          </a:xfrm>
        </p:grpSpPr>
        <p:pic>
          <p:nvPicPr>
            <p:cNvPr id="21" name="Picture 20" descr="Picture 15"/>
            <p:cNvPicPr>
              <a:picLocks noChangeAspect="1"/>
            </p:cNvPicPr>
            <p:nvPr/>
          </p:nvPicPr>
          <p:blipFill>
            <a:blip r:embed="rId3"/>
            <a:stretch>
              <a:fillRect/>
            </a:stretch>
          </p:blipFill>
          <p:spPr>
            <a:xfrm>
              <a:off x="-1" y="6210269"/>
              <a:ext cx="12204193" cy="679551"/>
            </a:xfrm>
            <a:prstGeom prst="rect">
              <a:avLst/>
            </a:prstGeom>
            <a:ln w="12700">
              <a:miter lim="400000"/>
            </a:ln>
          </p:spPr>
        </p:pic>
        <p:pic>
          <p:nvPicPr>
            <p:cNvPr id="22" name="Picture 21" descr="Picture 16"/>
            <p:cNvPicPr>
              <a:picLocks noChangeAspect="1"/>
            </p:cNvPicPr>
            <p:nvPr/>
          </p:nvPicPr>
          <p:blipFill>
            <a:blip r:embed="rId4"/>
            <a:stretch>
              <a:fillRect/>
            </a:stretch>
          </p:blipFill>
          <p:spPr>
            <a:xfrm>
              <a:off x="10851375" y="6400800"/>
              <a:ext cx="1102532" cy="241594"/>
            </a:xfrm>
            <a:prstGeom prst="rect">
              <a:avLst/>
            </a:prstGeom>
            <a:ln w="12700">
              <a:miter lim="400000"/>
            </a:ln>
          </p:spPr>
        </p:pic>
      </p:grpSp>
      <p:sp>
        <p:nvSpPr>
          <p:cNvPr id="15" name="TextBox 14">
            <a:extLst>
              <a:ext uri="{FF2B5EF4-FFF2-40B4-BE49-F238E27FC236}">
                <a16:creationId xmlns:a16="http://schemas.microsoft.com/office/drawing/2014/main" id="{6D48C3A2-9A80-4FF4-B3A1-AC43BA6BA258}"/>
              </a:ext>
            </a:extLst>
          </p:cNvPr>
          <p:cNvSpPr txBox="1"/>
          <p:nvPr/>
        </p:nvSpPr>
        <p:spPr>
          <a:xfrm>
            <a:off x="246585" y="1005987"/>
            <a:ext cx="4035061" cy="492443"/>
          </a:xfrm>
          <a:prstGeom prst="rect">
            <a:avLst/>
          </a:prstGeom>
          <a:noFill/>
          <a:ln>
            <a:solidFill>
              <a:srgbClr val="FF0000"/>
            </a:solidFill>
          </a:ln>
        </p:spPr>
        <p:txBody>
          <a:bodyPr wrap="square" rtlCol="0" anchor="ctr">
            <a:spAutoFit/>
          </a:bodyPr>
          <a:lstStyle/>
          <a:p>
            <a:pPr marL="130969" indent="-130969" algn="just" latinLnBrk="1">
              <a:buFont typeface="Wingdings" panose="05000000000000000000" pitchFamily="2" charset="2"/>
              <a:buChar char="§"/>
            </a:pPr>
            <a:r>
              <a:rPr lang="vi-VN" altLang="ko-KR" sz="1300" b="1" dirty="0">
                <a:solidFill>
                  <a:srgbClr val="FF0000"/>
                </a:solidFill>
                <a:latin typeface="FS PF BeauSans Pro" panose="02000500000000020004" pitchFamily="2" charset="0"/>
                <a:ea typeface="Arial Unicode MS"/>
                <a:cs typeface="Arial" panose="020B0604020202020204" pitchFamily="34" charset="0"/>
              </a:rPr>
              <a:t>KSub*min Internet: </a:t>
            </a:r>
            <a:r>
              <a:rPr lang="nl-NL" altLang="ko-KR" sz="1300" i="1" dirty="0">
                <a:latin typeface="FS PF BeauSans Pro" panose="02000500000000020004" pitchFamily="2" charset="0"/>
                <a:cs typeface="Times New Roman" panose="02020603050405020304" pitchFamily="18" charset="0"/>
              </a:rPr>
              <a:t>T</a:t>
            </a:r>
            <a:r>
              <a:rPr lang="nl-NL" sz="1300" i="1" dirty="0">
                <a:latin typeface="FS PF BeauSans Pro" panose="02000500000000020004" pitchFamily="2" charset="0"/>
                <a:cs typeface="Times New Roman" panose="02020603050405020304" pitchFamily="18" charset="0"/>
              </a:rPr>
              <a:t>ốt </a:t>
            </a:r>
            <a:r>
              <a:rPr lang="nl-NL" sz="1300" i="1">
                <a:latin typeface="FS PF BeauSans Pro" panose="02000500000000020004" pitchFamily="2" charset="0"/>
                <a:cs typeface="Times New Roman" panose="02020603050405020304" pitchFamily="18" charset="0"/>
              </a:rPr>
              <a:t>hơn CTKT </a:t>
            </a:r>
            <a:r>
              <a:rPr lang="nl-NL" sz="1300" i="1" dirty="0">
                <a:latin typeface="FS PF BeauSans Pro" panose="02000500000000020004" pitchFamily="2" charset="0"/>
                <a:cs typeface="Times New Roman" panose="02020603050405020304" pitchFamily="18" charset="0"/>
              </a:rPr>
              <a:t>39,6</a:t>
            </a:r>
            <a:r>
              <a:rPr lang="nl-NL" sz="1300" i="1">
                <a:latin typeface="FS PF BeauSans Pro" panose="02000500000000020004" pitchFamily="2" charset="0"/>
                <a:cs typeface="Times New Roman" panose="02020603050405020304" pitchFamily="18" charset="0"/>
              </a:rPr>
              <a:t>%, </a:t>
            </a:r>
            <a:r>
              <a:rPr lang="en-US" sz="1300" i="1">
                <a:latin typeface="FS PF BeauSans Pro" panose="02000500000000020004" pitchFamily="2" charset="0"/>
                <a:cs typeface="Times New Roman" panose="02020603050405020304" pitchFamily="18" charset="0"/>
              </a:rPr>
              <a:t>cải </a:t>
            </a:r>
            <a:r>
              <a:rPr lang="en-US" sz="1300" i="1" dirty="0" err="1">
                <a:latin typeface="FS PF BeauSans Pro" panose="02000500000000020004" pitchFamily="2" charset="0"/>
                <a:cs typeface="Times New Roman" panose="02020603050405020304" pitchFamily="18" charset="0"/>
              </a:rPr>
              <a:t>thiện</a:t>
            </a:r>
            <a:r>
              <a:rPr lang="en-US" sz="1300" i="1" dirty="0">
                <a:latin typeface="FS PF BeauSans Pro" panose="02000500000000020004" pitchFamily="2" charset="0"/>
                <a:cs typeface="Times New Roman" panose="02020603050405020304" pitchFamily="18" charset="0"/>
              </a:rPr>
              <a:t> h</a:t>
            </a:r>
            <a:r>
              <a:rPr lang="vi-VN" sz="1300" i="1" dirty="0">
                <a:latin typeface="FS PF BeauSans Pro" panose="02000500000000020004" pitchFamily="2" charset="0"/>
                <a:cs typeface="Times New Roman" panose="02020603050405020304" pitchFamily="18" charset="0"/>
              </a:rPr>
              <a:t>ơ</a:t>
            </a:r>
            <a:r>
              <a:rPr lang="en-US" sz="1300" i="1" dirty="0">
                <a:latin typeface="FS PF BeauSans Pro" panose="02000500000000020004" pitchFamily="2" charset="0"/>
                <a:cs typeface="Times New Roman" panose="02020603050405020304" pitchFamily="18" charset="0"/>
              </a:rPr>
              <a:t>n </a:t>
            </a:r>
            <a:r>
              <a:rPr lang="en-US" sz="1300" i="1" dirty="0" err="1">
                <a:latin typeface="FS PF BeauSans Pro" panose="02000500000000020004" pitchFamily="2" charset="0"/>
                <a:cs typeface="Times New Roman" panose="02020603050405020304" pitchFamily="18" charset="0"/>
              </a:rPr>
              <a:t>cùng</a:t>
            </a:r>
            <a:r>
              <a:rPr lang="en-US" sz="1300" i="1" dirty="0">
                <a:latin typeface="FS PF BeauSans Pro" panose="02000500000000020004" pitchFamily="2" charset="0"/>
                <a:cs typeface="Times New Roman" panose="02020603050405020304" pitchFamily="18" charset="0"/>
              </a:rPr>
              <a:t> </a:t>
            </a:r>
            <a:r>
              <a:rPr lang="en-US" sz="1300" i="1" dirty="0" err="1">
                <a:latin typeface="FS PF BeauSans Pro" panose="02000500000000020004" pitchFamily="2" charset="0"/>
                <a:cs typeface="Times New Roman" panose="02020603050405020304" pitchFamily="18" charset="0"/>
              </a:rPr>
              <a:t>kỳ</a:t>
            </a:r>
            <a:r>
              <a:rPr lang="en-US" sz="1300" i="1" dirty="0">
                <a:latin typeface="FS PF BeauSans Pro" panose="02000500000000020004" pitchFamily="2" charset="0"/>
                <a:cs typeface="Times New Roman" panose="02020603050405020304" pitchFamily="18" charset="0"/>
              </a:rPr>
              <a:t> 12,95%.</a:t>
            </a:r>
            <a:endParaRPr lang="nl-NL" sz="1300" i="1" dirty="0">
              <a:latin typeface="FS PF BeauSans Pro" panose="02000500000000020004" pitchFamily="2" charset="0"/>
              <a:cs typeface="Times New Roman" panose="02020603050405020304" pitchFamily="18" charset="0"/>
            </a:endParaRPr>
          </a:p>
        </p:txBody>
      </p:sp>
      <p:sp>
        <p:nvSpPr>
          <p:cNvPr id="18" name="TextBox 17">
            <a:extLst>
              <a:ext uri="{FF2B5EF4-FFF2-40B4-BE49-F238E27FC236}">
                <a16:creationId xmlns:a16="http://schemas.microsoft.com/office/drawing/2014/main" id="{6D48C3A2-9A80-4FF4-B3A1-AC43BA6BA258}"/>
              </a:ext>
            </a:extLst>
          </p:cNvPr>
          <p:cNvSpPr txBox="1"/>
          <p:nvPr/>
        </p:nvSpPr>
        <p:spPr>
          <a:xfrm>
            <a:off x="268868" y="2837030"/>
            <a:ext cx="3992823" cy="523220"/>
          </a:xfrm>
          <a:prstGeom prst="rect">
            <a:avLst/>
          </a:prstGeom>
          <a:noFill/>
          <a:ln>
            <a:solidFill>
              <a:srgbClr val="FF0000"/>
            </a:solidFill>
          </a:ln>
        </p:spPr>
        <p:txBody>
          <a:bodyPr wrap="square" rtlCol="0" anchor="ctr">
            <a:spAutoFit/>
          </a:bodyPr>
          <a:lstStyle/>
          <a:p>
            <a:pPr marL="130969" indent="-130969" algn="just" latinLnBrk="1">
              <a:buFont typeface="Wingdings" panose="05000000000000000000" pitchFamily="2" charset="2"/>
              <a:buChar char="§"/>
            </a:pPr>
            <a:r>
              <a:rPr lang="vi-VN" altLang="ko-KR" sz="1400" b="1" dirty="0">
                <a:solidFill>
                  <a:srgbClr val="FF0000"/>
                </a:solidFill>
                <a:latin typeface="FS PF BeauSans Pro" panose="02000500000000020004" pitchFamily="2" charset="0"/>
                <a:ea typeface="Arial Unicode MS"/>
                <a:cs typeface="Arial" panose="020B0604020202020204" pitchFamily="34" charset="0"/>
              </a:rPr>
              <a:t>KSub*min </a:t>
            </a:r>
            <a:r>
              <a:rPr lang="en-US" altLang="ko-KR" sz="1400" b="1" dirty="0" err="1">
                <a:solidFill>
                  <a:srgbClr val="FF0000"/>
                </a:solidFill>
                <a:latin typeface="FS PF BeauSans Pro" panose="02000500000000020004" pitchFamily="2" charset="0"/>
                <a:ea typeface="Arial Unicode MS"/>
                <a:cs typeface="Times New Roman" panose="02020603050405020304" pitchFamily="18" charset="0"/>
              </a:rPr>
              <a:t>truyền</a:t>
            </a:r>
            <a:r>
              <a:rPr lang="en-US" altLang="ko-KR" sz="1400" b="1" dirty="0">
                <a:solidFill>
                  <a:srgbClr val="FF0000"/>
                </a:solidFill>
                <a:latin typeface="FS PF BeauSans Pro" panose="02000500000000020004" pitchFamily="2" charset="0"/>
                <a:ea typeface="Arial Unicode MS"/>
                <a:cs typeface="Times New Roman" panose="02020603050405020304" pitchFamily="18" charset="0"/>
              </a:rPr>
              <a:t> </a:t>
            </a:r>
            <a:r>
              <a:rPr lang="en-US" altLang="ko-KR" sz="1400" b="1" dirty="0" err="1">
                <a:solidFill>
                  <a:srgbClr val="FF0000"/>
                </a:solidFill>
                <a:latin typeface="FS PF BeauSans Pro" panose="02000500000000020004" pitchFamily="2" charset="0"/>
                <a:ea typeface="Arial Unicode MS"/>
                <a:cs typeface="Times New Roman" panose="02020603050405020304" pitchFamily="18" charset="0"/>
              </a:rPr>
              <a:t>hình</a:t>
            </a:r>
            <a:r>
              <a:rPr lang="vi-VN" altLang="ko-KR" sz="1400" b="1" dirty="0">
                <a:solidFill>
                  <a:srgbClr val="FF0000"/>
                </a:solidFill>
                <a:latin typeface="FS PF BeauSans Pro" panose="02000500000000020004" pitchFamily="2" charset="0"/>
                <a:ea typeface="Arial Unicode MS"/>
                <a:cs typeface="Arial" panose="020B0604020202020204" pitchFamily="34" charset="0"/>
              </a:rPr>
              <a:t>: </a:t>
            </a:r>
            <a:r>
              <a:rPr lang="nl-NL" altLang="ko-KR" sz="1400" i="1" dirty="0">
                <a:latin typeface="FS PF BeauSans Pro" panose="02000500000000020004" pitchFamily="2" charset="0"/>
                <a:cs typeface="Times New Roman" panose="02020603050405020304" pitchFamily="18" charset="0"/>
              </a:rPr>
              <a:t>T</a:t>
            </a:r>
            <a:r>
              <a:rPr lang="nl-NL" sz="1400" i="1" dirty="0">
                <a:latin typeface="FS PF BeauSans Pro" panose="02000500000000020004" pitchFamily="2" charset="0"/>
                <a:cs typeface="Times New Roman" panose="02020603050405020304" pitchFamily="18" charset="0"/>
              </a:rPr>
              <a:t>ốt </a:t>
            </a:r>
            <a:r>
              <a:rPr lang="nl-NL" sz="1400" i="1">
                <a:latin typeface="FS PF BeauSans Pro" panose="02000500000000020004" pitchFamily="2" charset="0"/>
                <a:cs typeface="Times New Roman" panose="02020603050405020304" pitchFamily="18" charset="0"/>
              </a:rPr>
              <a:t>hơn CTKT </a:t>
            </a:r>
            <a:r>
              <a:rPr lang="nl-NL" sz="1400" i="1" dirty="0">
                <a:latin typeface="FS PF BeauSans Pro" panose="02000500000000020004" pitchFamily="2" charset="0"/>
                <a:cs typeface="Times New Roman" panose="02020603050405020304" pitchFamily="18" charset="0"/>
              </a:rPr>
              <a:t>24%, cải thiện</a:t>
            </a:r>
            <a:r>
              <a:rPr lang="en-US" sz="1400" i="1" dirty="0">
                <a:latin typeface="FS PF BeauSans Pro" panose="02000500000000020004" pitchFamily="2" charset="0"/>
                <a:cs typeface="Times New Roman" panose="02020603050405020304" pitchFamily="18" charset="0"/>
              </a:rPr>
              <a:t> h</a:t>
            </a:r>
            <a:r>
              <a:rPr lang="vi-VN" sz="1400" i="1" dirty="0">
                <a:latin typeface="FS PF BeauSans Pro" panose="02000500000000020004" pitchFamily="2" charset="0"/>
                <a:cs typeface="Times New Roman" panose="02020603050405020304" pitchFamily="18" charset="0"/>
              </a:rPr>
              <a:t>ơ</a:t>
            </a:r>
            <a:r>
              <a:rPr lang="en-US" sz="1400" i="1" dirty="0">
                <a:latin typeface="FS PF BeauSans Pro" panose="02000500000000020004" pitchFamily="2" charset="0"/>
                <a:cs typeface="Times New Roman" panose="02020603050405020304" pitchFamily="18" charset="0"/>
              </a:rPr>
              <a:t>n </a:t>
            </a:r>
            <a:r>
              <a:rPr lang="en-US" sz="1400" i="1" dirty="0" err="1">
                <a:latin typeface="FS PF BeauSans Pro" panose="02000500000000020004" pitchFamily="2" charset="0"/>
                <a:cs typeface="Times New Roman" panose="02020603050405020304" pitchFamily="18" charset="0"/>
              </a:rPr>
              <a:t>cùng</a:t>
            </a:r>
            <a:r>
              <a:rPr lang="en-US" sz="1400" i="1" dirty="0">
                <a:latin typeface="FS PF BeauSans Pro" panose="02000500000000020004" pitchFamily="2" charset="0"/>
                <a:cs typeface="Times New Roman" panose="02020603050405020304" pitchFamily="18" charset="0"/>
              </a:rPr>
              <a:t> </a:t>
            </a:r>
            <a:r>
              <a:rPr lang="en-US" sz="1400" i="1" dirty="0" err="1">
                <a:latin typeface="FS PF BeauSans Pro" panose="02000500000000020004" pitchFamily="2" charset="0"/>
                <a:cs typeface="Times New Roman" panose="02020603050405020304" pitchFamily="18" charset="0"/>
              </a:rPr>
              <a:t>kỳ</a:t>
            </a:r>
            <a:r>
              <a:rPr lang="en-US" sz="1400" i="1" dirty="0">
                <a:latin typeface="FS PF BeauSans Pro" panose="02000500000000020004" pitchFamily="2" charset="0"/>
                <a:cs typeface="Times New Roman" panose="02020603050405020304" pitchFamily="18" charset="0"/>
              </a:rPr>
              <a:t> 12,42%.</a:t>
            </a:r>
            <a:endParaRPr lang="nl-NL" sz="1400" i="1" dirty="0">
              <a:latin typeface="FS PF BeauSans Pro" panose="02000500000000020004" pitchFamily="2" charset="0"/>
              <a:cs typeface="Times New Roman" panose="02020603050405020304" pitchFamily="18" charset="0"/>
            </a:endParaRPr>
          </a:p>
        </p:txBody>
      </p:sp>
      <p:grpSp>
        <p:nvGrpSpPr>
          <p:cNvPr id="19" name="Group 239">
            <a:extLst>
              <a:ext uri="{FF2B5EF4-FFF2-40B4-BE49-F238E27FC236}">
                <a16:creationId xmlns:a16="http://schemas.microsoft.com/office/drawing/2014/main" id="{DBA42981-BE95-4763-BDB2-78E940B5F17D}"/>
              </a:ext>
            </a:extLst>
          </p:cNvPr>
          <p:cNvGrpSpPr>
            <a:grpSpLocks noChangeAspect="1"/>
          </p:cNvGrpSpPr>
          <p:nvPr/>
        </p:nvGrpSpPr>
        <p:grpSpPr bwMode="auto">
          <a:xfrm>
            <a:off x="4325642" y="3534281"/>
            <a:ext cx="400049" cy="350512"/>
            <a:chOff x="3449" y="635"/>
            <a:chExt cx="227" cy="226"/>
          </a:xfrm>
          <a:solidFill>
            <a:srgbClr val="EE0033"/>
          </a:solidFill>
        </p:grpSpPr>
        <p:sp>
          <p:nvSpPr>
            <p:cNvPr id="23" name="Freeform 240">
              <a:extLst>
                <a:ext uri="{FF2B5EF4-FFF2-40B4-BE49-F238E27FC236}">
                  <a16:creationId xmlns:a16="http://schemas.microsoft.com/office/drawing/2014/main" id="{C53867C1-1B0E-4A27-BB4E-30E0DF23BF72}"/>
                </a:ext>
              </a:extLst>
            </p:cNvPr>
            <p:cNvSpPr>
              <a:spLocks/>
            </p:cNvSpPr>
            <p:nvPr/>
          </p:nvSpPr>
          <p:spPr bwMode="auto">
            <a:xfrm>
              <a:off x="3544" y="762"/>
              <a:ext cx="17" cy="54"/>
            </a:xfrm>
            <a:custGeom>
              <a:avLst/>
              <a:gdLst>
                <a:gd name="T0" fmla="*/ 17 w 17"/>
                <a:gd name="T1" fmla="*/ 16 h 54"/>
                <a:gd name="T2" fmla="*/ 17 w 17"/>
                <a:gd name="T3" fmla="*/ 0 h 54"/>
                <a:gd name="T4" fmla="*/ 0 w 17"/>
                <a:gd name="T5" fmla="*/ 0 h 54"/>
                <a:gd name="T6" fmla="*/ 0 w 17"/>
                <a:gd name="T7" fmla="*/ 16 h 54"/>
                <a:gd name="T8" fmla="*/ 0 w 17"/>
                <a:gd name="T9" fmla="*/ 54 h 54"/>
                <a:gd name="T10" fmla="*/ 17 w 17"/>
                <a:gd name="T11" fmla="*/ 54 h 54"/>
                <a:gd name="T12" fmla="*/ 17 w 17"/>
                <a:gd name="T13" fmla="*/ 16 h 54"/>
              </a:gdLst>
              <a:ahLst/>
              <a:cxnLst>
                <a:cxn ang="0">
                  <a:pos x="T0" y="T1"/>
                </a:cxn>
                <a:cxn ang="0">
                  <a:pos x="T2" y="T3"/>
                </a:cxn>
                <a:cxn ang="0">
                  <a:pos x="T4" y="T5"/>
                </a:cxn>
                <a:cxn ang="0">
                  <a:pos x="T6" y="T7"/>
                </a:cxn>
                <a:cxn ang="0">
                  <a:pos x="T8" y="T9"/>
                </a:cxn>
                <a:cxn ang="0">
                  <a:pos x="T10" y="T11"/>
                </a:cxn>
                <a:cxn ang="0">
                  <a:pos x="T12" y="T13"/>
                </a:cxn>
              </a:cxnLst>
              <a:rect l="0" t="0" r="r" b="b"/>
              <a:pathLst>
                <a:path w="17" h="54">
                  <a:moveTo>
                    <a:pt x="17" y="16"/>
                  </a:moveTo>
                  <a:lnTo>
                    <a:pt x="17" y="0"/>
                  </a:lnTo>
                  <a:lnTo>
                    <a:pt x="0" y="0"/>
                  </a:lnTo>
                  <a:lnTo>
                    <a:pt x="0" y="16"/>
                  </a:lnTo>
                  <a:lnTo>
                    <a:pt x="0" y="54"/>
                  </a:lnTo>
                  <a:lnTo>
                    <a:pt x="17" y="54"/>
                  </a:lnTo>
                  <a:lnTo>
                    <a:pt x="17" y="16"/>
                  </a:lnTo>
                  <a:close/>
                </a:path>
              </a:pathLst>
            </a:custGeom>
            <a:grpFill/>
            <a:ln w="9525">
              <a:solidFill>
                <a:schemeClr val="bg1"/>
              </a:solidFill>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4" name="Rectangle 241">
              <a:extLst>
                <a:ext uri="{FF2B5EF4-FFF2-40B4-BE49-F238E27FC236}">
                  <a16:creationId xmlns:a16="http://schemas.microsoft.com/office/drawing/2014/main" id="{1D373CC2-69CF-446C-84BC-D1AF49B85555}"/>
                </a:ext>
              </a:extLst>
            </p:cNvPr>
            <p:cNvSpPr>
              <a:spLocks noChangeArrowheads="1"/>
            </p:cNvSpPr>
            <p:nvPr/>
          </p:nvSpPr>
          <p:spPr bwMode="auto">
            <a:xfrm>
              <a:off x="3566" y="780"/>
              <a:ext cx="18" cy="36"/>
            </a:xfrm>
            <a:prstGeom prst="rect">
              <a:avLst/>
            </a:prstGeom>
            <a:grpFill/>
            <a:ln w="9525">
              <a:solidFill>
                <a:schemeClr val="bg1"/>
              </a:solidFill>
              <a:miter lim="800000"/>
              <a:headEnd/>
              <a:tailEnd/>
            </a:ln>
          </p:spPr>
          <p:txBody>
            <a:bodyPr vert="horz" wrap="square" lIns="68580" tIns="34290" rIns="68580" bIns="34290" numCol="1" anchor="t" anchorCtr="0" compatLnSpc="1">
              <a:prstTxWarp prst="textNoShape">
                <a:avLst/>
              </a:prstTxWarp>
            </a:bodyPr>
            <a:lstStyle/>
            <a:p>
              <a:endParaRPr lang="en-GB" sz="1350"/>
            </a:p>
          </p:txBody>
        </p:sp>
        <p:sp>
          <p:nvSpPr>
            <p:cNvPr id="25" name="Rectangle 242">
              <a:extLst>
                <a:ext uri="{FF2B5EF4-FFF2-40B4-BE49-F238E27FC236}">
                  <a16:creationId xmlns:a16="http://schemas.microsoft.com/office/drawing/2014/main" id="{71F26B8F-4CE6-492C-8BA6-28C3BF6BD7EC}"/>
                </a:ext>
              </a:extLst>
            </p:cNvPr>
            <p:cNvSpPr>
              <a:spLocks noChangeArrowheads="1"/>
            </p:cNvSpPr>
            <p:nvPr/>
          </p:nvSpPr>
          <p:spPr bwMode="auto">
            <a:xfrm>
              <a:off x="3521" y="780"/>
              <a:ext cx="18" cy="36"/>
            </a:xfrm>
            <a:prstGeom prst="rect">
              <a:avLst/>
            </a:prstGeom>
            <a:grpFill/>
            <a:ln w="9525">
              <a:solidFill>
                <a:schemeClr val="bg1"/>
              </a:solidFill>
              <a:miter lim="800000"/>
              <a:headEnd/>
              <a:tailEnd/>
            </a:ln>
          </p:spPr>
          <p:txBody>
            <a:bodyPr vert="horz" wrap="square" lIns="68580" tIns="34290" rIns="68580" bIns="34290" numCol="1" anchor="t" anchorCtr="0" compatLnSpc="1">
              <a:prstTxWarp prst="textNoShape">
                <a:avLst/>
              </a:prstTxWarp>
            </a:bodyPr>
            <a:lstStyle/>
            <a:p>
              <a:endParaRPr lang="en-GB" sz="1350"/>
            </a:p>
          </p:txBody>
        </p:sp>
        <p:sp>
          <p:nvSpPr>
            <p:cNvPr id="26" name="Freeform 243">
              <a:extLst>
                <a:ext uri="{FF2B5EF4-FFF2-40B4-BE49-F238E27FC236}">
                  <a16:creationId xmlns:a16="http://schemas.microsoft.com/office/drawing/2014/main" id="{796EA06B-3C34-4D0A-8B12-C14476272533}"/>
                </a:ext>
              </a:extLst>
            </p:cNvPr>
            <p:cNvSpPr>
              <a:spLocks/>
            </p:cNvSpPr>
            <p:nvPr/>
          </p:nvSpPr>
          <p:spPr bwMode="auto">
            <a:xfrm>
              <a:off x="3589" y="762"/>
              <a:ext cx="17" cy="54"/>
            </a:xfrm>
            <a:custGeom>
              <a:avLst/>
              <a:gdLst>
                <a:gd name="T0" fmla="*/ 17 w 17"/>
                <a:gd name="T1" fmla="*/ 0 h 54"/>
                <a:gd name="T2" fmla="*/ 0 w 17"/>
                <a:gd name="T3" fmla="*/ 0 h 54"/>
                <a:gd name="T4" fmla="*/ 0 w 17"/>
                <a:gd name="T5" fmla="*/ 16 h 54"/>
                <a:gd name="T6" fmla="*/ 0 w 17"/>
                <a:gd name="T7" fmla="*/ 54 h 54"/>
                <a:gd name="T8" fmla="*/ 17 w 17"/>
                <a:gd name="T9" fmla="*/ 54 h 54"/>
                <a:gd name="T10" fmla="*/ 17 w 17"/>
                <a:gd name="T11" fmla="*/ 0 h 54"/>
              </a:gdLst>
              <a:ahLst/>
              <a:cxnLst>
                <a:cxn ang="0">
                  <a:pos x="T0" y="T1"/>
                </a:cxn>
                <a:cxn ang="0">
                  <a:pos x="T2" y="T3"/>
                </a:cxn>
                <a:cxn ang="0">
                  <a:pos x="T4" y="T5"/>
                </a:cxn>
                <a:cxn ang="0">
                  <a:pos x="T6" y="T7"/>
                </a:cxn>
                <a:cxn ang="0">
                  <a:pos x="T8" y="T9"/>
                </a:cxn>
                <a:cxn ang="0">
                  <a:pos x="T10" y="T11"/>
                </a:cxn>
              </a:cxnLst>
              <a:rect l="0" t="0" r="r" b="b"/>
              <a:pathLst>
                <a:path w="17" h="54">
                  <a:moveTo>
                    <a:pt x="17" y="0"/>
                  </a:moveTo>
                  <a:lnTo>
                    <a:pt x="0" y="0"/>
                  </a:lnTo>
                  <a:lnTo>
                    <a:pt x="0" y="16"/>
                  </a:lnTo>
                  <a:lnTo>
                    <a:pt x="0" y="54"/>
                  </a:lnTo>
                  <a:lnTo>
                    <a:pt x="17" y="54"/>
                  </a:lnTo>
                  <a:lnTo>
                    <a:pt x="17" y="0"/>
                  </a:lnTo>
                  <a:close/>
                </a:path>
              </a:pathLst>
            </a:custGeom>
            <a:grpFill/>
            <a:ln w="9525">
              <a:solidFill>
                <a:schemeClr val="bg1"/>
              </a:solidFill>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7" name="Freeform 244">
              <a:extLst>
                <a:ext uri="{FF2B5EF4-FFF2-40B4-BE49-F238E27FC236}">
                  <a16:creationId xmlns:a16="http://schemas.microsoft.com/office/drawing/2014/main" id="{13439696-2B9E-4C3D-965A-222CABF50B57}"/>
                </a:ext>
              </a:extLst>
            </p:cNvPr>
            <p:cNvSpPr>
              <a:spLocks noEditPoints="1"/>
            </p:cNvSpPr>
            <p:nvPr/>
          </p:nvSpPr>
          <p:spPr bwMode="auto">
            <a:xfrm>
              <a:off x="3449" y="635"/>
              <a:ext cx="227" cy="226"/>
            </a:xfrm>
            <a:custGeom>
              <a:avLst/>
              <a:gdLst>
                <a:gd name="T0" fmla="*/ 978 w 1956"/>
                <a:gd name="T1" fmla="*/ 0 h 1956"/>
                <a:gd name="T2" fmla="*/ 0 w 1956"/>
                <a:gd name="T3" fmla="*/ 978 h 1956"/>
                <a:gd name="T4" fmla="*/ 978 w 1956"/>
                <a:gd name="T5" fmla="*/ 1956 h 1956"/>
                <a:gd name="T6" fmla="*/ 1956 w 1956"/>
                <a:gd name="T7" fmla="*/ 978 h 1956"/>
                <a:gd name="T8" fmla="*/ 978 w 1956"/>
                <a:gd name="T9" fmla="*/ 0 h 1956"/>
                <a:gd name="T10" fmla="*/ 508 w 1956"/>
                <a:gd name="T11" fmla="*/ 1026 h 1956"/>
                <a:gd name="T12" fmla="*/ 876 w 1956"/>
                <a:gd name="T13" fmla="*/ 659 h 1956"/>
                <a:gd name="T14" fmla="*/ 906 w 1956"/>
                <a:gd name="T15" fmla="*/ 659 h 1956"/>
                <a:gd name="T16" fmla="*/ 1085 w 1956"/>
                <a:gd name="T17" fmla="*/ 837 h 1956"/>
                <a:gd name="T18" fmla="*/ 1518 w 1956"/>
                <a:gd name="T19" fmla="*/ 404 h 1956"/>
                <a:gd name="T20" fmla="*/ 1375 w 1956"/>
                <a:gd name="T21" fmla="*/ 404 h 1956"/>
                <a:gd name="T22" fmla="*/ 1354 w 1956"/>
                <a:gd name="T23" fmla="*/ 383 h 1956"/>
                <a:gd name="T24" fmla="*/ 1375 w 1956"/>
                <a:gd name="T25" fmla="*/ 362 h 1956"/>
                <a:gd name="T26" fmla="*/ 1568 w 1956"/>
                <a:gd name="T27" fmla="*/ 362 h 1956"/>
                <a:gd name="T28" fmla="*/ 1583 w 1956"/>
                <a:gd name="T29" fmla="*/ 368 h 1956"/>
                <a:gd name="T30" fmla="*/ 1583 w 1956"/>
                <a:gd name="T31" fmla="*/ 368 h 1956"/>
                <a:gd name="T32" fmla="*/ 1583 w 1956"/>
                <a:gd name="T33" fmla="*/ 368 h 1956"/>
                <a:gd name="T34" fmla="*/ 1589 w 1956"/>
                <a:gd name="T35" fmla="*/ 383 h 1956"/>
                <a:gd name="T36" fmla="*/ 1589 w 1956"/>
                <a:gd name="T37" fmla="*/ 383 h 1956"/>
                <a:gd name="T38" fmla="*/ 1589 w 1956"/>
                <a:gd name="T39" fmla="*/ 577 h 1956"/>
                <a:gd name="T40" fmla="*/ 1568 w 1956"/>
                <a:gd name="T41" fmla="*/ 598 h 1956"/>
                <a:gd name="T42" fmla="*/ 1548 w 1956"/>
                <a:gd name="T43" fmla="*/ 577 h 1956"/>
                <a:gd name="T44" fmla="*/ 1548 w 1956"/>
                <a:gd name="T45" fmla="*/ 434 h 1956"/>
                <a:gd name="T46" fmla="*/ 1099 w 1956"/>
                <a:gd name="T47" fmla="*/ 882 h 1956"/>
                <a:gd name="T48" fmla="*/ 1070 w 1956"/>
                <a:gd name="T49" fmla="*/ 882 h 1956"/>
                <a:gd name="T50" fmla="*/ 891 w 1956"/>
                <a:gd name="T51" fmla="*/ 703 h 1956"/>
                <a:gd name="T52" fmla="*/ 538 w 1956"/>
                <a:gd name="T53" fmla="*/ 1056 h 1956"/>
                <a:gd name="T54" fmla="*/ 523 w 1956"/>
                <a:gd name="T55" fmla="*/ 1062 h 1956"/>
                <a:gd name="T56" fmla="*/ 508 w 1956"/>
                <a:gd name="T57" fmla="*/ 1056 h 1956"/>
                <a:gd name="T58" fmla="*/ 508 w 1956"/>
                <a:gd name="T59" fmla="*/ 1026 h 1956"/>
                <a:gd name="T60" fmla="*/ 1588 w 1956"/>
                <a:gd name="T61" fmla="*/ 1604 h 1956"/>
                <a:gd name="T62" fmla="*/ 1568 w 1956"/>
                <a:gd name="T63" fmla="*/ 1604 h 1956"/>
                <a:gd name="T64" fmla="*/ 1375 w 1956"/>
                <a:gd name="T65" fmla="*/ 1604 h 1956"/>
                <a:gd name="T66" fmla="*/ 1181 w 1956"/>
                <a:gd name="T67" fmla="*/ 1604 h 1956"/>
                <a:gd name="T68" fmla="*/ 988 w 1956"/>
                <a:gd name="T69" fmla="*/ 1604 h 1956"/>
                <a:gd name="T70" fmla="*/ 794 w 1956"/>
                <a:gd name="T71" fmla="*/ 1604 h 1956"/>
                <a:gd name="T72" fmla="*/ 601 w 1956"/>
                <a:gd name="T73" fmla="*/ 1604 h 1956"/>
                <a:gd name="T74" fmla="*/ 368 w 1956"/>
                <a:gd name="T75" fmla="*/ 1604 h 1956"/>
                <a:gd name="T76" fmla="*/ 347 w 1956"/>
                <a:gd name="T77" fmla="*/ 1583 h 1956"/>
                <a:gd name="T78" fmla="*/ 347 w 1956"/>
                <a:gd name="T79" fmla="*/ 364 h 1956"/>
                <a:gd name="T80" fmla="*/ 368 w 1956"/>
                <a:gd name="T81" fmla="*/ 343 h 1956"/>
                <a:gd name="T82" fmla="*/ 389 w 1956"/>
                <a:gd name="T83" fmla="*/ 364 h 1956"/>
                <a:gd name="T84" fmla="*/ 389 w 1956"/>
                <a:gd name="T85" fmla="*/ 1562 h 1956"/>
                <a:gd name="T86" fmla="*/ 580 w 1956"/>
                <a:gd name="T87" fmla="*/ 1562 h 1956"/>
                <a:gd name="T88" fmla="*/ 580 w 1956"/>
                <a:gd name="T89" fmla="*/ 1235 h 1956"/>
                <a:gd name="T90" fmla="*/ 601 w 1956"/>
                <a:gd name="T91" fmla="*/ 1214 h 1956"/>
                <a:gd name="T92" fmla="*/ 773 w 1956"/>
                <a:gd name="T93" fmla="*/ 1214 h 1956"/>
                <a:gd name="T94" fmla="*/ 773 w 1956"/>
                <a:gd name="T95" fmla="*/ 1080 h 1956"/>
                <a:gd name="T96" fmla="*/ 794 w 1956"/>
                <a:gd name="T97" fmla="*/ 1059 h 1956"/>
                <a:gd name="T98" fmla="*/ 988 w 1956"/>
                <a:gd name="T99" fmla="*/ 1059 h 1956"/>
                <a:gd name="T100" fmla="*/ 1009 w 1956"/>
                <a:gd name="T101" fmla="*/ 1080 h 1956"/>
                <a:gd name="T102" fmla="*/ 1009 w 1956"/>
                <a:gd name="T103" fmla="*/ 1214 h 1956"/>
                <a:gd name="T104" fmla="*/ 1160 w 1956"/>
                <a:gd name="T105" fmla="*/ 1214 h 1956"/>
                <a:gd name="T106" fmla="*/ 1160 w 1956"/>
                <a:gd name="T107" fmla="*/ 1080 h 1956"/>
                <a:gd name="T108" fmla="*/ 1181 w 1956"/>
                <a:gd name="T109" fmla="*/ 1059 h 1956"/>
                <a:gd name="T110" fmla="*/ 1354 w 1956"/>
                <a:gd name="T111" fmla="*/ 1059 h 1956"/>
                <a:gd name="T112" fmla="*/ 1354 w 1956"/>
                <a:gd name="T113" fmla="*/ 925 h 1956"/>
                <a:gd name="T114" fmla="*/ 1375 w 1956"/>
                <a:gd name="T115" fmla="*/ 904 h 1956"/>
                <a:gd name="T116" fmla="*/ 1568 w 1956"/>
                <a:gd name="T117" fmla="*/ 904 h 1956"/>
                <a:gd name="T118" fmla="*/ 1589 w 1956"/>
                <a:gd name="T119" fmla="*/ 925 h 1956"/>
                <a:gd name="T120" fmla="*/ 1589 w 1956"/>
                <a:gd name="T121" fmla="*/ 1563 h 1956"/>
                <a:gd name="T122" fmla="*/ 1609 w 1956"/>
                <a:gd name="T123" fmla="*/ 1583 h 1956"/>
                <a:gd name="T124" fmla="*/ 1588 w 1956"/>
                <a:gd name="T125" fmla="*/ 1604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6" h="1956">
                  <a:moveTo>
                    <a:pt x="978" y="0"/>
                  </a:moveTo>
                  <a:cubicBezTo>
                    <a:pt x="438" y="0"/>
                    <a:pt x="0" y="438"/>
                    <a:pt x="0" y="978"/>
                  </a:cubicBezTo>
                  <a:cubicBezTo>
                    <a:pt x="0" y="1518"/>
                    <a:pt x="438" y="1956"/>
                    <a:pt x="978" y="1956"/>
                  </a:cubicBezTo>
                  <a:cubicBezTo>
                    <a:pt x="1518" y="1956"/>
                    <a:pt x="1956" y="1518"/>
                    <a:pt x="1956" y="978"/>
                  </a:cubicBezTo>
                  <a:cubicBezTo>
                    <a:pt x="1956" y="438"/>
                    <a:pt x="1518" y="0"/>
                    <a:pt x="978" y="0"/>
                  </a:cubicBezTo>
                  <a:close/>
                  <a:moveTo>
                    <a:pt x="508" y="1026"/>
                  </a:moveTo>
                  <a:cubicBezTo>
                    <a:pt x="876" y="659"/>
                    <a:pt x="876" y="659"/>
                    <a:pt x="876" y="659"/>
                  </a:cubicBezTo>
                  <a:cubicBezTo>
                    <a:pt x="884" y="651"/>
                    <a:pt x="898" y="651"/>
                    <a:pt x="906" y="659"/>
                  </a:cubicBezTo>
                  <a:cubicBezTo>
                    <a:pt x="1085" y="837"/>
                    <a:pt x="1085" y="837"/>
                    <a:pt x="1085" y="837"/>
                  </a:cubicBezTo>
                  <a:cubicBezTo>
                    <a:pt x="1518" y="404"/>
                    <a:pt x="1518" y="404"/>
                    <a:pt x="1518" y="404"/>
                  </a:cubicBezTo>
                  <a:cubicBezTo>
                    <a:pt x="1375" y="404"/>
                    <a:pt x="1375" y="404"/>
                    <a:pt x="1375" y="404"/>
                  </a:cubicBezTo>
                  <a:cubicBezTo>
                    <a:pt x="1363" y="404"/>
                    <a:pt x="1354" y="395"/>
                    <a:pt x="1354" y="383"/>
                  </a:cubicBezTo>
                  <a:cubicBezTo>
                    <a:pt x="1354" y="372"/>
                    <a:pt x="1363" y="362"/>
                    <a:pt x="1375" y="362"/>
                  </a:cubicBezTo>
                  <a:cubicBezTo>
                    <a:pt x="1568" y="362"/>
                    <a:pt x="1568" y="362"/>
                    <a:pt x="1568" y="362"/>
                  </a:cubicBezTo>
                  <a:cubicBezTo>
                    <a:pt x="1574" y="362"/>
                    <a:pt x="1579" y="365"/>
                    <a:pt x="1583" y="368"/>
                  </a:cubicBezTo>
                  <a:cubicBezTo>
                    <a:pt x="1583" y="368"/>
                    <a:pt x="1583" y="368"/>
                    <a:pt x="1583" y="368"/>
                  </a:cubicBezTo>
                  <a:cubicBezTo>
                    <a:pt x="1583" y="368"/>
                    <a:pt x="1583" y="368"/>
                    <a:pt x="1583" y="368"/>
                  </a:cubicBezTo>
                  <a:cubicBezTo>
                    <a:pt x="1587" y="372"/>
                    <a:pt x="1589" y="377"/>
                    <a:pt x="1589" y="383"/>
                  </a:cubicBezTo>
                  <a:cubicBezTo>
                    <a:pt x="1589" y="383"/>
                    <a:pt x="1589" y="383"/>
                    <a:pt x="1589" y="383"/>
                  </a:cubicBezTo>
                  <a:cubicBezTo>
                    <a:pt x="1589" y="577"/>
                    <a:pt x="1589" y="577"/>
                    <a:pt x="1589" y="577"/>
                  </a:cubicBezTo>
                  <a:cubicBezTo>
                    <a:pt x="1589" y="588"/>
                    <a:pt x="1580" y="598"/>
                    <a:pt x="1568" y="598"/>
                  </a:cubicBezTo>
                  <a:cubicBezTo>
                    <a:pt x="1557" y="598"/>
                    <a:pt x="1548" y="588"/>
                    <a:pt x="1548" y="577"/>
                  </a:cubicBezTo>
                  <a:cubicBezTo>
                    <a:pt x="1548" y="434"/>
                    <a:pt x="1548" y="434"/>
                    <a:pt x="1548" y="434"/>
                  </a:cubicBezTo>
                  <a:cubicBezTo>
                    <a:pt x="1099" y="882"/>
                    <a:pt x="1099" y="882"/>
                    <a:pt x="1099" y="882"/>
                  </a:cubicBezTo>
                  <a:cubicBezTo>
                    <a:pt x="1091" y="890"/>
                    <a:pt x="1078" y="890"/>
                    <a:pt x="1070" y="882"/>
                  </a:cubicBezTo>
                  <a:cubicBezTo>
                    <a:pt x="891" y="703"/>
                    <a:pt x="891" y="703"/>
                    <a:pt x="891" y="703"/>
                  </a:cubicBezTo>
                  <a:cubicBezTo>
                    <a:pt x="538" y="1056"/>
                    <a:pt x="538" y="1056"/>
                    <a:pt x="538" y="1056"/>
                  </a:cubicBezTo>
                  <a:cubicBezTo>
                    <a:pt x="534" y="1060"/>
                    <a:pt x="528" y="1062"/>
                    <a:pt x="523" y="1062"/>
                  </a:cubicBezTo>
                  <a:cubicBezTo>
                    <a:pt x="518" y="1062"/>
                    <a:pt x="512" y="1060"/>
                    <a:pt x="508" y="1056"/>
                  </a:cubicBezTo>
                  <a:cubicBezTo>
                    <a:pt x="500" y="1048"/>
                    <a:pt x="500" y="1035"/>
                    <a:pt x="508" y="1026"/>
                  </a:cubicBezTo>
                  <a:close/>
                  <a:moveTo>
                    <a:pt x="1588" y="1604"/>
                  </a:moveTo>
                  <a:cubicBezTo>
                    <a:pt x="1568" y="1604"/>
                    <a:pt x="1568" y="1604"/>
                    <a:pt x="1568" y="1604"/>
                  </a:cubicBezTo>
                  <a:cubicBezTo>
                    <a:pt x="1375" y="1604"/>
                    <a:pt x="1375" y="1604"/>
                    <a:pt x="1375" y="1604"/>
                  </a:cubicBezTo>
                  <a:cubicBezTo>
                    <a:pt x="1181" y="1604"/>
                    <a:pt x="1181" y="1604"/>
                    <a:pt x="1181" y="1604"/>
                  </a:cubicBezTo>
                  <a:cubicBezTo>
                    <a:pt x="988" y="1604"/>
                    <a:pt x="988" y="1604"/>
                    <a:pt x="988" y="1604"/>
                  </a:cubicBezTo>
                  <a:cubicBezTo>
                    <a:pt x="794" y="1604"/>
                    <a:pt x="794" y="1604"/>
                    <a:pt x="794" y="1604"/>
                  </a:cubicBezTo>
                  <a:cubicBezTo>
                    <a:pt x="601" y="1604"/>
                    <a:pt x="601" y="1604"/>
                    <a:pt x="601" y="1604"/>
                  </a:cubicBezTo>
                  <a:cubicBezTo>
                    <a:pt x="368" y="1604"/>
                    <a:pt x="368" y="1604"/>
                    <a:pt x="368" y="1604"/>
                  </a:cubicBezTo>
                  <a:cubicBezTo>
                    <a:pt x="357" y="1604"/>
                    <a:pt x="347" y="1595"/>
                    <a:pt x="347" y="1583"/>
                  </a:cubicBezTo>
                  <a:cubicBezTo>
                    <a:pt x="347" y="364"/>
                    <a:pt x="347" y="364"/>
                    <a:pt x="347" y="364"/>
                  </a:cubicBezTo>
                  <a:cubicBezTo>
                    <a:pt x="347" y="352"/>
                    <a:pt x="357" y="343"/>
                    <a:pt x="368" y="343"/>
                  </a:cubicBezTo>
                  <a:cubicBezTo>
                    <a:pt x="380" y="343"/>
                    <a:pt x="389" y="352"/>
                    <a:pt x="389" y="364"/>
                  </a:cubicBezTo>
                  <a:cubicBezTo>
                    <a:pt x="389" y="1562"/>
                    <a:pt x="389" y="1562"/>
                    <a:pt x="389" y="1562"/>
                  </a:cubicBezTo>
                  <a:cubicBezTo>
                    <a:pt x="580" y="1562"/>
                    <a:pt x="580" y="1562"/>
                    <a:pt x="580" y="1562"/>
                  </a:cubicBezTo>
                  <a:cubicBezTo>
                    <a:pt x="580" y="1235"/>
                    <a:pt x="580" y="1235"/>
                    <a:pt x="580" y="1235"/>
                  </a:cubicBezTo>
                  <a:cubicBezTo>
                    <a:pt x="580" y="1223"/>
                    <a:pt x="589" y="1214"/>
                    <a:pt x="601" y="1214"/>
                  </a:cubicBezTo>
                  <a:cubicBezTo>
                    <a:pt x="773" y="1214"/>
                    <a:pt x="773" y="1214"/>
                    <a:pt x="773" y="1214"/>
                  </a:cubicBezTo>
                  <a:cubicBezTo>
                    <a:pt x="773" y="1080"/>
                    <a:pt x="773" y="1080"/>
                    <a:pt x="773" y="1080"/>
                  </a:cubicBezTo>
                  <a:cubicBezTo>
                    <a:pt x="773" y="1069"/>
                    <a:pt x="783" y="1059"/>
                    <a:pt x="794" y="1059"/>
                  </a:cubicBezTo>
                  <a:cubicBezTo>
                    <a:pt x="988" y="1059"/>
                    <a:pt x="988" y="1059"/>
                    <a:pt x="988" y="1059"/>
                  </a:cubicBezTo>
                  <a:cubicBezTo>
                    <a:pt x="999" y="1059"/>
                    <a:pt x="1009" y="1069"/>
                    <a:pt x="1009" y="1080"/>
                  </a:cubicBezTo>
                  <a:cubicBezTo>
                    <a:pt x="1009" y="1214"/>
                    <a:pt x="1009" y="1214"/>
                    <a:pt x="1009" y="1214"/>
                  </a:cubicBezTo>
                  <a:cubicBezTo>
                    <a:pt x="1160" y="1214"/>
                    <a:pt x="1160" y="1214"/>
                    <a:pt x="1160" y="1214"/>
                  </a:cubicBezTo>
                  <a:cubicBezTo>
                    <a:pt x="1160" y="1080"/>
                    <a:pt x="1160" y="1080"/>
                    <a:pt x="1160" y="1080"/>
                  </a:cubicBezTo>
                  <a:cubicBezTo>
                    <a:pt x="1160" y="1069"/>
                    <a:pt x="1170" y="1059"/>
                    <a:pt x="1181" y="1059"/>
                  </a:cubicBezTo>
                  <a:cubicBezTo>
                    <a:pt x="1354" y="1059"/>
                    <a:pt x="1354" y="1059"/>
                    <a:pt x="1354" y="1059"/>
                  </a:cubicBezTo>
                  <a:cubicBezTo>
                    <a:pt x="1354" y="925"/>
                    <a:pt x="1354" y="925"/>
                    <a:pt x="1354" y="925"/>
                  </a:cubicBezTo>
                  <a:cubicBezTo>
                    <a:pt x="1354" y="914"/>
                    <a:pt x="1363" y="904"/>
                    <a:pt x="1375" y="904"/>
                  </a:cubicBezTo>
                  <a:cubicBezTo>
                    <a:pt x="1568" y="904"/>
                    <a:pt x="1568" y="904"/>
                    <a:pt x="1568" y="904"/>
                  </a:cubicBezTo>
                  <a:cubicBezTo>
                    <a:pt x="1580" y="904"/>
                    <a:pt x="1589" y="914"/>
                    <a:pt x="1589" y="925"/>
                  </a:cubicBezTo>
                  <a:cubicBezTo>
                    <a:pt x="1589" y="1563"/>
                    <a:pt x="1589" y="1563"/>
                    <a:pt x="1589" y="1563"/>
                  </a:cubicBezTo>
                  <a:cubicBezTo>
                    <a:pt x="1600" y="1564"/>
                    <a:pt x="1609" y="1572"/>
                    <a:pt x="1609" y="1583"/>
                  </a:cubicBezTo>
                  <a:cubicBezTo>
                    <a:pt x="1609" y="1595"/>
                    <a:pt x="1599" y="1604"/>
                    <a:pt x="1588" y="1604"/>
                  </a:cubicBezTo>
                  <a:close/>
                </a:path>
              </a:pathLst>
            </a:custGeom>
            <a:grpFill/>
            <a:ln w="9525">
              <a:solidFill>
                <a:schemeClr val="bg1"/>
              </a:solidFill>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8" name="Freeform 245">
              <a:extLst>
                <a:ext uri="{FF2B5EF4-FFF2-40B4-BE49-F238E27FC236}">
                  <a16:creationId xmlns:a16="http://schemas.microsoft.com/office/drawing/2014/main" id="{8290B145-AD18-437A-A68F-927F1B2FDBA0}"/>
                </a:ext>
              </a:extLst>
            </p:cNvPr>
            <p:cNvSpPr>
              <a:spLocks/>
            </p:cNvSpPr>
            <p:nvPr/>
          </p:nvSpPr>
          <p:spPr bwMode="auto">
            <a:xfrm>
              <a:off x="3611" y="744"/>
              <a:ext cx="18" cy="72"/>
            </a:xfrm>
            <a:custGeom>
              <a:avLst/>
              <a:gdLst>
                <a:gd name="T0" fmla="*/ 0 w 18"/>
                <a:gd name="T1" fmla="*/ 0 h 72"/>
                <a:gd name="T2" fmla="*/ 0 w 18"/>
                <a:gd name="T3" fmla="*/ 16 h 72"/>
                <a:gd name="T4" fmla="*/ 0 w 18"/>
                <a:gd name="T5" fmla="*/ 72 h 72"/>
                <a:gd name="T6" fmla="*/ 18 w 18"/>
                <a:gd name="T7" fmla="*/ 72 h 72"/>
                <a:gd name="T8" fmla="*/ 18 w 18"/>
                <a:gd name="T9" fmla="*/ 0 h 72"/>
                <a:gd name="T10" fmla="*/ 0 w 18"/>
                <a:gd name="T11" fmla="*/ 0 h 72"/>
              </a:gdLst>
              <a:ahLst/>
              <a:cxnLst>
                <a:cxn ang="0">
                  <a:pos x="T0" y="T1"/>
                </a:cxn>
                <a:cxn ang="0">
                  <a:pos x="T2" y="T3"/>
                </a:cxn>
                <a:cxn ang="0">
                  <a:pos x="T4" y="T5"/>
                </a:cxn>
                <a:cxn ang="0">
                  <a:pos x="T6" y="T7"/>
                </a:cxn>
                <a:cxn ang="0">
                  <a:pos x="T8" y="T9"/>
                </a:cxn>
                <a:cxn ang="0">
                  <a:pos x="T10" y="T11"/>
                </a:cxn>
              </a:cxnLst>
              <a:rect l="0" t="0" r="r" b="b"/>
              <a:pathLst>
                <a:path w="18" h="72">
                  <a:moveTo>
                    <a:pt x="0" y="0"/>
                  </a:moveTo>
                  <a:lnTo>
                    <a:pt x="0" y="16"/>
                  </a:lnTo>
                  <a:lnTo>
                    <a:pt x="0" y="72"/>
                  </a:lnTo>
                  <a:lnTo>
                    <a:pt x="18" y="72"/>
                  </a:lnTo>
                  <a:lnTo>
                    <a:pt x="18" y="0"/>
                  </a:lnTo>
                  <a:lnTo>
                    <a:pt x="0" y="0"/>
                  </a:lnTo>
                  <a:close/>
                </a:path>
              </a:pathLst>
            </a:custGeom>
            <a:grpFill/>
            <a:ln w="9525">
              <a:solidFill>
                <a:schemeClr val="bg1"/>
              </a:solidFill>
              <a:round/>
              <a:headEnd/>
              <a:tailEnd/>
            </a:ln>
          </p:spPr>
          <p:txBody>
            <a:bodyPr vert="horz" wrap="square" lIns="68580" tIns="34290" rIns="68580" bIns="34290" numCol="1" anchor="t" anchorCtr="0" compatLnSpc="1">
              <a:prstTxWarp prst="textNoShape">
                <a:avLst/>
              </a:prstTxWarp>
            </a:bodyPr>
            <a:lstStyle/>
            <a:p>
              <a:endParaRPr lang="en-GB" sz="1350"/>
            </a:p>
          </p:txBody>
        </p:sp>
      </p:grpSp>
      <p:pic>
        <p:nvPicPr>
          <p:cNvPr id="29" name="Picture 28">
            <a:extLst>
              <a:ext uri="{FF2B5EF4-FFF2-40B4-BE49-F238E27FC236}">
                <a16:creationId xmlns:a16="http://schemas.microsoft.com/office/drawing/2014/main" id="{5CE845CF-D4C4-445B-BE5C-3BCB4119E0AC}"/>
              </a:ext>
            </a:extLst>
          </p:cNvPr>
          <p:cNvPicPr>
            <a:picLocks noChangeAspect="1"/>
          </p:cNvPicPr>
          <p:nvPr/>
        </p:nvPicPr>
        <p:blipFill>
          <a:blip r:embed="rId5"/>
          <a:stretch>
            <a:fillRect/>
          </a:stretch>
        </p:blipFill>
        <p:spPr>
          <a:xfrm>
            <a:off x="4301819" y="4201714"/>
            <a:ext cx="423872" cy="423872"/>
          </a:xfrm>
          <a:prstGeom prst="rect">
            <a:avLst/>
          </a:prstGeom>
        </p:spPr>
      </p:pic>
      <p:pic>
        <p:nvPicPr>
          <p:cNvPr id="3074"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901" y="1519698"/>
            <a:ext cx="4000790" cy="1308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981" y="3358601"/>
            <a:ext cx="3976565" cy="1265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8"/>
          <a:stretch>
            <a:fillRect/>
          </a:stretch>
        </p:blipFill>
        <p:spPr>
          <a:xfrm>
            <a:off x="4336522" y="633425"/>
            <a:ext cx="4521726" cy="2815470"/>
          </a:xfrm>
          <a:prstGeom prst="rect">
            <a:avLst/>
          </a:prstGeom>
        </p:spPr>
      </p:pic>
      <p:sp>
        <p:nvSpPr>
          <p:cNvPr id="30" name="Rectangle 2"/>
          <p:cNvSpPr/>
          <p:nvPr/>
        </p:nvSpPr>
        <p:spPr>
          <a:xfrm>
            <a:off x="0" y="34940"/>
            <a:ext cx="8811720" cy="42943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685800">
              <a:lnSpc>
                <a:spcPct val="100000"/>
              </a:lnSpc>
            </a:pPr>
            <a:r>
              <a:rPr lang="nl-NL" sz="2200" b="1" strike="noStrike" spc="-1">
                <a:solidFill>
                  <a:srgbClr val="EE0033"/>
                </a:solidFill>
                <a:latin typeface="FS PF BeauSans Pro"/>
              </a:rPr>
              <a:t>III. </a:t>
            </a:r>
            <a:r>
              <a:rPr lang="vi-VN" sz="2200" b="1" strike="noStrike" spc="-1" dirty="0">
                <a:solidFill>
                  <a:srgbClr val="EE0033"/>
                </a:solidFill>
                <a:latin typeface="FS PF BeauSans Pro"/>
              </a:rPr>
              <a:t>CÔNG TÁC </a:t>
            </a:r>
            <a:r>
              <a:rPr lang="en-US" sz="2200" b="1" strike="noStrike" spc="-1" dirty="0">
                <a:solidFill>
                  <a:srgbClr val="EE0033"/>
                </a:solidFill>
                <a:latin typeface="FS PF BeauSans Pro"/>
              </a:rPr>
              <a:t>VẬN HÀNH KHAI THÁC</a:t>
            </a:r>
            <a:endParaRPr lang="en-US" sz="2200" b="0" strike="noStrike" spc="-1" dirty="0">
              <a:solidFill>
                <a:srgbClr val="000000"/>
              </a:solidFill>
              <a:latin typeface="Arial"/>
            </a:endParaRPr>
          </a:p>
        </p:txBody>
      </p:sp>
      <p:cxnSp>
        <p:nvCxnSpPr>
          <p:cNvPr id="31" name="Straight Connector 3"/>
          <p:cNvCxnSpPr/>
          <p:nvPr/>
        </p:nvCxnSpPr>
        <p:spPr>
          <a:xfrm>
            <a:off x="3051160" y="464013"/>
            <a:ext cx="3026520" cy="360"/>
          </a:xfrm>
          <a:prstGeom prst="straightConnector1">
            <a:avLst/>
          </a:prstGeom>
          <a:ln w="76200">
            <a:solidFill>
              <a:srgbClr val="EE0033"/>
            </a:solidFill>
          </a:ln>
        </p:spPr>
      </p:cxnSp>
      <p:sp>
        <p:nvSpPr>
          <p:cNvPr id="32" name="TextBox 31"/>
          <p:cNvSpPr txBox="1"/>
          <p:nvPr/>
        </p:nvSpPr>
        <p:spPr>
          <a:xfrm>
            <a:off x="223875" y="4785741"/>
            <a:ext cx="2228849" cy="253916"/>
          </a:xfrm>
          <a:prstGeom prst="rect">
            <a:avLst/>
          </a:prstGeom>
          <a:solidFill>
            <a:schemeClr val="bg1">
              <a:lumMod val="95000"/>
            </a:schemeClr>
          </a:solidFill>
          <a:ln>
            <a:solidFill>
              <a:schemeClr val="bg1">
                <a:lumMod val="95000"/>
              </a:schemeClr>
            </a:solidFill>
          </a:ln>
        </p:spPr>
        <p:txBody>
          <a:bodyPr wrap="square" rtlCol="0">
            <a:spAutoFit/>
          </a:bodyPr>
          <a:lstStyle/>
          <a:p>
            <a:r>
              <a:rPr lang="en-US" sz="1050" b="1">
                <a:solidFill>
                  <a:schemeClr val="bg1">
                    <a:lumMod val="50000"/>
                  </a:schemeClr>
                </a:solidFill>
                <a:latin typeface="FS PF BeauSans Pro SemiBold" panose="02000503000000020004" pitchFamily="2" charset="0"/>
              </a:rPr>
              <a:t>Trung tâm Kỹ thuật Khu vực 2</a:t>
            </a:r>
          </a:p>
        </p:txBody>
      </p:sp>
      <p:sp>
        <p:nvSpPr>
          <p:cNvPr id="33" name="Rectangle 7"/>
          <p:cNvSpPr/>
          <p:nvPr/>
        </p:nvSpPr>
        <p:spPr>
          <a:xfrm>
            <a:off x="223875" y="543384"/>
            <a:ext cx="1615035" cy="398655"/>
          </a:xfrm>
          <a:prstGeom prst="rect">
            <a:avLst/>
          </a:prstGeom>
          <a:solidFill>
            <a:srgbClr val="EE0033"/>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685800">
              <a:lnSpc>
                <a:spcPct val="100000"/>
              </a:lnSpc>
            </a:pPr>
            <a:r>
              <a:rPr lang="en-US" sz="2000" b="1" spc="-1">
                <a:solidFill>
                  <a:schemeClr val="lt1"/>
                </a:solidFill>
                <a:latin typeface="FS PF BeauSans Pro"/>
              </a:rPr>
              <a:t>1</a:t>
            </a:r>
            <a:r>
              <a:rPr lang="en-US" sz="2000" b="1" strike="noStrike" spc="-1">
                <a:solidFill>
                  <a:schemeClr val="lt1"/>
                </a:solidFill>
                <a:latin typeface="FS PF BeauSans Pro"/>
              </a:rPr>
              <a:t>. Nhóm KPI</a:t>
            </a:r>
            <a:endParaRPr lang="en-US" sz="2000" b="0" strike="noStrike" spc="-1">
              <a:solidFill>
                <a:srgbClr val="FFFFFF"/>
              </a:solidFill>
              <a:latin typeface="Arial"/>
            </a:endParaRPr>
          </a:p>
        </p:txBody>
      </p:sp>
      <p:pic>
        <p:nvPicPr>
          <p:cNvPr id="34" name="Picture 33">
            <a:extLst>
              <a:ext uri="{FF2B5EF4-FFF2-40B4-BE49-F238E27FC236}">
                <a16:creationId xmlns:a16="http://schemas.microsoft.com/office/drawing/2014/main" id="{568963B1-B802-4C1D-B405-253B0143C60F}"/>
              </a:ext>
            </a:extLst>
          </p:cNvPr>
          <p:cNvPicPr>
            <a:picLocks noChangeAspect="1"/>
          </p:cNvPicPr>
          <p:nvPr/>
        </p:nvPicPr>
        <p:blipFill>
          <a:blip r:embed="rId9"/>
          <a:stretch>
            <a:fillRect/>
          </a:stretch>
        </p:blipFill>
        <p:spPr>
          <a:xfrm>
            <a:off x="7829550" y="0"/>
            <a:ext cx="1323594" cy="437941"/>
          </a:xfrm>
          <a:prstGeom prst="rect">
            <a:avLst/>
          </a:prstGeom>
          <a:ln>
            <a:noFill/>
          </a:ln>
          <a:effectLst>
            <a:softEdge rad="112500"/>
          </a:effectLst>
        </p:spPr>
      </p:pic>
    </p:spTree>
    <p:extLst>
      <p:ext uri="{BB962C8B-B14F-4D97-AF65-F5344CB8AC3E}">
        <p14:creationId xmlns:p14="http://schemas.microsoft.com/office/powerpoint/2010/main" val="15729834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6D48C3A2-9A80-4FF4-B3A1-AC43BA6BA258}"/>
              </a:ext>
            </a:extLst>
          </p:cNvPr>
          <p:cNvSpPr txBox="1"/>
          <p:nvPr/>
        </p:nvSpPr>
        <p:spPr>
          <a:xfrm>
            <a:off x="231929" y="3017282"/>
            <a:ext cx="3836108" cy="1585049"/>
          </a:xfrm>
          <a:prstGeom prst="rect">
            <a:avLst/>
          </a:prstGeom>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lvl="0" algn="just">
              <a:buFont typeface="Wingdings" panose="05000000000000000000" pitchFamily="2" charset="2"/>
              <a:buChar char="v"/>
            </a:pPr>
            <a:r>
              <a:rPr lang="en-US" altLang="ko-KR" sz="1300" b="1" dirty="0">
                <a:solidFill>
                  <a:srgbClr val="FF0000"/>
                </a:solidFill>
                <a:latin typeface="FS PF BeauSans Pro" panose="02000500000000020004" pitchFamily="2" charset="0"/>
                <a:ea typeface="Arial Unicode MS"/>
                <a:cs typeface="Times New Roman" panose="02020603050405020304" pitchFamily="18" charset="0"/>
              </a:rPr>
              <a:t> </a:t>
            </a:r>
            <a:r>
              <a:rPr lang="en-US" altLang="ko-KR" sz="1300" b="1" dirty="0" err="1">
                <a:solidFill>
                  <a:srgbClr val="FF0000"/>
                </a:solidFill>
                <a:latin typeface="FS PF BeauSans Pro" panose="02000500000000020004" pitchFamily="2" charset="0"/>
                <a:ea typeface="Arial Unicode MS"/>
                <a:cs typeface="Times New Roman" panose="02020603050405020304" pitchFamily="18" charset="0"/>
              </a:rPr>
              <a:t>Bảo</a:t>
            </a:r>
            <a:r>
              <a:rPr lang="en-US" altLang="ko-KR" sz="1300" b="1" dirty="0">
                <a:solidFill>
                  <a:srgbClr val="FF0000"/>
                </a:solidFill>
                <a:latin typeface="FS PF BeauSans Pro" panose="02000500000000020004" pitchFamily="2" charset="0"/>
                <a:ea typeface="Arial Unicode MS"/>
                <a:cs typeface="Times New Roman" panose="02020603050405020304" pitchFamily="18" charset="0"/>
              </a:rPr>
              <a:t> </a:t>
            </a:r>
            <a:r>
              <a:rPr lang="en-US" altLang="ko-KR" sz="1300" b="1" dirty="0" err="1">
                <a:solidFill>
                  <a:srgbClr val="FF0000"/>
                </a:solidFill>
                <a:latin typeface="FS PF BeauSans Pro" panose="02000500000000020004" pitchFamily="2" charset="0"/>
                <a:ea typeface="Arial Unicode MS"/>
                <a:cs typeface="Times New Roman" panose="02020603050405020304" pitchFamily="18" charset="0"/>
              </a:rPr>
              <a:t>dưỡng</a:t>
            </a:r>
            <a:r>
              <a:rPr lang="en-US" altLang="ko-KR" sz="1300" b="1" dirty="0">
                <a:solidFill>
                  <a:srgbClr val="FF0000"/>
                </a:solidFill>
                <a:latin typeface="FS PF BeauSans Pro" panose="02000500000000020004" pitchFamily="2" charset="0"/>
                <a:ea typeface="Arial Unicode MS"/>
                <a:cs typeface="Times New Roman" panose="02020603050405020304" pitchFamily="18" charset="0"/>
              </a:rPr>
              <a:t> </a:t>
            </a:r>
            <a:r>
              <a:rPr lang="en-US" altLang="ko-KR" sz="1300" b="1" dirty="0" err="1">
                <a:solidFill>
                  <a:srgbClr val="FF0000"/>
                </a:solidFill>
                <a:latin typeface="FS PF BeauSans Pro" panose="02000500000000020004" pitchFamily="2" charset="0"/>
                <a:ea typeface="Arial Unicode MS"/>
                <a:cs typeface="Times New Roman" panose="02020603050405020304" pitchFamily="18" charset="0"/>
              </a:rPr>
              <a:t>lớn</a:t>
            </a:r>
            <a:r>
              <a:rPr lang="en-US" altLang="ko-KR" sz="1300" b="1" dirty="0">
                <a:solidFill>
                  <a:srgbClr val="FF0000"/>
                </a:solidFill>
                <a:latin typeface="FS PF BeauSans Pro" panose="02000500000000020004" pitchFamily="2" charset="0"/>
                <a:ea typeface="Arial Unicode MS"/>
                <a:cs typeface="Times New Roman" panose="02020603050405020304" pitchFamily="18" charset="0"/>
              </a:rPr>
              <a:t> </a:t>
            </a:r>
            <a:r>
              <a:rPr lang="en-US" altLang="ko-KR" sz="1300" b="1" dirty="0" err="1">
                <a:solidFill>
                  <a:srgbClr val="FF0000"/>
                </a:solidFill>
                <a:latin typeface="FS PF BeauSans Pro" panose="02000500000000020004" pitchFamily="2" charset="0"/>
                <a:ea typeface="Arial Unicode MS"/>
                <a:cs typeface="Times New Roman" panose="02020603050405020304" pitchFamily="18" charset="0"/>
              </a:rPr>
              <a:t>các</a:t>
            </a:r>
            <a:r>
              <a:rPr lang="en-US" altLang="ko-KR" sz="1300" b="1" dirty="0">
                <a:solidFill>
                  <a:srgbClr val="FF0000"/>
                </a:solidFill>
                <a:latin typeface="FS PF BeauSans Pro" panose="02000500000000020004" pitchFamily="2" charset="0"/>
                <a:ea typeface="Arial Unicode MS"/>
                <a:cs typeface="Times New Roman" panose="02020603050405020304" pitchFamily="18" charset="0"/>
              </a:rPr>
              <a:t> </a:t>
            </a:r>
            <a:r>
              <a:rPr lang="en-US" altLang="ko-KR" sz="1300" b="1" dirty="0" err="1">
                <a:solidFill>
                  <a:srgbClr val="FF0000"/>
                </a:solidFill>
                <a:latin typeface="FS PF BeauSans Pro" panose="02000500000000020004" pitchFamily="2" charset="0"/>
                <a:ea typeface="Arial Unicode MS"/>
                <a:cs typeface="Times New Roman" panose="02020603050405020304" pitchFamily="18" charset="0"/>
              </a:rPr>
              <a:t>trạm</a:t>
            </a:r>
            <a:r>
              <a:rPr lang="en-US" altLang="ko-KR" sz="1300" b="1" dirty="0">
                <a:solidFill>
                  <a:srgbClr val="FF0000"/>
                </a:solidFill>
                <a:latin typeface="FS PF BeauSans Pro" panose="02000500000000020004" pitchFamily="2" charset="0"/>
                <a:ea typeface="Arial Unicode MS"/>
                <a:cs typeface="Times New Roman" panose="02020603050405020304" pitchFamily="18" charset="0"/>
              </a:rPr>
              <a:t> </a:t>
            </a:r>
            <a:r>
              <a:rPr lang="en-US" altLang="ko-KR" sz="1300" b="1" dirty="0" err="1">
                <a:solidFill>
                  <a:srgbClr val="FF0000"/>
                </a:solidFill>
                <a:latin typeface="FS PF BeauSans Pro" panose="02000500000000020004" pitchFamily="2" charset="0"/>
                <a:ea typeface="Arial Unicode MS"/>
                <a:cs typeface="Times New Roman" panose="02020603050405020304" pitchFamily="18" charset="0"/>
              </a:rPr>
              <a:t>trường</a:t>
            </a:r>
            <a:r>
              <a:rPr lang="en-US" altLang="ko-KR" sz="1300" b="1" dirty="0">
                <a:solidFill>
                  <a:srgbClr val="FF0000"/>
                </a:solidFill>
                <a:latin typeface="FS PF BeauSans Pro" panose="02000500000000020004" pitchFamily="2" charset="0"/>
                <a:ea typeface="Arial Unicode MS"/>
                <a:cs typeface="Times New Roman" panose="02020603050405020304" pitchFamily="18" charset="0"/>
              </a:rPr>
              <a:t> Sa</a:t>
            </a:r>
            <a:r>
              <a:rPr lang="vi-VN" altLang="ko-KR" sz="1300" b="1" dirty="0">
                <a:solidFill>
                  <a:srgbClr val="FF0000"/>
                </a:solidFill>
                <a:latin typeface="FS PF BeauSans Pro" panose="02000500000000020004" pitchFamily="2" charset="0"/>
                <a:ea typeface="Arial Unicode MS"/>
                <a:cs typeface="Arial" panose="020B0604020202020204" pitchFamily="34" charset="0"/>
              </a:rPr>
              <a:t>:</a:t>
            </a:r>
            <a:r>
              <a:rPr lang="pt-BR" altLang="ko-KR" sz="1300" i="1" dirty="0">
                <a:latin typeface="FS PF BeauSans Pro" panose="02000500000000020004" pitchFamily="2" charset="0"/>
                <a:cs typeface="Times New Roman" panose="02020603050405020304" pitchFamily="18" charset="0"/>
              </a:rPr>
              <a:t> </a:t>
            </a:r>
          </a:p>
          <a:p>
            <a:pPr marL="285750" lvl="0" indent="-285750" algn="just">
              <a:buFont typeface="Wingdings" panose="05000000000000000000" pitchFamily="2" charset="2"/>
              <a:buChar char="ü"/>
            </a:pPr>
            <a:r>
              <a:rPr lang="en-US" sz="1200" b="1" dirty="0">
                <a:latin typeface="FS PF BeauSans Pro" panose="02000500000000020004" pitchFamily="2" charset="0"/>
                <a:cs typeface="Times New Roman" panose="02020603050405020304" pitchFamily="18" charset="0"/>
              </a:rPr>
              <a:t>B</a:t>
            </a:r>
            <a:r>
              <a:rPr lang="vi-VN" sz="1200" b="1" dirty="0">
                <a:latin typeface="FS PF BeauSans Pro" panose="02000500000000020004" pitchFamily="2" charset="0"/>
                <a:cs typeface="Times New Roman" panose="02020603050405020304" pitchFamily="18" charset="0"/>
              </a:rPr>
              <a:t>ảo dưỡng Trường Sa: </a:t>
            </a:r>
            <a:r>
              <a:rPr lang="vi-VN" sz="1200" dirty="0">
                <a:latin typeface="FS PF BeauSans Pro" panose="02000500000000020004" pitchFamily="2" charset="0"/>
                <a:cs typeface="Times New Roman" panose="02020603050405020304" pitchFamily="18" charset="0"/>
              </a:rPr>
              <a:t>Lũy kế hoàn thành 10/21 đảo </a:t>
            </a:r>
            <a:r>
              <a:rPr lang="vi-VN" sz="1200" b="1" dirty="0">
                <a:solidFill>
                  <a:srgbClr val="FF0000"/>
                </a:solidFill>
                <a:latin typeface="FS PF BeauSans Pro" panose="02000500000000020004" pitchFamily="2" charset="0"/>
                <a:cs typeface="Times New Roman" panose="02020603050405020304" pitchFamily="18" charset="0"/>
              </a:rPr>
              <a:t>~ 47,6% </a:t>
            </a:r>
            <a:r>
              <a:rPr lang="vi-VN" sz="1200" dirty="0">
                <a:latin typeface="FS PF BeauSans Pro" panose="02000500000000020004" pitchFamily="2" charset="0"/>
                <a:cs typeface="Times New Roman" panose="02020603050405020304" pitchFamily="18" charset="0"/>
              </a:rPr>
              <a:t>(~ 14/33 điểm đảo ~ 42,4%).</a:t>
            </a:r>
          </a:p>
          <a:p>
            <a:pPr marL="285750" lvl="0" indent="-285750" algn="just">
              <a:buFont typeface="Wingdings" panose="05000000000000000000" pitchFamily="2" charset="2"/>
              <a:buChar char="ü"/>
            </a:pPr>
            <a:r>
              <a:rPr lang="vi-VN" sz="1200" b="1" dirty="0">
                <a:latin typeface="FS PF BeauSans Pro" panose="02000500000000020004" pitchFamily="2" charset="0"/>
                <a:cs typeface="Times New Roman" panose="02020603050405020304" pitchFamily="18" charset="0"/>
              </a:rPr>
              <a:t>Củng cố 3 cột tự đứng: </a:t>
            </a:r>
            <a:r>
              <a:rPr lang="vi-VN" sz="1200" dirty="0">
                <a:latin typeface="FS PF BeauSans Pro" panose="02000500000000020004" pitchFamily="2" charset="0"/>
                <a:cs typeface="Times New Roman" panose="02020603050405020304" pitchFamily="18" charset="0"/>
              </a:rPr>
              <a:t>Trường Sa Lớn_OKH102 </a:t>
            </a:r>
            <a:r>
              <a:rPr lang="vi-VN" sz="1200" i="1" dirty="0">
                <a:latin typeface="FS PF BeauSans Pro" panose="02000500000000020004" pitchFamily="2" charset="0"/>
                <a:cs typeface="Times New Roman" panose="02020603050405020304" pitchFamily="18" charset="0"/>
              </a:rPr>
              <a:t>(LK hoàn thành 5/9 đốt cột ~ 56%), </a:t>
            </a:r>
            <a:r>
              <a:rPr lang="vi-VN" sz="1200" dirty="0">
                <a:latin typeface="FS PF BeauSans Pro" panose="02000500000000020004" pitchFamily="2" charset="0"/>
                <a:cs typeface="Times New Roman" panose="02020603050405020304" pitchFamily="18" charset="0"/>
              </a:rPr>
              <a:t>Trường Sa Đông_OKH910 </a:t>
            </a:r>
            <a:r>
              <a:rPr lang="vi-VN" sz="1200" i="1" dirty="0">
                <a:latin typeface="FS PF BeauSans Pro" panose="02000500000000020004" pitchFamily="2" charset="0"/>
                <a:cs typeface="Times New Roman" panose="02020603050405020304" pitchFamily="18" charset="0"/>
              </a:rPr>
              <a:t>(LK hoàn thành 4/5 đốt cột ~ 80%),</a:t>
            </a:r>
            <a:r>
              <a:rPr lang="vi-VN" sz="1200" dirty="0">
                <a:latin typeface="FS PF BeauSans Pro" panose="02000500000000020004" pitchFamily="2" charset="0"/>
                <a:cs typeface="Times New Roman" panose="02020603050405020304" pitchFamily="18" charset="0"/>
              </a:rPr>
              <a:t> Phan Vinh_OKH904 </a:t>
            </a:r>
            <a:r>
              <a:rPr lang="vi-VN" sz="1200" i="1" dirty="0">
                <a:latin typeface="FS PF BeauSans Pro" panose="02000500000000020004" pitchFamily="2" charset="0"/>
                <a:cs typeface="Times New Roman" panose="02020603050405020304" pitchFamily="18" charset="0"/>
              </a:rPr>
              <a:t>(dự kiến cuối tháng 7/2025 mới đến đảo).</a:t>
            </a:r>
            <a:endParaRPr lang="de-DE" sz="1200" i="1" dirty="0">
              <a:latin typeface="FS PF BeauSans Pro" panose="02000500000000020004" pitchFamily="2" charset="0"/>
              <a:cs typeface="Times New Roman" panose="02020603050405020304" pitchFamily="18" charset="0"/>
            </a:endParaRPr>
          </a:p>
        </p:txBody>
      </p:sp>
      <p:sp>
        <p:nvSpPr>
          <p:cNvPr id="16" name="TextBox 15">
            <a:extLst>
              <a:ext uri="{FF2B5EF4-FFF2-40B4-BE49-F238E27FC236}">
                <a16:creationId xmlns:a16="http://schemas.microsoft.com/office/drawing/2014/main" id="{6D48C3A2-9A80-4FF4-B3A1-AC43BA6BA258}"/>
              </a:ext>
            </a:extLst>
          </p:cNvPr>
          <p:cNvSpPr txBox="1"/>
          <p:nvPr/>
        </p:nvSpPr>
        <p:spPr>
          <a:xfrm>
            <a:off x="4168217" y="3343427"/>
            <a:ext cx="4461145" cy="1215717"/>
          </a:xfrm>
          <a:prstGeom prst="rect">
            <a:avLst/>
          </a:prstGeom>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marL="214313" indent="-214313" algn="just">
              <a:buFont typeface="Wingdings" panose="05000000000000000000" pitchFamily="2" charset="2"/>
              <a:buChar char="v"/>
            </a:pPr>
            <a:r>
              <a:rPr lang="en-US" altLang="ko-KR" sz="1300" b="1" dirty="0" err="1">
                <a:solidFill>
                  <a:srgbClr val="FF0000"/>
                </a:solidFill>
                <a:latin typeface="FS PF BeauSans Pro" panose="02000500000000020004" pitchFamily="2" charset="0"/>
                <a:ea typeface="Arial Unicode MS"/>
                <a:cs typeface="Times New Roman" panose="02020603050405020304" pitchFamily="18" charset="0"/>
              </a:rPr>
              <a:t>Công</a:t>
            </a:r>
            <a:r>
              <a:rPr lang="en-US" altLang="ko-KR" sz="1300" b="1" dirty="0">
                <a:solidFill>
                  <a:srgbClr val="FF0000"/>
                </a:solidFill>
                <a:latin typeface="FS PF BeauSans Pro" panose="02000500000000020004" pitchFamily="2" charset="0"/>
                <a:ea typeface="Arial Unicode MS"/>
                <a:cs typeface="Times New Roman" panose="02020603050405020304" pitchFamily="18" charset="0"/>
              </a:rPr>
              <a:t> </a:t>
            </a:r>
            <a:r>
              <a:rPr lang="en-US" altLang="ko-KR" sz="1300" b="1" dirty="0" err="1">
                <a:solidFill>
                  <a:srgbClr val="FF0000"/>
                </a:solidFill>
                <a:latin typeface="FS PF BeauSans Pro" panose="02000500000000020004" pitchFamily="2" charset="0"/>
                <a:ea typeface="Arial Unicode MS"/>
                <a:cs typeface="Times New Roman" panose="02020603050405020304" pitchFamily="18" charset="0"/>
              </a:rPr>
              <a:t>tác</a:t>
            </a:r>
            <a:r>
              <a:rPr lang="en-US" altLang="ko-KR" sz="1300" b="1" dirty="0">
                <a:solidFill>
                  <a:srgbClr val="FF0000"/>
                </a:solidFill>
                <a:latin typeface="FS PF BeauSans Pro" panose="02000500000000020004" pitchFamily="2" charset="0"/>
                <a:ea typeface="Arial Unicode MS"/>
                <a:cs typeface="Times New Roman" panose="02020603050405020304" pitchFamily="18" charset="0"/>
              </a:rPr>
              <a:t> PCTT &amp;TKCN</a:t>
            </a:r>
            <a:r>
              <a:rPr lang="vi-VN" altLang="ko-KR" sz="1300" b="1" dirty="0">
                <a:solidFill>
                  <a:srgbClr val="FF0000"/>
                </a:solidFill>
                <a:latin typeface="FS PF BeauSans Pro" panose="02000500000000020004" pitchFamily="2" charset="0"/>
                <a:ea typeface="Arial Unicode MS"/>
                <a:cs typeface="Times New Roman" panose="02020603050405020304" pitchFamily="18" charset="0"/>
              </a:rPr>
              <a:t>:</a:t>
            </a:r>
            <a:r>
              <a:rPr lang="en-US" altLang="ko-KR" sz="1300" b="1" dirty="0">
                <a:solidFill>
                  <a:srgbClr val="FF0000"/>
                </a:solidFill>
                <a:latin typeface="FS PF BeauSans Pro" panose="02000500000000020004" pitchFamily="2" charset="0"/>
                <a:ea typeface="Arial Unicode MS"/>
                <a:cs typeface="Times New Roman" panose="02020603050405020304" pitchFamily="18" charset="0"/>
              </a:rPr>
              <a:t> </a:t>
            </a:r>
          </a:p>
          <a:p>
            <a:pPr marL="228600" lvl="0" indent="-168275" algn="just">
              <a:buFont typeface="Wingdings" panose="05000000000000000000" pitchFamily="2" charset="2"/>
              <a:buChar char="ü"/>
            </a:pPr>
            <a:r>
              <a:rPr lang="en-US" altLang="ko-KR" sz="1200">
                <a:solidFill>
                  <a:schemeClr val="tx1"/>
                </a:solidFill>
                <a:latin typeface="FS PF BeauSans Pro" panose="02000500000000020004" pitchFamily="2" charset="0"/>
                <a:ea typeface="Arial Unicode MS"/>
                <a:cs typeface="Times New Roman" panose="02020603050405020304" pitchFamily="18" charset="0"/>
              </a:rPr>
              <a:t>X</a:t>
            </a:r>
            <a:r>
              <a:rPr lang="en-US" sz="1200">
                <a:solidFill>
                  <a:schemeClr val="tx1"/>
                </a:solidFill>
                <a:latin typeface="FS PF BeauSans Pro" panose="02000500000000020004" pitchFamily="2" charset="0"/>
                <a:cs typeface="Times New Roman" panose="02020603050405020304" pitchFamily="18" charset="0"/>
              </a:rPr>
              <a:t>ây dựng </a:t>
            </a:r>
            <a:r>
              <a:rPr lang="en-US" sz="1200" dirty="0">
                <a:solidFill>
                  <a:schemeClr val="tx1"/>
                </a:solidFill>
                <a:latin typeface="FS PF BeauSans Pro" panose="02000500000000020004" pitchFamily="2" charset="0"/>
                <a:cs typeface="Times New Roman" panose="02020603050405020304" pitchFamily="18" charset="0"/>
              </a:rPr>
              <a:t>KH PCTT&amp;TKCN </a:t>
            </a:r>
            <a:r>
              <a:rPr lang="en-US" sz="1200" dirty="0" err="1">
                <a:solidFill>
                  <a:schemeClr val="tx1"/>
                </a:solidFill>
                <a:latin typeface="FS PF BeauSans Pro" panose="02000500000000020004" pitchFamily="2" charset="0"/>
                <a:cs typeface="Times New Roman" panose="02020603050405020304" pitchFamily="18" charset="0"/>
              </a:rPr>
              <a:t>mức</a:t>
            </a:r>
            <a:r>
              <a:rPr lang="en-US" sz="1200" dirty="0">
                <a:solidFill>
                  <a:schemeClr val="tx1"/>
                </a:solidFill>
                <a:latin typeface="FS PF BeauSans Pro" panose="02000500000000020004" pitchFamily="2" charset="0"/>
                <a:cs typeface="Times New Roman" panose="02020603050405020304" pitchFamily="18" charset="0"/>
              </a:rPr>
              <a:t> KV, h</a:t>
            </a:r>
            <a:r>
              <a:rPr lang="vi-VN" sz="1200" dirty="0">
                <a:solidFill>
                  <a:schemeClr val="tx1"/>
                </a:solidFill>
                <a:latin typeface="FS PF BeauSans Pro" panose="02000500000000020004" pitchFamily="2" charset="0"/>
                <a:cs typeface="Times New Roman" panose="02020603050405020304" pitchFamily="18" charset="0"/>
              </a:rPr>
              <a:t>ư</a:t>
            </a:r>
            <a:r>
              <a:rPr lang="en-US" sz="1200" dirty="0" err="1">
                <a:solidFill>
                  <a:schemeClr val="tx1"/>
                </a:solidFill>
                <a:latin typeface="FS PF BeauSans Pro" panose="02000500000000020004" pitchFamily="2" charset="0"/>
                <a:cs typeface="Times New Roman" panose="02020603050405020304" pitchFamily="18" charset="0"/>
              </a:rPr>
              <a:t>ớng</a:t>
            </a:r>
            <a:r>
              <a:rPr lang="en-US" sz="1200" dirty="0">
                <a:solidFill>
                  <a:schemeClr val="tx1"/>
                </a:solidFill>
                <a:latin typeface="FS PF BeauSans Pro" panose="02000500000000020004" pitchFamily="2" charset="0"/>
                <a:cs typeface="Times New Roman" panose="02020603050405020304" pitchFamily="18" charset="0"/>
              </a:rPr>
              <a:t> </a:t>
            </a:r>
            <a:r>
              <a:rPr lang="en-US" sz="1200" dirty="0" err="1">
                <a:solidFill>
                  <a:schemeClr val="tx1"/>
                </a:solidFill>
                <a:latin typeface="FS PF BeauSans Pro" panose="02000500000000020004" pitchFamily="2" charset="0"/>
                <a:cs typeface="Times New Roman" panose="02020603050405020304" pitchFamily="18" charset="0"/>
              </a:rPr>
              <a:t>dẫn</a:t>
            </a:r>
            <a:r>
              <a:rPr lang="en-US" sz="1200" dirty="0">
                <a:solidFill>
                  <a:schemeClr val="tx1"/>
                </a:solidFill>
                <a:latin typeface="FS PF BeauSans Pro" panose="02000500000000020004" pitchFamily="2" charset="0"/>
                <a:cs typeface="Times New Roman" panose="02020603050405020304" pitchFamily="18" charset="0"/>
              </a:rPr>
              <a:t> </a:t>
            </a:r>
            <a:r>
              <a:rPr lang="en-US" sz="1200" dirty="0" err="1">
                <a:solidFill>
                  <a:schemeClr val="tx1"/>
                </a:solidFill>
                <a:latin typeface="FS PF BeauSans Pro" panose="02000500000000020004" pitchFamily="2" charset="0"/>
                <a:cs typeface="Times New Roman" panose="02020603050405020304" pitchFamily="18" charset="0"/>
              </a:rPr>
              <a:t>các</a:t>
            </a:r>
            <a:r>
              <a:rPr lang="en-US" sz="1200" dirty="0">
                <a:solidFill>
                  <a:schemeClr val="tx1"/>
                </a:solidFill>
                <a:latin typeface="FS PF BeauSans Pro" panose="02000500000000020004" pitchFamily="2" charset="0"/>
                <a:cs typeface="Times New Roman" panose="02020603050405020304" pitchFamily="18" charset="0"/>
              </a:rPr>
              <a:t> </a:t>
            </a:r>
            <a:r>
              <a:rPr lang="en-US" sz="1200" dirty="0" err="1">
                <a:solidFill>
                  <a:schemeClr val="tx1"/>
                </a:solidFill>
                <a:latin typeface="FS PF BeauSans Pro" panose="02000500000000020004" pitchFamily="2" charset="0"/>
                <a:cs typeface="Times New Roman" panose="02020603050405020304" pitchFamily="18" charset="0"/>
              </a:rPr>
              <a:t>Viettel</a:t>
            </a:r>
            <a:r>
              <a:rPr lang="en-US" sz="1200" dirty="0">
                <a:solidFill>
                  <a:schemeClr val="tx1"/>
                </a:solidFill>
                <a:latin typeface="FS PF BeauSans Pro" panose="02000500000000020004" pitchFamily="2" charset="0"/>
                <a:cs typeface="Times New Roman" panose="02020603050405020304" pitchFamily="18" charset="0"/>
              </a:rPr>
              <a:t> </a:t>
            </a:r>
            <a:r>
              <a:rPr lang="en-US" sz="1200" dirty="0" err="1">
                <a:solidFill>
                  <a:schemeClr val="tx1"/>
                </a:solidFill>
                <a:latin typeface="FS PF BeauSans Pro" panose="02000500000000020004" pitchFamily="2" charset="0"/>
                <a:cs typeface="Times New Roman" panose="02020603050405020304" pitchFamily="18" charset="0"/>
              </a:rPr>
              <a:t>tỉnh</a:t>
            </a:r>
            <a:r>
              <a:rPr lang="en-US" sz="1200" dirty="0">
                <a:solidFill>
                  <a:schemeClr val="tx1"/>
                </a:solidFill>
                <a:latin typeface="FS PF BeauSans Pro" panose="02000500000000020004" pitchFamily="2" charset="0"/>
                <a:cs typeface="Times New Roman" panose="02020603050405020304" pitchFamily="18" charset="0"/>
              </a:rPr>
              <a:t>/TP </a:t>
            </a:r>
            <a:r>
              <a:rPr lang="en-US" sz="1200" dirty="0" err="1">
                <a:solidFill>
                  <a:schemeClr val="tx1"/>
                </a:solidFill>
                <a:latin typeface="FS PF BeauSans Pro" panose="02000500000000020004" pitchFamily="2" charset="0"/>
                <a:cs typeface="Times New Roman" panose="02020603050405020304" pitchFamily="18" charset="0"/>
              </a:rPr>
              <a:t>thực</a:t>
            </a:r>
            <a:r>
              <a:rPr lang="en-US" sz="1200" dirty="0">
                <a:solidFill>
                  <a:schemeClr val="tx1"/>
                </a:solidFill>
                <a:latin typeface="FS PF BeauSans Pro" panose="02000500000000020004" pitchFamily="2" charset="0"/>
                <a:cs typeface="Times New Roman" panose="02020603050405020304" pitchFamily="18" charset="0"/>
              </a:rPr>
              <a:t> </a:t>
            </a:r>
            <a:r>
              <a:rPr lang="en-US" sz="1200" dirty="0" err="1">
                <a:solidFill>
                  <a:schemeClr val="tx1"/>
                </a:solidFill>
                <a:latin typeface="FS PF BeauSans Pro" panose="02000500000000020004" pitchFamily="2" charset="0"/>
                <a:cs typeface="Times New Roman" panose="02020603050405020304" pitchFamily="18" charset="0"/>
              </a:rPr>
              <a:t>hiện</a:t>
            </a:r>
            <a:r>
              <a:rPr lang="en-US" sz="1200" dirty="0">
                <a:solidFill>
                  <a:schemeClr val="tx1"/>
                </a:solidFill>
                <a:latin typeface="FS PF BeauSans Pro" panose="02000500000000020004" pitchFamily="2" charset="0"/>
                <a:cs typeface="Times New Roman" panose="02020603050405020304" pitchFamily="18" charset="0"/>
              </a:rPr>
              <a:t> </a:t>
            </a:r>
            <a:r>
              <a:rPr lang="en-US" sz="1200" dirty="0" err="1">
                <a:solidFill>
                  <a:schemeClr val="tx1"/>
                </a:solidFill>
                <a:latin typeface="FS PF BeauSans Pro" panose="02000500000000020004" pitchFamily="2" charset="0"/>
                <a:cs typeface="Times New Roman" panose="02020603050405020304" pitchFamily="18" charset="0"/>
              </a:rPr>
              <a:t>xây</a:t>
            </a:r>
            <a:r>
              <a:rPr lang="en-US" sz="1200" dirty="0">
                <a:solidFill>
                  <a:schemeClr val="tx1"/>
                </a:solidFill>
                <a:latin typeface="FS PF BeauSans Pro" panose="02000500000000020004" pitchFamily="2" charset="0"/>
                <a:cs typeface="Times New Roman" panose="02020603050405020304" pitchFamily="18" charset="0"/>
              </a:rPr>
              <a:t> </a:t>
            </a:r>
            <a:r>
              <a:rPr lang="en-US" sz="1200" dirty="0" err="1">
                <a:solidFill>
                  <a:schemeClr val="tx1"/>
                </a:solidFill>
                <a:latin typeface="FS PF BeauSans Pro" panose="02000500000000020004" pitchFamily="2" charset="0"/>
                <a:cs typeface="Times New Roman" panose="02020603050405020304" pitchFamily="18" charset="0"/>
              </a:rPr>
              <a:t>dựng</a:t>
            </a:r>
            <a:r>
              <a:rPr lang="en-US" sz="1200" dirty="0">
                <a:solidFill>
                  <a:schemeClr val="tx1"/>
                </a:solidFill>
                <a:latin typeface="FS PF BeauSans Pro" panose="02000500000000020004" pitchFamily="2" charset="0"/>
                <a:cs typeface="Times New Roman" panose="02020603050405020304" pitchFamily="18" charset="0"/>
              </a:rPr>
              <a:t> PCTT&amp;TKCN </a:t>
            </a:r>
            <a:r>
              <a:rPr lang="en-US" sz="1200" dirty="0" err="1">
                <a:solidFill>
                  <a:schemeClr val="tx1"/>
                </a:solidFill>
                <a:latin typeface="FS PF BeauSans Pro" panose="02000500000000020004" pitchFamily="2" charset="0"/>
                <a:cs typeface="Times New Roman" panose="02020603050405020304" pitchFamily="18" charset="0"/>
              </a:rPr>
              <a:t>đúng</a:t>
            </a:r>
            <a:r>
              <a:rPr lang="en-US" sz="1200" dirty="0">
                <a:solidFill>
                  <a:schemeClr val="tx1"/>
                </a:solidFill>
                <a:latin typeface="FS PF BeauSans Pro" panose="02000500000000020004" pitchFamily="2" charset="0"/>
                <a:cs typeface="Times New Roman" panose="02020603050405020304" pitchFamily="18" charset="0"/>
              </a:rPr>
              <a:t> </a:t>
            </a:r>
            <a:r>
              <a:rPr lang="en-US" sz="1200" dirty="0" err="1">
                <a:solidFill>
                  <a:schemeClr val="tx1"/>
                </a:solidFill>
                <a:latin typeface="FS PF BeauSans Pro" panose="02000500000000020004" pitchFamily="2" charset="0"/>
                <a:cs typeface="Times New Roman" panose="02020603050405020304" pitchFamily="18" charset="0"/>
              </a:rPr>
              <a:t>theo</a:t>
            </a:r>
            <a:r>
              <a:rPr lang="en-US" sz="1200" dirty="0">
                <a:solidFill>
                  <a:schemeClr val="tx1"/>
                </a:solidFill>
                <a:latin typeface="FS PF BeauSans Pro" panose="02000500000000020004" pitchFamily="2" charset="0"/>
                <a:cs typeface="Times New Roman" panose="02020603050405020304" pitchFamily="18" charset="0"/>
              </a:rPr>
              <a:t> </a:t>
            </a:r>
            <a:r>
              <a:rPr lang="en-US" sz="1200" dirty="0" err="1">
                <a:solidFill>
                  <a:schemeClr val="tx1"/>
                </a:solidFill>
                <a:latin typeface="FS PF BeauSans Pro" panose="02000500000000020004" pitchFamily="2" charset="0"/>
                <a:cs typeface="Times New Roman" panose="02020603050405020304" pitchFamily="18" charset="0"/>
              </a:rPr>
              <a:t>định</a:t>
            </a:r>
            <a:r>
              <a:rPr lang="en-US" sz="1200" dirty="0">
                <a:solidFill>
                  <a:schemeClr val="tx1"/>
                </a:solidFill>
                <a:latin typeface="FS PF BeauSans Pro" panose="02000500000000020004" pitchFamily="2" charset="0"/>
                <a:cs typeface="Times New Roman" panose="02020603050405020304" pitchFamily="18" charset="0"/>
              </a:rPr>
              <a:t> h</a:t>
            </a:r>
            <a:r>
              <a:rPr lang="vi-VN" sz="1200" dirty="0">
                <a:solidFill>
                  <a:schemeClr val="tx1"/>
                </a:solidFill>
                <a:latin typeface="FS PF BeauSans Pro" panose="02000500000000020004" pitchFamily="2" charset="0"/>
                <a:cs typeface="Times New Roman" panose="02020603050405020304" pitchFamily="18" charset="0"/>
              </a:rPr>
              <a:t>ư</a:t>
            </a:r>
            <a:r>
              <a:rPr lang="en-US" sz="1200" dirty="0" err="1">
                <a:solidFill>
                  <a:schemeClr val="tx1"/>
                </a:solidFill>
                <a:latin typeface="FS PF BeauSans Pro" panose="02000500000000020004" pitchFamily="2" charset="0"/>
                <a:cs typeface="Times New Roman" panose="02020603050405020304" pitchFamily="18" charset="0"/>
              </a:rPr>
              <a:t>ớng</a:t>
            </a:r>
            <a:r>
              <a:rPr lang="en-US" sz="1200" dirty="0">
                <a:solidFill>
                  <a:schemeClr val="tx1"/>
                </a:solidFill>
                <a:latin typeface="FS PF BeauSans Pro" panose="02000500000000020004" pitchFamily="2" charset="0"/>
                <a:cs typeface="Times New Roman" panose="02020603050405020304" pitchFamily="18" charset="0"/>
              </a:rPr>
              <a:t> </a:t>
            </a:r>
            <a:r>
              <a:rPr lang="en-US" sz="1200" dirty="0" err="1">
                <a:solidFill>
                  <a:schemeClr val="tx1"/>
                </a:solidFill>
                <a:latin typeface="FS PF BeauSans Pro" panose="02000500000000020004" pitchFamily="2" charset="0"/>
                <a:cs typeface="Times New Roman" panose="02020603050405020304" pitchFamily="18" charset="0"/>
              </a:rPr>
              <a:t>chỉ</a:t>
            </a:r>
            <a:r>
              <a:rPr lang="en-US" sz="1200" dirty="0">
                <a:solidFill>
                  <a:schemeClr val="tx1"/>
                </a:solidFill>
                <a:latin typeface="FS PF BeauSans Pro" panose="02000500000000020004" pitchFamily="2" charset="0"/>
                <a:cs typeface="Times New Roman" panose="02020603050405020304" pitchFamily="18" charset="0"/>
              </a:rPr>
              <a:t> </a:t>
            </a:r>
            <a:r>
              <a:rPr lang="en-US" sz="1200" dirty="0" err="1">
                <a:solidFill>
                  <a:schemeClr val="tx1"/>
                </a:solidFill>
                <a:latin typeface="FS PF BeauSans Pro" panose="02000500000000020004" pitchFamily="2" charset="0"/>
                <a:cs typeface="Times New Roman" panose="02020603050405020304" pitchFamily="18" charset="0"/>
              </a:rPr>
              <a:t>đạo</a:t>
            </a:r>
            <a:r>
              <a:rPr lang="en-US" sz="1200" dirty="0">
                <a:solidFill>
                  <a:schemeClr val="tx1"/>
                </a:solidFill>
                <a:latin typeface="FS PF BeauSans Pro" panose="02000500000000020004" pitchFamily="2" charset="0"/>
                <a:cs typeface="Times New Roman" panose="02020603050405020304" pitchFamily="18" charset="0"/>
              </a:rPr>
              <a:t> </a:t>
            </a:r>
            <a:r>
              <a:rPr lang="en-US" sz="1200" dirty="0" err="1">
                <a:solidFill>
                  <a:schemeClr val="tx1"/>
                </a:solidFill>
                <a:latin typeface="FS PF BeauSans Pro" panose="02000500000000020004" pitchFamily="2" charset="0"/>
                <a:cs typeface="Times New Roman" panose="02020603050405020304" pitchFamily="18" charset="0"/>
              </a:rPr>
              <a:t>của</a:t>
            </a:r>
            <a:r>
              <a:rPr lang="en-US" sz="1200" dirty="0">
                <a:solidFill>
                  <a:schemeClr val="tx1"/>
                </a:solidFill>
                <a:latin typeface="FS PF BeauSans Pro" panose="02000500000000020004" pitchFamily="2" charset="0"/>
                <a:cs typeface="Times New Roman" panose="02020603050405020304" pitchFamily="18" charset="0"/>
              </a:rPr>
              <a:t> BTGĐ TCT. </a:t>
            </a:r>
          </a:p>
          <a:p>
            <a:pPr marL="228600" lvl="0" indent="-168275" algn="just">
              <a:buFont typeface="Wingdings" panose="05000000000000000000" pitchFamily="2" charset="2"/>
              <a:buChar char="ü"/>
            </a:pPr>
            <a:r>
              <a:rPr lang="en-US" sz="1200">
                <a:solidFill>
                  <a:schemeClr val="tx1"/>
                </a:solidFill>
                <a:latin typeface="FS PF BeauSans Pro" panose="02000500000000020004" pitchFamily="2" charset="0"/>
                <a:cs typeface="Times New Roman" panose="02020603050405020304" pitchFamily="18" charset="0"/>
              </a:rPr>
              <a:t>Phối </a:t>
            </a:r>
            <a:r>
              <a:rPr lang="en-US" sz="1200" dirty="0" err="1">
                <a:solidFill>
                  <a:schemeClr val="tx1"/>
                </a:solidFill>
                <a:latin typeface="FS PF BeauSans Pro" panose="02000500000000020004" pitchFamily="2" charset="0"/>
                <a:cs typeface="Times New Roman" panose="02020603050405020304" pitchFamily="18" charset="0"/>
              </a:rPr>
              <a:t>hợp</a:t>
            </a:r>
            <a:r>
              <a:rPr lang="en-US" sz="1200" dirty="0">
                <a:solidFill>
                  <a:schemeClr val="tx1"/>
                </a:solidFill>
                <a:latin typeface="FS PF BeauSans Pro" panose="02000500000000020004" pitchFamily="2" charset="0"/>
                <a:cs typeface="Times New Roman" panose="02020603050405020304" pitchFamily="18" charset="0"/>
              </a:rPr>
              <a:t> </a:t>
            </a:r>
            <a:r>
              <a:rPr lang="en-US" sz="1200" dirty="0" err="1">
                <a:solidFill>
                  <a:schemeClr val="tx1"/>
                </a:solidFill>
                <a:latin typeface="FS PF BeauSans Pro" panose="02000500000000020004" pitchFamily="2" charset="0"/>
                <a:cs typeface="Times New Roman" panose="02020603050405020304" pitchFamily="18" charset="0"/>
              </a:rPr>
              <a:t>với</a:t>
            </a:r>
            <a:r>
              <a:rPr lang="en-US" sz="1200" dirty="0">
                <a:solidFill>
                  <a:schemeClr val="tx1"/>
                </a:solidFill>
                <a:latin typeface="FS PF BeauSans Pro" panose="02000500000000020004" pitchFamily="2" charset="0"/>
                <a:cs typeface="Times New Roman" panose="02020603050405020304" pitchFamily="18" charset="0"/>
              </a:rPr>
              <a:t> </a:t>
            </a:r>
            <a:r>
              <a:rPr lang="en-US" sz="1200" dirty="0" err="1">
                <a:solidFill>
                  <a:schemeClr val="tx1"/>
                </a:solidFill>
                <a:latin typeface="FS PF BeauSans Pro" panose="02000500000000020004" pitchFamily="2" charset="0"/>
                <a:cs typeface="Times New Roman" panose="02020603050405020304" pitchFamily="18" charset="0"/>
              </a:rPr>
              <a:t>các</a:t>
            </a:r>
            <a:r>
              <a:rPr lang="en-US" sz="1200" dirty="0">
                <a:solidFill>
                  <a:schemeClr val="tx1"/>
                </a:solidFill>
                <a:latin typeface="FS PF BeauSans Pro" panose="02000500000000020004" pitchFamily="2" charset="0"/>
                <a:cs typeface="Times New Roman" panose="02020603050405020304" pitchFamily="18" charset="0"/>
              </a:rPr>
              <a:t> </a:t>
            </a:r>
            <a:r>
              <a:rPr lang="en-US" sz="1200" dirty="0" err="1">
                <a:solidFill>
                  <a:schemeClr val="tx1"/>
                </a:solidFill>
                <a:latin typeface="FS PF BeauSans Pro" panose="02000500000000020004" pitchFamily="2" charset="0"/>
                <a:cs typeface="Times New Roman" panose="02020603050405020304" pitchFamily="18" charset="0"/>
              </a:rPr>
              <a:t>đơn</a:t>
            </a:r>
            <a:r>
              <a:rPr lang="en-US" sz="1200" dirty="0">
                <a:solidFill>
                  <a:schemeClr val="tx1"/>
                </a:solidFill>
                <a:latin typeface="FS PF BeauSans Pro" panose="02000500000000020004" pitchFamily="2" charset="0"/>
                <a:cs typeface="Times New Roman" panose="02020603050405020304" pitchFamily="18" charset="0"/>
              </a:rPr>
              <a:t> </a:t>
            </a:r>
            <a:r>
              <a:rPr lang="en-US" sz="1200" dirty="0" err="1">
                <a:solidFill>
                  <a:schemeClr val="tx1"/>
                </a:solidFill>
                <a:latin typeface="FS PF BeauSans Pro" panose="02000500000000020004" pitchFamily="2" charset="0"/>
                <a:cs typeface="Times New Roman" panose="02020603050405020304" pitchFamily="18" charset="0"/>
              </a:rPr>
              <a:t>vị</a:t>
            </a:r>
            <a:r>
              <a:rPr lang="en-US" sz="1200" dirty="0">
                <a:solidFill>
                  <a:schemeClr val="tx1"/>
                </a:solidFill>
                <a:latin typeface="FS PF BeauSans Pro" panose="02000500000000020004" pitchFamily="2" charset="0"/>
                <a:cs typeface="Times New Roman" panose="02020603050405020304" pitchFamily="18" charset="0"/>
              </a:rPr>
              <a:t> </a:t>
            </a:r>
            <a:r>
              <a:rPr lang="en-US" sz="1200" dirty="0" err="1">
                <a:solidFill>
                  <a:schemeClr val="tx1"/>
                </a:solidFill>
                <a:latin typeface="FS PF BeauSans Pro" panose="02000500000000020004" pitchFamily="2" charset="0"/>
                <a:cs typeface="Times New Roman" panose="02020603050405020304" pitchFamily="18" charset="0"/>
              </a:rPr>
              <a:t>lên</a:t>
            </a:r>
            <a:r>
              <a:rPr lang="en-US" sz="1200" dirty="0">
                <a:solidFill>
                  <a:schemeClr val="tx1"/>
                </a:solidFill>
                <a:latin typeface="FS PF BeauSans Pro" panose="02000500000000020004" pitchFamily="2" charset="0"/>
                <a:cs typeface="Times New Roman" panose="02020603050405020304" pitchFamily="18" charset="0"/>
              </a:rPr>
              <a:t> </a:t>
            </a:r>
            <a:r>
              <a:rPr lang="en-US" sz="1200" err="1">
                <a:solidFill>
                  <a:schemeClr val="tx1"/>
                </a:solidFill>
                <a:latin typeface="FS PF BeauSans Pro" panose="02000500000000020004" pitchFamily="2" charset="0"/>
                <a:cs typeface="Times New Roman" panose="02020603050405020304" pitchFamily="18" charset="0"/>
              </a:rPr>
              <a:t>phương</a:t>
            </a:r>
            <a:r>
              <a:rPr lang="en-US" sz="1200">
                <a:solidFill>
                  <a:schemeClr val="tx1"/>
                </a:solidFill>
                <a:latin typeface="FS PF BeauSans Pro" panose="02000500000000020004" pitchFamily="2" charset="0"/>
                <a:cs typeface="Times New Roman" panose="02020603050405020304" pitchFamily="18" charset="0"/>
              </a:rPr>
              <a:t> án và diễn </a:t>
            </a:r>
            <a:r>
              <a:rPr lang="en-US" sz="1200" dirty="0" err="1">
                <a:solidFill>
                  <a:schemeClr val="tx1"/>
                </a:solidFill>
                <a:latin typeface="FS PF BeauSans Pro" panose="02000500000000020004" pitchFamily="2" charset="0"/>
                <a:cs typeface="Times New Roman" panose="02020603050405020304" pitchFamily="18" charset="0"/>
              </a:rPr>
              <a:t>tập</a:t>
            </a:r>
            <a:r>
              <a:rPr lang="en-US" sz="1200" dirty="0">
                <a:solidFill>
                  <a:schemeClr val="tx1"/>
                </a:solidFill>
                <a:latin typeface="FS PF BeauSans Pro" panose="02000500000000020004" pitchFamily="2" charset="0"/>
                <a:cs typeface="Times New Roman" panose="02020603050405020304" pitchFamily="18" charset="0"/>
              </a:rPr>
              <a:t> </a:t>
            </a:r>
            <a:r>
              <a:rPr lang="en-US" sz="1200" dirty="0" err="1">
                <a:solidFill>
                  <a:schemeClr val="tx1"/>
                </a:solidFill>
                <a:latin typeface="FS PF BeauSans Pro" panose="02000500000000020004" pitchFamily="2" charset="0"/>
                <a:cs typeface="Times New Roman" panose="02020603050405020304" pitchFamily="18" charset="0"/>
              </a:rPr>
              <a:t>các</a:t>
            </a:r>
            <a:r>
              <a:rPr lang="en-US" sz="1200" dirty="0">
                <a:solidFill>
                  <a:schemeClr val="tx1"/>
                </a:solidFill>
                <a:latin typeface="FS PF BeauSans Pro" panose="02000500000000020004" pitchFamily="2" charset="0"/>
                <a:cs typeface="Times New Roman" panose="02020603050405020304" pitchFamily="18" charset="0"/>
              </a:rPr>
              <a:t> </a:t>
            </a:r>
            <a:r>
              <a:rPr lang="en-US" sz="1200" dirty="0" err="1">
                <a:solidFill>
                  <a:schemeClr val="tx1"/>
                </a:solidFill>
                <a:latin typeface="FS PF BeauSans Pro" panose="02000500000000020004" pitchFamily="2" charset="0"/>
                <a:cs typeface="Times New Roman" panose="02020603050405020304" pitchFamily="18" charset="0"/>
              </a:rPr>
              <a:t>tình</a:t>
            </a:r>
            <a:r>
              <a:rPr lang="en-US" sz="1200" dirty="0">
                <a:solidFill>
                  <a:schemeClr val="tx1"/>
                </a:solidFill>
                <a:latin typeface="FS PF BeauSans Pro" panose="02000500000000020004" pitchFamily="2" charset="0"/>
                <a:cs typeface="Times New Roman" panose="02020603050405020304" pitchFamily="18" charset="0"/>
              </a:rPr>
              <a:t> </a:t>
            </a:r>
            <a:r>
              <a:rPr lang="en-US" sz="1200" dirty="0" err="1">
                <a:solidFill>
                  <a:schemeClr val="tx1"/>
                </a:solidFill>
                <a:latin typeface="FS PF BeauSans Pro" panose="02000500000000020004" pitchFamily="2" charset="0"/>
                <a:cs typeface="Times New Roman" panose="02020603050405020304" pitchFamily="18" charset="0"/>
              </a:rPr>
              <a:t>huống</a:t>
            </a:r>
            <a:r>
              <a:rPr lang="en-US" sz="1200" dirty="0">
                <a:solidFill>
                  <a:schemeClr val="tx1"/>
                </a:solidFill>
                <a:latin typeface="FS PF BeauSans Pro" panose="02000500000000020004" pitchFamily="2" charset="0"/>
                <a:cs typeface="Times New Roman" panose="02020603050405020304" pitchFamily="18" charset="0"/>
              </a:rPr>
              <a:t> </a:t>
            </a:r>
            <a:r>
              <a:rPr lang="en-US" sz="1200" err="1">
                <a:solidFill>
                  <a:schemeClr val="tx1"/>
                </a:solidFill>
                <a:latin typeface="FS PF BeauSans Pro" panose="02000500000000020004" pitchFamily="2" charset="0"/>
                <a:cs typeface="Times New Roman" panose="02020603050405020304" pitchFamily="18" charset="0"/>
              </a:rPr>
              <a:t>trong</a:t>
            </a:r>
            <a:r>
              <a:rPr lang="en-US" sz="1200">
                <a:solidFill>
                  <a:schemeClr val="tx1"/>
                </a:solidFill>
                <a:latin typeface="FS PF BeauSans Pro" panose="02000500000000020004" pitchFamily="2" charset="0"/>
                <a:cs typeface="Times New Roman" panose="02020603050405020304" pitchFamily="18" charset="0"/>
              </a:rPr>
              <a:t> KH PCTT&amp;TKCN </a:t>
            </a:r>
            <a:r>
              <a:rPr lang="en-US" sz="1200" err="1">
                <a:solidFill>
                  <a:schemeClr val="tx1"/>
                </a:solidFill>
                <a:latin typeface="FS PF BeauSans Pro" panose="02000500000000020004" pitchFamily="2" charset="0"/>
                <a:cs typeface="Times New Roman" panose="02020603050405020304" pitchFamily="18" charset="0"/>
              </a:rPr>
              <a:t>tại</a:t>
            </a:r>
            <a:r>
              <a:rPr lang="en-US" sz="1200">
                <a:solidFill>
                  <a:schemeClr val="tx1"/>
                </a:solidFill>
                <a:latin typeface="FS PF BeauSans Pro" panose="02000500000000020004" pitchFamily="2" charset="0"/>
                <a:cs typeface="Times New Roman" panose="02020603050405020304" pitchFamily="18" charset="0"/>
              </a:rPr>
              <a:t> KV, các </a:t>
            </a:r>
            <a:r>
              <a:rPr lang="en-US" sz="1200" dirty="0" err="1">
                <a:solidFill>
                  <a:schemeClr val="tx1"/>
                </a:solidFill>
                <a:latin typeface="FS PF BeauSans Pro" panose="02000500000000020004" pitchFamily="2" charset="0"/>
                <a:cs typeface="Times New Roman" panose="02020603050405020304" pitchFamily="18" charset="0"/>
              </a:rPr>
              <a:t>tỉnh</a:t>
            </a:r>
            <a:r>
              <a:rPr lang="en-US" sz="1200" dirty="0">
                <a:solidFill>
                  <a:schemeClr val="tx1"/>
                </a:solidFill>
                <a:latin typeface="FS PF BeauSans Pro" panose="02000500000000020004" pitchFamily="2" charset="0"/>
                <a:cs typeface="Times New Roman" panose="02020603050405020304" pitchFamily="18" charset="0"/>
              </a:rPr>
              <a:t> </a:t>
            </a:r>
            <a:r>
              <a:rPr lang="en-US" sz="1200" dirty="0" err="1">
                <a:solidFill>
                  <a:schemeClr val="tx1"/>
                </a:solidFill>
                <a:latin typeface="FS PF BeauSans Pro" panose="02000500000000020004" pitchFamily="2" charset="0"/>
                <a:cs typeface="Times New Roman" panose="02020603050405020304" pitchFamily="18" charset="0"/>
              </a:rPr>
              <a:t>trên</a:t>
            </a:r>
            <a:r>
              <a:rPr lang="en-US" sz="1200" dirty="0">
                <a:solidFill>
                  <a:schemeClr val="tx1"/>
                </a:solidFill>
                <a:latin typeface="FS PF BeauSans Pro" panose="02000500000000020004" pitchFamily="2" charset="0"/>
                <a:cs typeface="Times New Roman" panose="02020603050405020304" pitchFamily="18" charset="0"/>
              </a:rPr>
              <a:t> </a:t>
            </a:r>
            <a:r>
              <a:rPr lang="en-US" sz="1200" err="1">
                <a:solidFill>
                  <a:schemeClr val="tx1"/>
                </a:solidFill>
                <a:latin typeface="FS PF BeauSans Pro" panose="02000500000000020004" pitchFamily="2" charset="0"/>
                <a:cs typeface="Times New Roman" panose="02020603050405020304" pitchFamily="18" charset="0"/>
              </a:rPr>
              <a:t>địa</a:t>
            </a:r>
            <a:r>
              <a:rPr lang="en-US" sz="1200">
                <a:solidFill>
                  <a:schemeClr val="tx1"/>
                </a:solidFill>
                <a:latin typeface="FS PF BeauSans Pro" panose="02000500000000020004" pitchFamily="2" charset="0"/>
                <a:cs typeface="Times New Roman" panose="02020603050405020304" pitchFamily="18" charset="0"/>
              </a:rPr>
              <a:t> bàn.</a:t>
            </a:r>
            <a:endParaRPr lang="en-US" sz="1200" dirty="0">
              <a:solidFill>
                <a:schemeClr val="tx1"/>
              </a:solidFill>
              <a:latin typeface="FS PF BeauSans Pro" panose="02000500000000020004" pitchFamily="2" charset="0"/>
              <a:cs typeface="Times New Roman" panose="02020603050405020304" pitchFamily="18"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091" y="1333348"/>
            <a:ext cx="3486150" cy="1719469"/>
          </a:xfrm>
          <a:prstGeom prst="rect">
            <a:avLst/>
          </a:prstGeom>
        </p:spPr>
      </p:pic>
      <p:grpSp>
        <p:nvGrpSpPr>
          <p:cNvPr id="2" name="Group 1"/>
          <p:cNvGrpSpPr/>
          <p:nvPr/>
        </p:nvGrpSpPr>
        <p:grpSpPr>
          <a:xfrm>
            <a:off x="4295746" y="1391213"/>
            <a:ext cx="4263896" cy="1549203"/>
            <a:chOff x="4295746" y="1290354"/>
            <a:chExt cx="4263896" cy="1549203"/>
          </a:xfrm>
        </p:grpSpPr>
        <p:pic>
          <p:nvPicPr>
            <p:cNvPr id="12" name="Picture 11"/>
            <p:cNvPicPr>
              <a:picLocks noChangeAspect="1"/>
            </p:cNvPicPr>
            <p:nvPr/>
          </p:nvPicPr>
          <p:blipFill>
            <a:blip r:embed="rId4"/>
            <a:stretch>
              <a:fillRect/>
            </a:stretch>
          </p:blipFill>
          <p:spPr>
            <a:xfrm>
              <a:off x="4295746" y="1290354"/>
              <a:ext cx="2131948" cy="1549203"/>
            </a:xfrm>
            <a:prstGeom prst="rect">
              <a:avLst/>
            </a:prstGeom>
          </p:spPr>
        </p:pic>
        <p:pic>
          <p:nvPicPr>
            <p:cNvPr id="13" name="Picture 12"/>
            <p:cNvPicPr>
              <a:picLocks noChangeAspect="1"/>
            </p:cNvPicPr>
            <p:nvPr/>
          </p:nvPicPr>
          <p:blipFill>
            <a:blip r:embed="rId5"/>
            <a:stretch>
              <a:fillRect/>
            </a:stretch>
          </p:blipFill>
          <p:spPr>
            <a:xfrm>
              <a:off x="6427694" y="1293254"/>
              <a:ext cx="2131948" cy="1527998"/>
            </a:xfrm>
            <a:prstGeom prst="rect">
              <a:avLst/>
            </a:prstGeom>
          </p:spPr>
        </p:pic>
      </p:grpSp>
      <p:sp>
        <p:nvSpPr>
          <p:cNvPr id="3" name="Rectangle 2"/>
          <p:cNvSpPr/>
          <p:nvPr/>
        </p:nvSpPr>
        <p:spPr>
          <a:xfrm>
            <a:off x="189060" y="1063929"/>
            <a:ext cx="2142318" cy="300082"/>
          </a:xfrm>
          <a:prstGeom prst="rect">
            <a:avLst/>
          </a:prstGeom>
        </p:spPr>
        <p:txBody>
          <a:bodyPr wrap="none">
            <a:spAutoFit/>
          </a:bodyPr>
          <a:lstStyle/>
          <a:p>
            <a:pPr marL="214313" indent="-214313" algn="just">
              <a:buFont typeface="Wingdings" panose="05000000000000000000" pitchFamily="2" charset="2"/>
              <a:buChar char="v"/>
            </a:pPr>
            <a:r>
              <a:rPr lang="en-US" altLang="ko-KR" sz="1350" b="1" dirty="0" err="1">
                <a:solidFill>
                  <a:srgbClr val="FF0000"/>
                </a:solidFill>
                <a:latin typeface="FS PF BeauSans Pro" panose="02000500000000020004" pitchFamily="2" charset="0"/>
                <a:ea typeface="Arial Unicode MS"/>
                <a:cs typeface="Times New Roman" panose="02020603050405020304" pitchFamily="18" charset="0"/>
              </a:rPr>
              <a:t>Bảo</a:t>
            </a:r>
            <a:r>
              <a:rPr lang="en-US" altLang="ko-KR" sz="1350" b="1" dirty="0">
                <a:solidFill>
                  <a:srgbClr val="FF0000"/>
                </a:solidFill>
                <a:latin typeface="FS PF BeauSans Pro" panose="02000500000000020004" pitchFamily="2" charset="0"/>
                <a:ea typeface="Arial Unicode MS"/>
                <a:cs typeface="Times New Roman" panose="02020603050405020304" pitchFamily="18" charset="0"/>
              </a:rPr>
              <a:t> d</a:t>
            </a:r>
            <a:r>
              <a:rPr lang="vi-VN" altLang="ko-KR" sz="1350" b="1" dirty="0">
                <a:solidFill>
                  <a:srgbClr val="FF0000"/>
                </a:solidFill>
                <a:latin typeface="FS PF BeauSans Pro" panose="02000500000000020004" pitchFamily="2" charset="0"/>
                <a:ea typeface="Arial Unicode MS"/>
                <a:cs typeface="Times New Roman" panose="02020603050405020304" pitchFamily="18" charset="0"/>
              </a:rPr>
              <a:t>ư</a:t>
            </a:r>
            <a:r>
              <a:rPr lang="en-US" altLang="ko-KR" sz="1350" b="1" dirty="0" err="1">
                <a:solidFill>
                  <a:srgbClr val="FF0000"/>
                </a:solidFill>
                <a:latin typeface="FS PF BeauSans Pro" panose="02000500000000020004" pitchFamily="2" charset="0"/>
                <a:ea typeface="Arial Unicode MS"/>
                <a:cs typeface="Times New Roman" panose="02020603050405020304" pitchFamily="18" charset="0"/>
              </a:rPr>
              <a:t>ỡng</a:t>
            </a:r>
            <a:r>
              <a:rPr lang="en-US" altLang="ko-KR" sz="1350" b="1" dirty="0">
                <a:solidFill>
                  <a:srgbClr val="FF0000"/>
                </a:solidFill>
                <a:latin typeface="FS PF BeauSans Pro" panose="02000500000000020004" pitchFamily="2" charset="0"/>
                <a:ea typeface="Arial Unicode MS"/>
                <a:cs typeface="Times New Roman" panose="02020603050405020304" pitchFamily="18" charset="0"/>
              </a:rPr>
              <a:t> </a:t>
            </a:r>
            <a:r>
              <a:rPr lang="en-US" altLang="ko-KR" sz="1350" b="1" dirty="0" err="1">
                <a:solidFill>
                  <a:srgbClr val="FF0000"/>
                </a:solidFill>
                <a:latin typeface="FS PF BeauSans Pro" panose="02000500000000020004" pitchFamily="2" charset="0"/>
                <a:ea typeface="Arial Unicode MS"/>
                <a:cs typeface="Times New Roman" panose="02020603050405020304" pitchFamily="18" charset="0"/>
              </a:rPr>
              <a:t>Trường</a:t>
            </a:r>
            <a:r>
              <a:rPr lang="en-US" altLang="ko-KR" sz="1350" b="1" dirty="0">
                <a:solidFill>
                  <a:srgbClr val="FF0000"/>
                </a:solidFill>
                <a:latin typeface="FS PF BeauSans Pro" panose="02000500000000020004" pitchFamily="2" charset="0"/>
                <a:ea typeface="Arial Unicode MS"/>
                <a:cs typeface="Times New Roman" panose="02020603050405020304" pitchFamily="18" charset="0"/>
              </a:rPr>
              <a:t> Sa: </a:t>
            </a:r>
          </a:p>
        </p:txBody>
      </p:sp>
      <p:sp>
        <p:nvSpPr>
          <p:cNvPr id="19" name="Rectangle 18"/>
          <p:cNvSpPr/>
          <p:nvPr/>
        </p:nvSpPr>
        <p:spPr>
          <a:xfrm>
            <a:off x="4115518" y="1066597"/>
            <a:ext cx="2392322" cy="300082"/>
          </a:xfrm>
          <a:prstGeom prst="rect">
            <a:avLst/>
          </a:prstGeom>
        </p:spPr>
        <p:txBody>
          <a:bodyPr wrap="none">
            <a:spAutoFit/>
          </a:bodyPr>
          <a:lstStyle/>
          <a:p>
            <a:pPr marL="214313" indent="-214313" algn="just">
              <a:buFont typeface="Wingdings" panose="05000000000000000000" pitchFamily="2" charset="2"/>
              <a:buChar char="v"/>
            </a:pPr>
            <a:r>
              <a:rPr lang="en-US" altLang="ko-KR" sz="1350" b="1" dirty="0" err="1">
                <a:solidFill>
                  <a:srgbClr val="FF0000"/>
                </a:solidFill>
                <a:latin typeface="FS PF BeauSans Pro" panose="02000500000000020004" pitchFamily="2" charset="0"/>
                <a:ea typeface="Arial Unicode MS"/>
                <a:cs typeface="Times New Roman" panose="02020603050405020304" pitchFamily="18" charset="0"/>
              </a:rPr>
              <a:t>Bảo</a:t>
            </a:r>
            <a:r>
              <a:rPr lang="en-US" altLang="ko-KR" sz="1350" b="1" dirty="0">
                <a:solidFill>
                  <a:srgbClr val="FF0000"/>
                </a:solidFill>
                <a:latin typeface="FS PF BeauSans Pro" panose="02000500000000020004" pitchFamily="2" charset="0"/>
                <a:ea typeface="Arial Unicode MS"/>
                <a:cs typeface="Times New Roman" panose="02020603050405020304" pitchFamily="18" charset="0"/>
              </a:rPr>
              <a:t> d</a:t>
            </a:r>
            <a:r>
              <a:rPr lang="vi-VN" altLang="ko-KR" sz="1350" b="1" dirty="0">
                <a:solidFill>
                  <a:srgbClr val="FF0000"/>
                </a:solidFill>
                <a:latin typeface="FS PF BeauSans Pro" panose="02000500000000020004" pitchFamily="2" charset="0"/>
                <a:ea typeface="Arial Unicode MS"/>
                <a:cs typeface="Times New Roman" panose="02020603050405020304" pitchFamily="18" charset="0"/>
              </a:rPr>
              <a:t>ư</a:t>
            </a:r>
            <a:r>
              <a:rPr lang="en-US" altLang="ko-KR" sz="1350" b="1" dirty="0" err="1">
                <a:solidFill>
                  <a:srgbClr val="FF0000"/>
                </a:solidFill>
                <a:latin typeface="FS PF BeauSans Pro" panose="02000500000000020004" pitchFamily="2" charset="0"/>
                <a:ea typeface="Arial Unicode MS"/>
                <a:cs typeface="Times New Roman" panose="02020603050405020304" pitchFamily="18" charset="0"/>
              </a:rPr>
              <a:t>ỡng</a:t>
            </a:r>
            <a:r>
              <a:rPr lang="en-US" altLang="ko-KR" sz="1350" b="1" dirty="0">
                <a:solidFill>
                  <a:srgbClr val="FF0000"/>
                </a:solidFill>
                <a:latin typeface="FS PF BeauSans Pro" panose="02000500000000020004" pitchFamily="2" charset="0"/>
                <a:ea typeface="Arial Unicode MS"/>
                <a:cs typeface="Times New Roman" panose="02020603050405020304" pitchFamily="18" charset="0"/>
              </a:rPr>
              <a:t> </a:t>
            </a:r>
            <a:r>
              <a:rPr lang="en-US" altLang="ko-KR" sz="1350" b="1" dirty="0" err="1">
                <a:solidFill>
                  <a:srgbClr val="FF0000"/>
                </a:solidFill>
                <a:latin typeface="FS PF BeauSans Pro" panose="02000500000000020004" pitchFamily="2" charset="0"/>
                <a:ea typeface="Arial Unicode MS"/>
                <a:cs typeface="Times New Roman" panose="02020603050405020304" pitchFamily="18" charset="0"/>
              </a:rPr>
              <a:t>các</a:t>
            </a:r>
            <a:r>
              <a:rPr lang="en-US" altLang="ko-KR" sz="1350" b="1" dirty="0">
                <a:solidFill>
                  <a:srgbClr val="FF0000"/>
                </a:solidFill>
                <a:latin typeface="FS PF BeauSans Pro" panose="02000500000000020004" pitchFamily="2" charset="0"/>
                <a:ea typeface="Arial Unicode MS"/>
                <a:cs typeface="Times New Roman" panose="02020603050405020304" pitchFamily="18" charset="0"/>
              </a:rPr>
              <a:t> </a:t>
            </a:r>
            <a:r>
              <a:rPr lang="en-US" altLang="ko-KR" sz="1350" b="1" dirty="0" err="1">
                <a:solidFill>
                  <a:srgbClr val="FF0000"/>
                </a:solidFill>
                <a:latin typeface="FS PF BeauSans Pro" panose="02000500000000020004" pitchFamily="2" charset="0"/>
                <a:ea typeface="Arial Unicode MS"/>
                <a:cs typeface="Times New Roman" panose="02020603050405020304" pitchFamily="18" charset="0"/>
              </a:rPr>
              <a:t>trạm</a:t>
            </a:r>
            <a:r>
              <a:rPr lang="en-US" altLang="ko-KR" sz="1350" b="1" dirty="0">
                <a:solidFill>
                  <a:srgbClr val="FF0000"/>
                </a:solidFill>
                <a:latin typeface="FS PF BeauSans Pro" panose="02000500000000020004" pitchFamily="2" charset="0"/>
                <a:ea typeface="Arial Unicode MS"/>
                <a:cs typeface="Times New Roman" panose="02020603050405020304" pitchFamily="18" charset="0"/>
              </a:rPr>
              <a:t> </a:t>
            </a:r>
            <a:r>
              <a:rPr lang="en-US" altLang="ko-KR" sz="1350" b="1" dirty="0" err="1">
                <a:solidFill>
                  <a:srgbClr val="FF0000"/>
                </a:solidFill>
                <a:latin typeface="FS PF BeauSans Pro" panose="02000500000000020004" pitchFamily="2" charset="0"/>
                <a:ea typeface="Arial Unicode MS"/>
                <a:cs typeface="Times New Roman" panose="02020603050405020304" pitchFamily="18" charset="0"/>
              </a:rPr>
              <a:t>đảo</a:t>
            </a:r>
            <a:r>
              <a:rPr lang="en-US" altLang="ko-KR" sz="1350" b="1" dirty="0">
                <a:solidFill>
                  <a:srgbClr val="FF0000"/>
                </a:solidFill>
                <a:latin typeface="FS PF BeauSans Pro" panose="02000500000000020004" pitchFamily="2" charset="0"/>
                <a:ea typeface="Arial Unicode MS"/>
                <a:cs typeface="Times New Roman" panose="02020603050405020304" pitchFamily="18" charset="0"/>
              </a:rPr>
              <a:t>: </a:t>
            </a:r>
          </a:p>
        </p:txBody>
      </p:sp>
      <p:sp>
        <p:nvSpPr>
          <p:cNvPr id="4" name="Rectangle 3"/>
          <p:cNvSpPr/>
          <p:nvPr/>
        </p:nvSpPr>
        <p:spPr>
          <a:xfrm>
            <a:off x="4225655" y="2922111"/>
            <a:ext cx="4417155" cy="49244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US" sz="1300">
                <a:solidFill>
                  <a:schemeClr val="tx2"/>
                </a:solidFill>
                <a:latin typeface="FS PF BeauSans Pro" panose="02000500000000020004" pitchFamily="2" charset="0"/>
                <a:ea typeface="Times New Roman" panose="02020603050405020304" pitchFamily="18" charset="0"/>
              </a:rPr>
              <a:t>Đã </a:t>
            </a:r>
            <a:r>
              <a:rPr lang="en-US" sz="1300" dirty="0" err="1">
                <a:solidFill>
                  <a:schemeClr val="tx2"/>
                </a:solidFill>
                <a:latin typeface="FS PF BeauSans Pro" panose="02000500000000020004" pitchFamily="2" charset="0"/>
                <a:ea typeface="Times New Roman" panose="02020603050405020304" pitchFamily="18" charset="0"/>
              </a:rPr>
              <a:t>lập</a:t>
            </a:r>
            <a:r>
              <a:rPr lang="en-US" sz="1300" dirty="0">
                <a:solidFill>
                  <a:schemeClr val="tx2"/>
                </a:solidFill>
                <a:latin typeface="FS PF BeauSans Pro" panose="02000500000000020004" pitchFamily="2" charset="0"/>
                <a:ea typeface="Times New Roman" panose="02020603050405020304" pitchFamily="18" charset="0"/>
              </a:rPr>
              <a:t> </a:t>
            </a:r>
            <a:r>
              <a:rPr lang="en-US" sz="1300" dirty="0" err="1">
                <a:solidFill>
                  <a:schemeClr val="tx2"/>
                </a:solidFill>
                <a:latin typeface="FS PF BeauSans Pro" panose="02000500000000020004" pitchFamily="2" charset="0"/>
                <a:ea typeface="Times New Roman" panose="02020603050405020304" pitchFamily="18" charset="0"/>
              </a:rPr>
              <a:t>Kế</a:t>
            </a:r>
            <a:r>
              <a:rPr lang="en-US" sz="1300" dirty="0">
                <a:solidFill>
                  <a:schemeClr val="tx2"/>
                </a:solidFill>
                <a:latin typeface="FS PF BeauSans Pro" panose="02000500000000020004" pitchFamily="2" charset="0"/>
                <a:ea typeface="Times New Roman" panose="02020603050405020304" pitchFamily="18" charset="0"/>
              </a:rPr>
              <a:t> </a:t>
            </a:r>
            <a:r>
              <a:rPr lang="en-US" sz="1300" dirty="0" err="1">
                <a:solidFill>
                  <a:schemeClr val="tx2"/>
                </a:solidFill>
                <a:latin typeface="FS PF BeauSans Pro" panose="02000500000000020004" pitchFamily="2" charset="0"/>
                <a:ea typeface="Times New Roman" panose="02020603050405020304" pitchFamily="18" charset="0"/>
              </a:rPr>
              <a:t>hoạch</a:t>
            </a:r>
            <a:r>
              <a:rPr lang="en-US" sz="1300" dirty="0">
                <a:solidFill>
                  <a:schemeClr val="tx2"/>
                </a:solidFill>
                <a:latin typeface="FS PF BeauSans Pro" panose="02000500000000020004" pitchFamily="2" charset="0"/>
                <a:ea typeface="Times New Roman" panose="02020603050405020304" pitchFamily="18" charset="0"/>
              </a:rPr>
              <a:t> </a:t>
            </a:r>
            <a:r>
              <a:rPr lang="en-US" sz="1300" err="1">
                <a:solidFill>
                  <a:schemeClr val="tx2"/>
                </a:solidFill>
                <a:latin typeface="FS PF BeauSans Pro" panose="02000500000000020004" pitchFamily="2" charset="0"/>
                <a:ea typeface="Times New Roman" panose="02020603050405020304" pitchFamily="18" charset="0"/>
              </a:rPr>
              <a:t>số</a:t>
            </a:r>
            <a:r>
              <a:rPr lang="en-US" sz="1300">
                <a:solidFill>
                  <a:schemeClr val="tx2"/>
                </a:solidFill>
                <a:latin typeface="FS PF BeauSans Pro" panose="02000500000000020004" pitchFamily="2" charset="0"/>
                <a:ea typeface="Times New Roman" panose="02020603050405020304" pitchFamily="18" charset="0"/>
              </a:rPr>
              <a:t> 6219/KH-KTKV2; Lũy kế hoàn </a:t>
            </a:r>
            <a:r>
              <a:rPr lang="en-US" sz="1300" err="1">
                <a:solidFill>
                  <a:schemeClr val="tx2"/>
                </a:solidFill>
                <a:latin typeface="FS PF BeauSans Pro" panose="02000500000000020004" pitchFamily="2" charset="0"/>
                <a:ea typeface="Times New Roman" panose="02020603050405020304" pitchFamily="18" charset="0"/>
              </a:rPr>
              <a:t>thành</a:t>
            </a:r>
            <a:r>
              <a:rPr lang="en-US" sz="1300">
                <a:solidFill>
                  <a:schemeClr val="tx2"/>
                </a:solidFill>
                <a:latin typeface="FS PF BeauSans Pro" panose="02000500000000020004" pitchFamily="2" charset="0"/>
                <a:ea typeface="Times New Roman" panose="02020603050405020304" pitchFamily="18" charset="0"/>
              </a:rPr>
              <a:t> xong 7/12 </a:t>
            </a:r>
            <a:r>
              <a:rPr lang="en-US" sz="1300" err="1">
                <a:solidFill>
                  <a:schemeClr val="tx2"/>
                </a:solidFill>
                <a:latin typeface="FS PF BeauSans Pro" panose="02000500000000020004" pitchFamily="2" charset="0"/>
                <a:ea typeface="Times New Roman" panose="02020603050405020304" pitchFamily="18" charset="0"/>
              </a:rPr>
              <a:t>đầu</a:t>
            </a:r>
            <a:r>
              <a:rPr lang="en-US" sz="1300">
                <a:solidFill>
                  <a:schemeClr val="tx2"/>
                </a:solidFill>
                <a:latin typeface="FS PF BeauSans Pro" panose="02000500000000020004" pitchFamily="2" charset="0"/>
                <a:ea typeface="Times New Roman" panose="02020603050405020304" pitchFamily="18" charset="0"/>
              </a:rPr>
              <a:t> việc </a:t>
            </a:r>
            <a:r>
              <a:rPr lang="en-US" sz="1300" b="1">
                <a:solidFill>
                  <a:srgbClr val="FF0000"/>
                </a:solidFill>
                <a:latin typeface="FS PF BeauSans Pro" panose="02000500000000020004" pitchFamily="2" charset="0"/>
                <a:ea typeface="Times New Roman" panose="02020603050405020304" pitchFamily="18" charset="0"/>
              </a:rPr>
              <a:t>~ 58,3%.</a:t>
            </a:r>
            <a:endParaRPr lang="en-US" sz="1300" b="1" dirty="0">
              <a:solidFill>
                <a:srgbClr val="FF0000"/>
              </a:solidFill>
              <a:latin typeface="FS PF BeauSans Pro" panose="02000500000000020004" pitchFamily="2" charset="0"/>
            </a:endParaRPr>
          </a:p>
        </p:txBody>
      </p:sp>
      <p:sp>
        <p:nvSpPr>
          <p:cNvPr id="24" name="Rectangle 2"/>
          <p:cNvSpPr/>
          <p:nvPr/>
        </p:nvSpPr>
        <p:spPr>
          <a:xfrm>
            <a:off x="0" y="55825"/>
            <a:ext cx="8811720" cy="42943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685800">
              <a:lnSpc>
                <a:spcPct val="100000"/>
              </a:lnSpc>
            </a:pPr>
            <a:r>
              <a:rPr lang="nl-NL" sz="2200" b="1" spc="-1">
                <a:solidFill>
                  <a:srgbClr val="EE0033"/>
                </a:solidFill>
                <a:latin typeface="FS PF BeauSans Pro"/>
              </a:rPr>
              <a:t>III. </a:t>
            </a:r>
            <a:r>
              <a:rPr lang="vi-VN" sz="2200" b="1" spc="-1" dirty="0">
                <a:solidFill>
                  <a:srgbClr val="EE0033"/>
                </a:solidFill>
                <a:latin typeface="FS PF BeauSans Pro"/>
              </a:rPr>
              <a:t>CÔNG TÁC </a:t>
            </a:r>
            <a:r>
              <a:rPr lang="en-US" sz="2200" b="1" spc="-1" dirty="0">
                <a:solidFill>
                  <a:srgbClr val="EE0033"/>
                </a:solidFill>
                <a:latin typeface="FS PF BeauSans Pro"/>
              </a:rPr>
              <a:t>VẬN HÀNH KHAI THÁC</a:t>
            </a:r>
            <a:endParaRPr lang="en-US" sz="2200" spc="-1" dirty="0">
              <a:solidFill>
                <a:srgbClr val="000000"/>
              </a:solidFill>
              <a:latin typeface="Arial"/>
            </a:endParaRPr>
          </a:p>
        </p:txBody>
      </p:sp>
      <p:cxnSp>
        <p:nvCxnSpPr>
          <p:cNvPr id="25" name="Straight Connector 3"/>
          <p:cNvCxnSpPr/>
          <p:nvPr/>
        </p:nvCxnSpPr>
        <p:spPr>
          <a:xfrm>
            <a:off x="3063311" y="496162"/>
            <a:ext cx="3026520" cy="360"/>
          </a:xfrm>
          <a:prstGeom prst="straightConnector1">
            <a:avLst/>
          </a:prstGeom>
          <a:ln w="76200">
            <a:solidFill>
              <a:srgbClr val="EE0033"/>
            </a:solidFill>
          </a:ln>
        </p:spPr>
      </p:cxnSp>
      <p:cxnSp>
        <p:nvCxnSpPr>
          <p:cNvPr id="23" name="Straight Connector 22"/>
          <p:cNvCxnSpPr>
            <a:cxnSpLocks/>
          </p:cNvCxnSpPr>
          <p:nvPr/>
        </p:nvCxnSpPr>
        <p:spPr>
          <a:xfrm>
            <a:off x="4136533" y="1251173"/>
            <a:ext cx="20626" cy="3285242"/>
          </a:xfrm>
          <a:prstGeom prst="line">
            <a:avLst/>
          </a:prstGeom>
          <a:noFill/>
          <a:ln w="19050" cap="flat" cmpd="sng" algn="ctr">
            <a:solidFill>
              <a:schemeClr val="accent1"/>
            </a:solidFill>
            <a:prstDash val="solid"/>
          </a:ln>
          <a:effectLst/>
        </p:spPr>
      </p:cxnSp>
      <p:sp>
        <p:nvSpPr>
          <p:cNvPr id="26" name="TextBox 25"/>
          <p:cNvSpPr txBox="1"/>
          <p:nvPr/>
        </p:nvSpPr>
        <p:spPr>
          <a:xfrm>
            <a:off x="223875" y="4785741"/>
            <a:ext cx="2228849" cy="253916"/>
          </a:xfrm>
          <a:prstGeom prst="rect">
            <a:avLst/>
          </a:prstGeom>
          <a:solidFill>
            <a:schemeClr val="bg1">
              <a:lumMod val="95000"/>
            </a:schemeClr>
          </a:solidFill>
          <a:ln>
            <a:solidFill>
              <a:schemeClr val="bg1">
                <a:lumMod val="95000"/>
              </a:schemeClr>
            </a:solidFill>
          </a:ln>
        </p:spPr>
        <p:txBody>
          <a:bodyPr wrap="square" rtlCol="0">
            <a:spAutoFit/>
          </a:bodyPr>
          <a:lstStyle/>
          <a:p>
            <a:r>
              <a:rPr lang="en-US" sz="1050" b="1">
                <a:solidFill>
                  <a:schemeClr val="bg1">
                    <a:lumMod val="50000"/>
                  </a:schemeClr>
                </a:solidFill>
                <a:latin typeface="FS PF BeauSans Pro SemiBold" panose="02000503000000020004" pitchFamily="2" charset="0"/>
              </a:rPr>
              <a:t>Trung tâm Kỹ thuật Khu vực 2</a:t>
            </a:r>
          </a:p>
        </p:txBody>
      </p:sp>
      <p:sp>
        <p:nvSpPr>
          <p:cNvPr id="27" name="Rectangle 7"/>
          <p:cNvSpPr/>
          <p:nvPr/>
        </p:nvSpPr>
        <p:spPr>
          <a:xfrm>
            <a:off x="259560" y="670680"/>
            <a:ext cx="3491831" cy="398655"/>
          </a:xfrm>
          <a:prstGeom prst="rect">
            <a:avLst/>
          </a:prstGeom>
          <a:solidFill>
            <a:srgbClr val="EE0033"/>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685800">
              <a:lnSpc>
                <a:spcPct val="100000"/>
              </a:lnSpc>
            </a:pPr>
            <a:r>
              <a:rPr lang="en-US" sz="2000" b="1" spc="-1" dirty="0">
                <a:solidFill>
                  <a:schemeClr val="lt1"/>
                </a:solidFill>
                <a:latin typeface="FS PF BeauSans Pro"/>
              </a:rPr>
              <a:t>2</a:t>
            </a:r>
            <a:r>
              <a:rPr lang="en-US" sz="2000" b="1" strike="noStrike" spc="-1" smtClean="0">
                <a:solidFill>
                  <a:schemeClr val="lt1"/>
                </a:solidFill>
                <a:latin typeface="FS PF BeauSans Pro"/>
              </a:rPr>
              <a:t>. </a:t>
            </a:r>
            <a:r>
              <a:rPr lang="it-IT" sz="2000" b="1" strike="noStrike" spc="-1" dirty="0">
                <a:solidFill>
                  <a:schemeClr val="lt1"/>
                </a:solidFill>
                <a:latin typeface="FS PF BeauSans Pro"/>
              </a:rPr>
              <a:t>Công tác bảo dưỡng HTML</a:t>
            </a:r>
            <a:endParaRPr lang="en-US" sz="2000" b="0" strike="noStrike" spc="-1" dirty="0">
              <a:solidFill>
                <a:srgbClr val="FFFFFF"/>
              </a:solidFill>
              <a:latin typeface="Arial"/>
            </a:endParaRPr>
          </a:p>
        </p:txBody>
      </p:sp>
      <p:pic>
        <p:nvPicPr>
          <p:cNvPr id="17" name="Picture 16">
            <a:extLst>
              <a:ext uri="{FF2B5EF4-FFF2-40B4-BE49-F238E27FC236}">
                <a16:creationId xmlns:a16="http://schemas.microsoft.com/office/drawing/2014/main" id="{4DD20922-AE58-4E70-A439-FB1B8D21E519}"/>
              </a:ext>
            </a:extLst>
          </p:cNvPr>
          <p:cNvPicPr>
            <a:picLocks noChangeAspect="1"/>
          </p:cNvPicPr>
          <p:nvPr/>
        </p:nvPicPr>
        <p:blipFill>
          <a:blip r:embed="rId6"/>
          <a:stretch>
            <a:fillRect/>
          </a:stretch>
        </p:blipFill>
        <p:spPr>
          <a:xfrm>
            <a:off x="7829550" y="0"/>
            <a:ext cx="1323594" cy="437941"/>
          </a:xfrm>
          <a:prstGeom prst="rect">
            <a:avLst/>
          </a:prstGeom>
          <a:ln>
            <a:noFill/>
          </a:ln>
          <a:effectLst>
            <a:softEdge rad="112500"/>
          </a:effectLst>
        </p:spPr>
      </p:pic>
    </p:spTree>
    <p:extLst>
      <p:ext uri="{BB962C8B-B14F-4D97-AF65-F5344CB8AC3E}">
        <p14:creationId xmlns:p14="http://schemas.microsoft.com/office/powerpoint/2010/main" val="862021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Rectangle 1"/>
          <p:cNvSpPr/>
          <p:nvPr/>
        </p:nvSpPr>
        <p:spPr>
          <a:xfrm>
            <a:off x="417960" y="184680"/>
            <a:ext cx="8490240" cy="52416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685783"/>
            <a:endParaRPr lang="en-US" sz="1350" spc="-1">
              <a:solidFill>
                <a:schemeClr val="lt1"/>
              </a:solidFill>
              <a:latin typeface="FS PF BeauSans Pro"/>
            </a:endParaRPr>
          </a:p>
        </p:txBody>
      </p:sp>
      <p:sp>
        <p:nvSpPr>
          <p:cNvPr id="473" name="Rectangle 2"/>
          <p:cNvSpPr/>
          <p:nvPr/>
        </p:nvSpPr>
        <p:spPr>
          <a:xfrm>
            <a:off x="0" y="123841"/>
            <a:ext cx="8811720" cy="42943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685783"/>
            <a:r>
              <a:rPr lang="nl-NL" sz="2200" b="1" spc="-1">
                <a:solidFill>
                  <a:srgbClr val="EE0033"/>
                </a:solidFill>
                <a:latin typeface="FS PF BeauSans Pro"/>
              </a:rPr>
              <a:t>III. </a:t>
            </a:r>
            <a:r>
              <a:rPr lang="vi-VN" sz="2200" b="1" spc="-1" dirty="0">
                <a:solidFill>
                  <a:srgbClr val="EE0033"/>
                </a:solidFill>
                <a:latin typeface="FS PF BeauSans Pro"/>
              </a:rPr>
              <a:t>CÔNG TÁC </a:t>
            </a:r>
            <a:r>
              <a:rPr lang="en-US" sz="2200" b="1" spc="-1" dirty="0">
                <a:solidFill>
                  <a:srgbClr val="EE0033"/>
                </a:solidFill>
                <a:latin typeface="FS PF BeauSans Pro"/>
              </a:rPr>
              <a:t>VẬN HÀNH KHAI THÁC</a:t>
            </a:r>
            <a:endParaRPr lang="en-US" sz="2200" spc="-1" dirty="0">
              <a:solidFill>
                <a:srgbClr val="000000"/>
              </a:solidFill>
              <a:latin typeface="Arial"/>
            </a:endParaRPr>
          </a:p>
        </p:txBody>
      </p:sp>
      <p:cxnSp>
        <p:nvCxnSpPr>
          <p:cNvPr id="474" name="Straight Connector 3"/>
          <p:cNvCxnSpPr/>
          <p:nvPr/>
        </p:nvCxnSpPr>
        <p:spPr>
          <a:xfrm>
            <a:off x="3053520" y="560160"/>
            <a:ext cx="3026520" cy="360"/>
          </a:xfrm>
          <a:prstGeom prst="straightConnector1">
            <a:avLst/>
          </a:prstGeom>
          <a:ln w="76200">
            <a:solidFill>
              <a:srgbClr val="EE0033"/>
            </a:solidFill>
          </a:ln>
        </p:spPr>
      </p:cxnSp>
      <p:sp>
        <p:nvSpPr>
          <p:cNvPr id="475" name="Rectangle 7"/>
          <p:cNvSpPr/>
          <p:nvPr/>
        </p:nvSpPr>
        <p:spPr>
          <a:xfrm>
            <a:off x="301681" y="602098"/>
            <a:ext cx="3494781" cy="398655"/>
          </a:xfrm>
          <a:prstGeom prst="rect">
            <a:avLst/>
          </a:prstGeom>
          <a:solidFill>
            <a:srgbClr val="EE0033"/>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685783"/>
            <a:r>
              <a:rPr lang="en-US" sz="2000" b="1" spc="-1" dirty="0">
                <a:solidFill>
                  <a:schemeClr val="lt1"/>
                </a:solidFill>
                <a:latin typeface="FS PF BeauSans Pro"/>
              </a:rPr>
              <a:t>3</a:t>
            </a:r>
            <a:r>
              <a:rPr lang="en-US" sz="2000" b="1" spc="-1" dirty="0" smtClean="0">
                <a:solidFill>
                  <a:schemeClr val="lt1"/>
                </a:solidFill>
                <a:latin typeface="FS PF BeauSans Pro"/>
              </a:rPr>
              <a:t>. </a:t>
            </a:r>
            <a:r>
              <a:rPr lang="it-IT" sz="2000" b="1" spc="-1" dirty="0">
                <a:solidFill>
                  <a:schemeClr val="lt1"/>
                </a:solidFill>
                <a:latin typeface="FS PF BeauSans Pro"/>
              </a:rPr>
              <a:t>Công tác quản lý tài sản:</a:t>
            </a:r>
            <a:endParaRPr lang="en-US" sz="2000" spc="-1" dirty="0">
              <a:solidFill>
                <a:srgbClr val="FFFFFF"/>
              </a:solidFill>
              <a:latin typeface="Arial"/>
            </a:endParaRPr>
          </a:p>
        </p:txBody>
      </p:sp>
      <p:sp>
        <p:nvSpPr>
          <p:cNvPr id="9" name="TextBox 8"/>
          <p:cNvSpPr txBox="1"/>
          <p:nvPr/>
        </p:nvSpPr>
        <p:spPr>
          <a:xfrm>
            <a:off x="223876" y="4785741"/>
            <a:ext cx="2228849" cy="253916"/>
          </a:xfrm>
          <a:prstGeom prst="rect">
            <a:avLst/>
          </a:prstGeom>
          <a:solidFill>
            <a:schemeClr val="bg1">
              <a:lumMod val="95000"/>
            </a:schemeClr>
          </a:solidFill>
          <a:ln>
            <a:solidFill>
              <a:schemeClr val="bg1">
                <a:lumMod val="95000"/>
              </a:schemeClr>
            </a:solidFill>
          </a:ln>
        </p:spPr>
        <p:txBody>
          <a:bodyPr wrap="square" rtlCol="0">
            <a:spAutoFit/>
          </a:bodyPr>
          <a:lstStyle/>
          <a:p>
            <a:r>
              <a:rPr lang="en-US" sz="1050" b="1">
                <a:solidFill>
                  <a:schemeClr val="bg1">
                    <a:lumMod val="50000"/>
                  </a:schemeClr>
                </a:solidFill>
                <a:latin typeface="FS PF BeauSans Pro SemiBold" panose="02000503000000020004" pitchFamily="2" charset="0"/>
              </a:rPr>
              <a:t>Trung tâm Kỹ thuật Khu vực 2</a:t>
            </a:r>
          </a:p>
        </p:txBody>
      </p:sp>
      <p:sp>
        <p:nvSpPr>
          <p:cNvPr id="11" name="Freeform 8"/>
          <p:cNvSpPr/>
          <p:nvPr/>
        </p:nvSpPr>
        <p:spPr>
          <a:xfrm>
            <a:off x="439475" y="1037790"/>
            <a:ext cx="2434650" cy="857114"/>
          </a:xfrm>
          <a:custGeom>
            <a:avLst/>
            <a:gdLst>
              <a:gd name="textAreaLeft" fmla="*/ 0 w 1474560"/>
              <a:gd name="textAreaRight" fmla="*/ 1474920 w 1474560"/>
              <a:gd name="textAreaTop" fmla="*/ 0 h 726120"/>
              <a:gd name="textAreaBottom" fmla="*/ 726480 h 726120"/>
            </a:gdLst>
            <a:ahLst/>
            <a:cxnLst/>
            <a:rect l="textAreaLeft" t="textAreaTop" r="textAreaRight" b="textAreaBottom"/>
            <a:pathLst>
              <a:path w="1857374" h="742949">
                <a:moveTo>
                  <a:pt x="0" y="0"/>
                </a:moveTo>
                <a:lnTo>
                  <a:pt x="1857374" y="0"/>
                </a:lnTo>
                <a:lnTo>
                  <a:pt x="1857374" y="742949"/>
                </a:lnTo>
                <a:lnTo>
                  <a:pt x="0" y="742949"/>
                </a:lnTo>
                <a:lnTo>
                  <a:pt x="0" y="0"/>
                </a:lnTo>
                <a:close/>
              </a:path>
            </a:pathLst>
          </a:custGeom>
          <a:solidFill>
            <a:srgbClr val="FF0000"/>
          </a:solidFill>
          <a:ln>
            <a:solidFill>
              <a:srgbClr val="FF0000"/>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34720" tIns="134280" rIns="234720" bIns="134280" numCol="1" spcCol="1440" anchor="ctr">
            <a:noAutofit/>
          </a:bodyPr>
          <a:lstStyle/>
          <a:p>
            <a:pPr algn="ctr" defTabSz="1466963">
              <a:lnSpc>
                <a:spcPct val="90000"/>
              </a:lnSpc>
              <a:spcAft>
                <a:spcPts val="700"/>
              </a:spcAft>
            </a:pPr>
            <a:r>
              <a:rPr lang="en-US" sz="2000" b="1" spc="-1" dirty="0">
                <a:solidFill>
                  <a:schemeClr val="lt1"/>
                </a:solidFill>
                <a:latin typeface="FS PF BeauSans Pro"/>
              </a:rPr>
              <a:t>GIÁM SÁT KIỂM TRA ĐỊNH KỲ</a:t>
            </a:r>
            <a:endParaRPr lang="en-US" sz="2000" spc="-1" dirty="0">
              <a:solidFill>
                <a:srgbClr val="FFFFFF"/>
              </a:solidFill>
              <a:latin typeface="Arial"/>
            </a:endParaRPr>
          </a:p>
        </p:txBody>
      </p:sp>
      <p:sp>
        <p:nvSpPr>
          <p:cNvPr id="12" name="Freeform 9"/>
          <p:cNvSpPr/>
          <p:nvPr/>
        </p:nvSpPr>
        <p:spPr>
          <a:xfrm>
            <a:off x="437455" y="1926077"/>
            <a:ext cx="2436671" cy="2755677"/>
          </a:xfrm>
          <a:custGeom>
            <a:avLst/>
            <a:gdLst>
              <a:gd name="textAreaLeft" fmla="*/ 0 w 1474560"/>
              <a:gd name="textAreaRight" fmla="*/ 1474920 w 1474560"/>
              <a:gd name="textAreaTop" fmla="*/ 0 h 2655360"/>
              <a:gd name="textAreaBottom" fmla="*/ 2655720 h 2655360"/>
            </a:gdLst>
            <a:ahLst/>
            <a:cxnLst/>
            <a:rect l="textAreaLeft" t="textAreaTop" r="textAreaRight" b="textAreaBottom"/>
            <a:pathLst>
              <a:path w="1857374" h="1449360">
                <a:moveTo>
                  <a:pt x="0" y="0"/>
                </a:moveTo>
                <a:lnTo>
                  <a:pt x="1857374" y="0"/>
                </a:lnTo>
                <a:lnTo>
                  <a:pt x="1857374" y="1449360"/>
                </a:lnTo>
                <a:lnTo>
                  <a:pt x="0" y="1449360"/>
                </a:lnTo>
                <a:lnTo>
                  <a:pt x="0" y="0"/>
                </a:lnTo>
                <a:close/>
              </a:path>
            </a:pathLst>
          </a:custGeom>
          <a:noFill/>
          <a:ln>
            <a:solidFill>
              <a:srgbClr val="F6CCCC"/>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p:style>
        <p:txBody>
          <a:bodyPr lIns="176040" tIns="176040" rIns="234720" bIns="263880" numCol="1" spcCol="1440" anchor="t">
            <a:noAutofit/>
          </a:bodyPr>
          <a:lstStyle/>
          <a:p>
            <a:pPr defTabSz="685783">
              <a:lnSpc>
                <a:spcPct val="90000"/>
              </a:lnSpc>
            </a:pPr>
            <a:endParaRPr lang="en-US" sz="1350" spc="-1">
              <a:solidFill>
                <a:srgbClr val="EE0033"/>
              </a:solidFill>
              <a:latin typeface="FS PF BeauSans Pro"/>
            </a:endParaRPr>
          </a:p>
        </p:txBody>
      </p:sp>
      <p:sp>
        <p:nvSpPr>
          <p:cNvPr id="13" name="Rectangle 10"/>
          <p:cNvSpPr/>
          <p:nvPr/>
        </p:nvSpPr>
        <p:spPr>
          <a:xfrm>
            <a:off x="417961" y="2116697"/>
            <a:ext cx="2456165" cy="2214537"/>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685783"/>
            <a:r>
              <a:rPr lang="en-US" b="1" spc="-1" dirty="0" err="1" smtClean="0">
                <a:solidFill>
                  <a:srgbClr val="FF0000"/>
                </a:solidFill>
                <a:latin typeface="FS PF BeauSans Pro"/>
              </a:rPr>
              <a:t>Kiểm</a:t>
            </a:r>
            <a:r>
              <a:rPr lang="en-US" b="1" spc="-1" dirty="0" smtClean="0">
                <a:solidFill>
                  <a:srgbClr val="FF0000"/>
                </a:solidFill>
                <a:latin typeface="FS PF BeauSans Pro"/>
              </a:rPr>
              <a:t> </a:t>
            </a:r>
            <a:r>
              <a:rPr lang="en-US" b="1" spc="-1" dirty="0" err="1" smtClean="0">
                <a:solidFill>
                  <a:srgbClr val="FF0000"/>
                </a:solidFill>
                <a:latin typeface="FS PF BeauSans Pro"/>
              </a:rPr>
              <a:t>tra</a:t>
            </a:r>
            <a:r>
              <a:rPr lang="en-US" b="1" spc="-1" dirty="0">
                <a:solidFill>
                  <a:srgbClr val="FF0000"/>
                </a:solidFill>
                <a:latin typeface="FS PF BeauSans Pro"/>
              </a:rPr>
              <a:t>: 1.854/2.700</a:t>
            </a:r>
            <a:endParaRPr lang="en-US" sz="1400" spc="-1" dirty="0">
              <a:solidFill>
                <a:srgbClr val="FF0000"/>
              </a:solidFill>
              <a:latin typeface="Arial"/>
            </a:endParaRPr>
          </a:p>
          <a:p>
            <a:pPr algn="just" defTabSz="685783"/>
            <a:r>
              <a:rPr lang="nl-NL" sz="1400" b="1" spc="-1" dirty="0">
                <a:latin typeface="FS PF BeauSans Pro"/>
                <a:ea typeface="Times New Roman"/>
              </a:rPr>
              <a:t>    ~69% KH 6 tháng</a:t>
            </a:r>
            <a:endParaRPr lang="en-US" sz="1400" spc="-1" dirty="0">
              <a:latin typeface="Arial"/>
            </a:endParaRPr>
          </a:p>
          <a:p>
            <a:pPr algn="just" defTabSz="685783"/>
            <a:endParaRPr lang="en-US" b="1" spc="-1" dirty="0">
              <a:solidFill>
                <a:srgbClr val="EE0033"/>
              </a:solidFill>
              <a:latin typeface="FS PF BeauSans Pro"/>
              <a:ea typeface="Times New Roman"/>
            </a:endParaRPr>
          </a:p>
          <a:p>
            <a:pPr defTabSz="685783"/>
            <a:r>
              <a:rPr lang="nl-NL" b="1" spc="-1" dirty="0">
                <a:solidFill>
                  <a:srgbClr val="EE0033"/>
                </a:solidFill>
                <a:latin typeface="FS PF BeauSans Pro"/>
                <a:ea typeface="Times New Roman"/>
              </a:rPr>
              <a:t>2 tỉnh </a:t>
            </a:r>
            <a:r>
              <a:rPr lang="en-US" sz="1400" b="1" spc="-1" dirty="0" err="1">
                <a:latin typeface="FS PF BeauSans Pro"/>
                <a:ea typeface="Times New Roman"/>
              </a:rPr>
              <a:t>hoàn</a:t>
            </a:r>
            <a:r>
              <a:rPr lang="en-US" sz="1400" b="1" spc="-1" dirty="0">
                <a:latin typeface="FS PF BeauSans Pro"/>
                <a:ea typeface="Times New Roman"/>
              </a:rPr>
              <a:t> </a:t>
            </a:r>
            <a:r>
              <a:rPr lang="en-US" sz="1400" b="1" spc="-1" dirty="0" err="1">
                <a:latin typeface="FS PF BeauSans Pro"/>
                <a:ea typeface="Times New Roman"/>
              </a:rPr>
              <a:t>thành</a:t>
            </a:r>
            <a:r>
              <a:rPr lang="en-US" sz="1400" b="1" spc="-1" dirty="0">
                <a:latin typeface="FS PF BeauSans Pro"/>
                <a:ea typeface="Times New Roman"/>
              </a:rPr>
              <a:t> </a:t>
            </a:r>
            <a:r>
              <a:rPr lang="en-US" sz="1400" b="1" spc="-1" dirty="0" err="1">
                <a:latin typeface="FS PF BeauSans Pro"/>
                <a:ea typeface="Times New Roman"/>
              </a:rPr>
              <a:t>thấp</a:t>
            </a:r>
            <a:r>
              <a:rPr lang="en-US" sz="1400" b="1" spc="-1" dirty="0">
                <a:latin typeface="FS PF BeauSans Pro"/>
                <a:ea typeface="Times New Roman"/>
              </a:rPr>
              <a:t>: </a:t>
            </a:r>
            <a:r>
              <a:rPr lang="nl-NL" sz="1300" i="1" spc="-1" dirty="0">
                <a:solidFill>
                  <a:srgbClr val="ED1A36"/>
                </a:solidFill>
                <a:latin typeface="FS PF BeauSans Pro"/>
                <a:ea typeface="Times New Roman"/>
              </a:rPr>
              <a:t>DLK: 25%, KTM: 30% và cũng là 2 tỉnh có tỉ lệ sai lệch CSDL nhà trạm thực tế và PM SAP</a:t>
            </a:r>
          </a:p>
          <a:p>
            <a:pPr algn="just" defTabSz="685783"/>
            <a:endParaRPr lang="en-US" sz="1300" i="1" spc="-1" dirty="0">
              <a:solidFill>
                <a:srgbClr val="ED1A36"/>
              </a:solidFill>
              <a:latin typeface="FS PF BeauSans Pro"/>
              <a:ea typeface="Times New Roman"/>
            </a:endParaRPr>
          </a:p>
        </p:txBody>
      </p:sp>
      <p:sp>
        <p:nvSpPr>
          <p:cNvPr id="15" name="Freeform 12"/>
          <p:cNvSpPr/>
          <p:nvPr/>
        </p:nvSpPr>
        <p:spPr>
          <a:xfrm>
            <a:off x="3029687" y="1037792"/>
            <a:ext cx="2742969" cy="857112"/>
          </a:xfrm>
          <a:custGeom>
            <a:avLst/>
            <a:gdLst>
              <a:gd name="textAreaLeft" fmla="*/ 0 w 1513440"/>
              <a:gd name="textAreaRight" fmla="*/ 1513800 w 1513440"/>
              <a:gd name="textAreaTop" fmla="*/ 0 h 726120"/>
              <a:gd name="textAreaBottom" fmla="*/ 726480 h 726120"/>
            </a:gdLst>
            <a:ahLst/>
            <a:cxnLst/>
            <a:rect l="textAreaLeft" t="textAreaTop" r="textAreaRight" b="textAreaBottom"/>
            <a:pathLst>
              <a:path w="1857374" h="742949">
                <a:moveTo>
                  <a:pt x="0" y="0"/>
                </a:moveTo>
                <a:lnTo>
                  <a:pt x="1857374" y="0"/>
                </a:lnTo>
                <a:lnTo>
                  <a:pt x="1857374" y="742949"/>
                </a:lnTo>
                <a:lnTo>
                  <a:pt x="0" y="742949"/>
                </a:lnTo>
                <a:lnTo>
                  <a:pt x="0" y="0"/>
                </a:lnTo>
                <a:close/>
              </a:path>
            </a:pathLst>
          </a:custGeom>
          <a:solidFill>
            <a:srgbClr val="FF0000"/>
          </a:solidFill>
          <a:ln>
            <a:solidFill>
              <a:srgbClr val="E80500"/>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34720" tIns="134280" rIns="234720" bIns="134280" numCol="1" spcCol="1440" anchor="ctr">
            <a:noAutofit/>
          </a:bodyPr>
          <a:lstStyle/>
          <a:p>
            <a:pPr algn="ctr" defTabSz="1466963">
              <a:lnSpc>
                <a:spcPct val="90000"/>
              </a:lnSpc>
              <a:spcAft>
                <a:spcPts val="700"/>
              </a:spcAft>
            </a:pPr>
            <a:r>
              <a:rPr lang="en-US" sz="2000" b="1" spc="-1" dirty="0">
                <a:solidFill>
                  <a:schemeClr val="lt1"/>
                </a:solidFill>
                <a:latin typeface="FS PF BeauSans Pro"/>
              </a:rPr>
              <a:t>THU </a:t>
            </a:r>
            <a:r>
              <a:rPr lang="en-US" sz="2000" b="1" spc="-1" dirty="0" smtClean="0">
                <a:solidFill>
                  <a:schemeClr val="lt1"/>
                </a:solidFill>
                <a:latin typeface="FS PF BeauSans Pro"/>
              </a:rPr>
              <a:t>HỒI </a:t>
            </a:r>
            <a:r>
              <a:rPr lang="en-US" sz="2000" b="1" spc="-1" dirty="0">
                <a:solidFill>
                  <a:schemeClr val="lt1"/>
                </a:solidFill>
                <a:latin typeface="FS PF BeauSans Pro"/>
              </a:rPr>
              <a:t>VTTB TRẠM HỦY DI DỜI</a:t>
            </a:r>
            <a:endParaRPr lang="en-US" sz="2000" spc="-1" dirty="0">
              <a:solidFill>
                <a:srgbClr val="FFFFFF"/>
              </a:solidFill>
              <a:latin typeface="Arial"/>
            </a:endParaRPr>
          </a:p>
        </p:txBody>
      </p:sp>
      <p:sp>
        <p:nvSpPr>
          <p:cNvPr id="17" name="Rectangle 14"/>
          <p:cNvSpPr/>
          <p:nvPr/>
        </p:nvSpPr>
        <p:spPr>
          <a:xfrm>
            <a:off x="3027560" y="1887360"/>
            <a:ext cx="2745096" cy="2737757"/>
          </a:xfrm>
          <a:prstGeom prst="rect">
            <a:avLst/>
          </a:prstGeom>
          <a:noFill/>
          <a:ln w="0">
            <a:solidFill>
              <a:srgbClr val="FF0000"/>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defTabSz="685783"/>
            <a:r>
              <a:rPr lang="nl-NL" b="1" spc="-1" dirty="0">
                <a:solidFill>
                  <a:srgbClr val="FF0000"/>
                </a:solidFill>
                <a:latin typeface="FS PF BeauSans Pro"/>
              </a:rPr>
              <a:t>Hoàn thành: 166/357 </a:t>
            </a:r>
            <a:r>
              <a:rPr lang="nl-NL" sz="1400" b="1" spc="-1" dirty="0">
                <a:solidFill>
                  <a:srgbClr val="FF0000"/>
                </a:solidFill>
                <a:latin typeface="FS PF BeauSans Pro"/>
              </a:rPr>
              <a:t>trạm</a:t>
            </a:r>
            <a:endParaRPr lang="en-US" sz="1400" spc="-1" dirty="0">
              <a:solidFill>
                <a:srgbClr val="FF0000"/>
              </a:solidFill>
              <a:latin typeface="Arial"/>
            </a:endParaRPr>
          </a:p>
          <a:p>
            <a:pPr algn="just" defTabSz="685783"/>
            <a:r>
              <a:rPr lang="nl-NL" sz="1400" b="1" spc="-1" dirty="0">
                <a:latin typeface="FS PF BeauSans Pro"/>
                <a:ea typeface="Times New Roman"/>
              </a:rPr>
              <a:t>~46% . Tồn 191 trạm.</a:t>
            </a:r>
          </a:p>
          <a:p>
            <a:pPr marL="285743" indent="-285743" algn="just" defTabSz="685783">
              <a:buFont typeface="Wingdings" panose="05000000000000000000" pitchFamily="2" charset="2"/>
              <a:buChar char="ü"/>
            </a:pPr>
            <a:r>
              <a:rPr lang="nl-NL" sz="1400" b="1" spc="-1" dirty="0">
                <a:latin typeface="FS PF BeauSans Pro"/>
                <a:ea typeface="Times New Roman"/>
              </a:rPr>
              <a:t>56 trạm tài sản tại kho nhà thầu</a:t>
            </a:r>
          </a:p>
          <a:p>
            <a:pPr marL="285743" indent="-285743" algn="just" defTabSz="685783">
              <a:buFont typeface="Wingdings" panose="05000000000000000000" pitchFamily="2" charset="2"/>
              <a:buChar char="ü"/>
            </a:pPr>
            <a:r>
              <a:rPr lang="nl-NL" sz="1400" b="1" spc="-1" dirty="0">
                <a:latin typeface="FS PF BeauSans Pro"/>
                <a:ea typeface="Times New Roman"/>
              </a:rPr>
              <a:t>150 trạm tài sản còn tại trạm chưa thu hồi</a:t>
            </a:r>
          </a:p>
          <a:p>
            <a:pPr marL="285743" indent="-285743" algn="just" defTabSz="685783">
              <a:buFont typeface="Wingdings" panose="05000000000000000000" pitchFamily="2" charset="2"/>
              <a:buChar char="ü"/>
            </a:pPr>
            <a:endParaRPr lang="nl-NL" sz="1400" b="1" spc="-1" dirty="0">
              <a:latin typeface="FS PF BeauSans Pro"/>
              <a:ea typeface="Times New Roman"/>
            </a:endParaRPr>
          </a:p>
          <a:p>
            <a:pPr algn="just" defTabSz="685783"/>
            <a:r>
              <a:rPr lang="nl-NL" sz="1400" b="1" spc="-1" dirty="0">
                <a:latin typeface="FS PF BeauSans Pro"/>
                <a:ea typeface="Times New Roman"/>
              </a:rPr>
              <a:t>Tỉnh tồn nhiều: </a:t>
            </a:r>
            <a:r>
              <a:rPr lang="en-US" sz="1400" b="1" dirty="0">
                <a:latin typeface="FS PF BeauSans Pro" panose="02000500000000020004"/>
                <a:cs typeface="Times New Roman" panose="02020603050405020304" pitchFamily="18" charset="0"/>
              </a:rPr>
              <a:t>ĐNG (26 </a:t>
            </a:r>
            <a:r>
              <a:rPr lang="en-US" sz="1400" b="1" dirty="0" err="1">
                <a:latin typeface="FS PF BeauSans Pro" panose="02000500000000020004"/>
                <a:cs typeface="Times New Roman" panose="02020603050405020304" pitchFamily="18" charset="0"/>
              </a:rPr>
              <a:t>trạm</a:t>
            </a:r>
            <a:r>
              <a:rPr lang="en-US" sz="1400" b="1" dirty="0">
                <a:latin typeface="FS PF BeauSans Pro" panose="02000500000000020004"/>
                <a:cs typeface="Times New Roman" panose="02020603050405020304" pitchFamily="18" charset="0"/>
              </a:rPr>
              <a:t>), BTN (21 </a:t>
            </a:r>
            <a:r>
              <a:rPr lang="en-US" sz="1400" b="1" dirty="0" err="1">
                <a:latin typeface="FS PF BeauSans Pro" panose="02000500000000020004"/>
                <a:cs typeface="Times New Roman" panose="02020603050405020304" pitchFamily="18" charset="0"/>
              </a:rPr>
              <a:t>trạm</a:t>
            </a:r>
            <a:r>
              <a:rPr lang="en-US" sz="1400" b="1" dirty="0">
                <a:latin typeface="FS PF BeauSans Pro" panose="02000500000000020004"/>
                <a:cs typeface="Times New Roman" panose="02020603050405020304" pitchFamily="18" charset="0"/>
              </a:rPr>
              <a:t>), KHA (20 </a:t>
            </a:r>
            <a:r>
              <a:rPr lang="en-US" sz="1400" b="1" dirty="0" err="1">
                <a:latin typeface="FS PF BeauSans Pro" panose="02000500000000020004"/>
                <a:cs typeface="Times New Roman" panose="02020603050405020304" pitchFamily="18" charset="0"/>
              </a:rPr>
              <a:t>trạm</a:t>
            </a:r>
            <a:r>
              <a:rPr lang="en-US" sz="1400" b="1" dirty="0">
                <a:latin typeface="FS PF BeauSans Pro" panose="02000500000000020004"/>
                <a:cs typeface="Times New Roman" panose="02020603050405020304" pitchFamily="18" charset="0"/>
              </a:rPr>
              <a:t>), BĐH (16 </a:t>
            </a:r>
            <a:r>
              <a:rPr lang="en-US" sz="1400" b="1" dirty="0" err="1">
                <a:latin typeface="FS PF BeauSans Pro" panose="02000500000000020004"/>
                <a:cs typeface="Times New Roman" panose="02020603050405020304" pitchFamily="18" charset="0"/>
              </a:rPr>
              <a:t>trạm</a:t>
            </a:r>
            <a:r>
              <a:rPr lang="en-US" sz="1400" b="1" dirty="0">
                <a:latin typeface="FS PF BeauSans Pro" panose="02000500000000020004"/>
                <a:cs typeface="Times New Roman" panose="02020603050405020304" pitchFamily="18" charset="0"/>
              </a:rPr>
              <a:t>), ĐLK (15 </a:t>
            </a:r>
            <a:r>
              <a:rPr lang="en-US" sz="1400" b="1" dirty="0" err="1">
                <a:latin typeface="FS PF BeauSans Pro" panose="02000500000000020004"/>
                <a:cs typeface="Times New Roman" panose="02020603050405020304" pitchFamily="18" charset="0"/>
              </a:rPr>
              <a:t>trạm</a:t>
            </a:r>
            <a:r>
              <a:rPr lang="en-US" sz="1400" b="1" dirty="0">
                <a:latin typeface="FS PF BeauSans Pro" panose="02000500000000020004"/>
                <a:cs typeface="Times New Roman" panose="02020603050405020304" pitchFamily="18" charset="0"/>
              </a:rPr>
              <a:t>), QNM (13 </a:t>
            </a:r>
            <a:r>
              <a:rPr lang="en-US" sz="1400" b="1" dirty="0" err="1">
                <a:latin typeface="FS PF BeauSans Pro" panose="02000500000000020004"/>
                <a:cs typeface="Times New Roman" panose="02020603050405020304" pitchFamily="18" charset="0"/>
              </a:rPr>
              <a:t>trạm</a:t>
            </a:r>
            <a:r>
              <a:rPr lang="en-US" sz="1400" b="1" dirty="0">
                <a:latin typeface="FS PF BeauSans Pro" panose="02000500000000020004"/>
                <a:cs typeface="Times New Roman" panose="02020603050405020304" pitchFamily="18" charset="0"/>
              </a:rPr>
              <a:t>)</a:t>
            </a:r>
            <a:endParaRPr lang="nl-NL" sz="1400" b="1" spc="-1" dirty="0">
              <a:latin typeface="FS PF BeauSans Pro"/>
              <a:ea typeface="Times New Roman"/>
            </a:endParaRPr>
          </a:p>
        </p:txBody>
      </p:sp>
      <p:sp>
        <p:nvSpPr>
          <p:cNvPr id="19" name="Freeform 17"/>
          <p:cNvSpPr/>
          <p:nvPr/>
        </p:nvSpPr>
        <p:spPr>
          <a:xfrm>
            <a:off x="6080040" y="1028612"/>
            <a:ext cx="2939179" cy="857113"/>
          </a:xfrm>
          <a:custGeom>
            <a:avLst/>
            <a:gdLst>
              <a:gd name="textAreaLeft" fmla="*/ 0 w 1571400"/>
              <a:gd name="textAreaRight" fmla="*/ 1571760 w 1571400"/>
              <a:gd name="textAreaTop" fmla="*/ 0 h 726120"/>
              <a:gd name="textAreaBottom" fmla="*/ 726480 h 726120"/>
            </a:gdLst>
            <a:ahLst/>
            <a:cxnLst/>
            <a:rect l="textAreaLeft" t="textAreaTop" r="textAreaRight" b="textAreaBottom"/>
            <a:pathLst>
              <a:path w="1857374" h="742949">
                <a:moveTo>
                  <a:pt x="0" y="0"/>
                </a:moveTo>
                <a:lnTo>
                  <a:pt x="1857374" y="0"/>
                </a:lnTo>
                <a:lnTo>
                  <a:pt x="1857374" y="742949"/>
                </a:lnTo>
                <a:lnTo>
                  <a:pt x="0" y="742949"/>
                </a:lnTo>
                <a:lnTo>
                  <a:pt x="0" y="0"/>
                </a:lnTo>
                <a:close/>
              </a:path>
            </a:pathLst>
          </a:custGeom>
          <a:solidFill>
            <a:srgbClr val="FF0000"/>
          </a:solidFill>
          <a:ln>
            <a:solidFill>
              <a:srgbClr val="E80500"/>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34720" tIns="134280" rIns="234720" bIns="134280" numCol="1" spcCol="1440" anchor="ctr">
            <a:noAutofit/>
          </a:bodyPr>
          <a:lstStyle/>
          <a:p>
            <a:pPr algn="ctr" defTabSz="1466963"/>
            <a:r>
              <a:rPr lang="en-US" b="1" spc="-1" dirty="0">
                <a:solidFill>
                  <a:schemeClr val="lt1"/>
                </a:solidFill>
                <a:latin typeface="FS PF BeauSans Pro"/>
              </a:rPr>
              <a:t>BÁO CÁO KHI XẢY RA THIỆT HẠI TÀI SẢN</a:t>
            </a:r>
            <a:endParaRPr lang="en-US" spc="-1" dirty="0">
              <a:solidFill>
                <a:srgbClr val="FFFFFF"/>
              </a:solidFill>
              <a:latin typeface="Arial"/>
            </a:endParaRPr>
          </a:p>
        </p:txBody>
      </p:sp>
      <p:sp>
        <p:nvSpPr>
          <p:cNvPr id="20" name="Freeform 18"/>
          <p:cNvSpPr/>
          <p:nvPr/>
        </p:nvSpPr>
        <p:spPr>
          <a:xfrm>
            <a:off x="6080040" y="1899823"/>
            <a:ext cx="2948860" cy="2725823"/>
          </a:xfrm>
          <a:custGeom>
            <a:avLst/>
            <a:gdLst>
              <a:gd name="textAreaLeft" fmla="*/ 0 w 1571400"/>
              <a:gd name="textAreaRight" fmla="*/ 1571760 w 1571400"/>
              <a:gd name="textAreaTop" fmla="*/ 0 h 2655360"/>
              <a:gd name="textAreaBottom" fmla="*/ 2655720 h 2655360"/>
            </a:gdLst>
            <a:ahLst/>
            <a:cxnLst/>
            <a:rect l="textAreaLeft" t="textAreaTop" r="textAreaRight" b="textAreaBottom"/>
            <a:pathLst>
              <a:path w="1857374" h="1449360">
                <a:moveTo>
                  <a:pt x="0" y="0"/>
                </a:moveTo>
                <a:lnTo>
                  <a:pt x="1857374" y="0"/>
                </a:lnTo>
                <a:lnTo>
                  <a:pt x="1857374" y="1449360"/>
                </a:lnTo>
                <a:lnTo>
                  <a:pt x="0" y="1449360"/>
                </a:lnTo>
                <a:lnTo>
                  <a:pt x="0" y="0"/>
                </a:lnTo>
                <a:close/>
              </a:path>
            </a:pathLst>
          </a:custGeom>
          <a:noFill/>
          <a:ln>
            <a:solidFill>
              <a:srgbClr val="F6CCCC"/>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p:style>
        <p:txBody>
          <a:bodyPr lIns="176040" tIns="176040" rIns="234720" bIns="263880" numCol="1" spcCol="1440" anchor="t">
            <a:noAutofit/>
          </a:bodyPr>
          <a:lstStyle/>
          <a:p>
            <a:pPr defTabSz="685783">
              <a:lnSpc>
                <a:spcPct val="90000"/>
              </a:lnSpc>
            </a:pPr>
            <a:endParaRPr lang="en-US" sz="1350" spc="-1">
              <a:solidFill>
                <a:srgbClr val="EE0033"/>
              </a:solidFill>
              <a:latin typeface="FS PF BeauSans Pro"/>
            </a:endParaRPr>
          </a:p>
        </p:txBody>
      </p:sp>
      <p:sp>
        <p:nvSpPr>
          <p:cNvPr id="21" name="Rectangle 19"/>
          <p:cNvSpPr/>
          <p:nvPr/>
        </p:nvSpPr>
        <p:spPr>
          <a:xfrm>
            <a:off x="6080040" y="1903503"/>
            <a:ext cx="2948860" cy="263003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defTabSz="685783"/>
            <a:r>
              <a:rPr lang="en-US" sz="1500" b="1" i="1" dirty="0">
                <a:solidFill>
                  <a:srgbClr val="FF0000"/>
                </a:solidFill>
                <a:latin typeface="Times New Roman" panose="02020603050405020304" pitchFamily="18" charset="0"/>
                <a:cs typeface="Times New Roman" panose="02020603050405020304" pitchFamily="18" charset="0"/>
              </a:rPr>
              <a:t>HD.VTNet.PC&amp;KSNB.02</a:t>
            </a:r>
            <a:r>
              <a:rPr lang="en-US" sz="1500" dirty="0">
                <a:solidFill>
                  <a:srgbClr val="FF0000"/>
                </a:solidFill>
                <a:latin typeface="Times New Roman" panose="02020603050405020304" pitchFamily="18" charset="0"/>
                <a:cs typeface="Times New Roman" panose="02020603050405020304" pitchFamily="18" charset="0"/>
              </a:rPr>
              <a: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Viettel</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tỉnh</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phải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báo</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cáo</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ngay</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và</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hoàn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thiện</a:t>
            </a:r>
            <a:r>
              <a:rPr lang="en-US" sz="1500" dirty="0">
                <a:latin typeface="Times New Roman" panose="02020603050405020304" pitchFamily="18" charset="0"/>
                <a:cs typeface="Times New Roman" panose="02020603050405020304" pitchFamily="18" charset="0"/>
              </a:rPr>
              <a:t> BB </a:t>
            </a:r>
            <a:r>
              <a:rPr lang="en-US" sz="1500" dirty="0" err="1">
                <a:latin typeface="Times New Roman" panose="02020603050405020304" pitchFamily="18" charset="0"/>
                <a:cs typeface="Times New Roman" panose="02020603050405020304" pitchFamily="18" charset="0"/>
              </a:rPr>
              <a:t>vụ</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việc</a:t>
            </a:r>
            <a:r>
              <a:rPr lang="en-US" sz="1500" dirty="0">
                <a:latin typeface="Times New Roman" panose="02020603050405020304" pitchFamily="18" charset="0"/>
                <a:cs typeface="Times New Roman" panose="02020603050405020304" pitchFamily="18" charset="0"/>
              </a:rPr>
              <a:t> </a:t>
            </a:r>
            <a:r>
              <a:rPr lang="en-US" sz="1500" b="1" dirty="0" err="1">
                <a:solidFill>
                  <a:srgbClr val="FF0000"/>
                </a:solidFill>
                <a:latin typeface="Times New Roman" panose="02020603050405020304" pitchFamily="18" charset="0"/>
                <a:cs typeface="Times New Roman" panose="02020603050405020304" pitchFamily="18" charset="0"/>
              </a:rPr>
              <a:t>trong</a:t>
            </a:r>
            <a:r>
              <a:rPr lang="en-US" sz="1500" b="1" dirty="0">
                <a:solidFill>
                  <a:srgbClr val="FF0000"/>
                </a:solidFill>
                <a:latin typeface="Times New Roman" panose="02020603050405020304" pitchFamily="18" charset="0"/>
                <a:cs typeface="Times New Roman" panose="02020603050405020304" pitchFamily="18" charset="0"/>
              </a:rPr>
              <a:t> </a:t>
            </a:r>
            <a:r>
              <a:rPr lang="en-US" sz="1500" b="1" dirty="0" err="1">
                <a:solidFill>
                  <a:srgbClr val="FF0000"/>
                </a:solidFill>
                <a:latin typeface="Times New Roman" panose="02020603050405020304" pitchFamily="18" charset="0"/>
                <a:cs typeface="Times New Roman" panose="02020603050405020304" pitchFamily="18" charset="0"/>
              </a:rPr>
              <a:t>vòng</a:t>
            </a:r>
            <a:r>
              <a:rPr lang="en-US" sz="1500" b="1" dirty="0">
                <a:solidFill>
                  <a:srgbClr val="FF0000"/>
                </a:solidFill>
                <a:latin typeface="Times New Roman" panose="02020603050405020304" pitchFamily="18" charset="0"/>
                <a:cs typeface="Times New Roman" panose="02020603050405020304" pitchFamily="18" charset="0"/>
              </a:rPr>
              <a:t> 24h </a:t>
            </a:r>
            <a:r>
              <a:rPr lang="en-US" sz="1500" b="1" dirty="0" err="1">
                <a:solidFill>
                  <a:srgbClr val="FF0000"/>
                </a:solidFill>
                <a:latin typeface="Times New Roman" panose="02020603050405020304" pitchFamily="18" charset="0"/>
                <a:cs typeface="Times New Roman" panose="02020603050405020304" pitchFamily="18" charset="0"/>
              </a:rPr>
              <a:t>cho</a:t>
            </a:r>
            <a:r>
              <a:rPr lang="en-US" sz="1500" b="1" dirty="0">
                <a:solidFill>
                  <a:srgbClr val="FF0000"/>
                </a:solidFill>
                <a:latin typeface="Times New Roman" panose="02020603050405020304" pitchFamily="18" charset="0"/>
                <a:cs typeface="Times New Roman" panose="02020603050405020304" pitchFamily="18" charset="0"/>
              </a:rPr>
              <a:t> </a:t>
            </a:r>
            <a:r>
              <a:rPr lang="en-US" sz="1500" b="1" dirty="0" err="1">
                <a:solidFill>
                  <a:srgbClr val="FF0000"/>
                </a:solidFill>
                <a:latin typeface="Times New Roman" panose="02020603050405020304" pitchFamily="18" charset="0"/>
                <a:cs typeface="Times New Roman" panose="02020603050405020304" pitchFamily="18" charset="0"/>
              </a:rPr>
              <a:t>VTnet</a:t>
            </a:r>
            <a:r>
              <a:rPr lang="en-US" sz="1500" dirty="0">
                <a:latin typeface="Times New Roman" panose="02020603050405020304" pitchFamily="18" charset="0"/>
                <a:cs typeface="Times New Roman" panose="02020603050405020304" pitchFamily="18" charset="0"/>
              </a:rPr>
              <a:t>.</a:t>
            </a:r>
          </a:p>
          <a:p>
            <a:pPr marL="160735" indent="-160735" algn="just">
              <a:buFont typeface="Wingdings" panose="05000000000000000000" pitchFamily="2" charset="2"/>
              <a:buChar char="ü"/>
            </a:pPr>
            <a:r>
              <a:rPr lang="en-US" sz="1500" b="1" dirty="0">
                <a:latin typeface="Times New Roman" panose="02020603050405020304" pitchFamily="18" charset="0"/>
                <a:cs typeface="Times New Roman" panose="02020603050405020304" pitchFamily="18" charset="0"/>
              </a:rPr>
              <a:t>CNCT </a:t>
            </a:r>
            <a:r>
              <a:rPr lang="en-US" sz="1500" b="1" dirty="0" err="1">
                <a:latin typeface="Times New Roman" panose="02020603050405020304" pitchFamily="18" charset="0"/>
                <a:cs typeface="Times New Roman" panose="02020603050405020304" pitchFamily="18" charset="0"/>
              </a:rPr>
              <a:t>Viettel</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tỉnh</a:t>
            </a:r>
            <a:r>
              <a:rPr lang="en-US" sz="1500" b="1" dirty="0">
                <a:latin typeface="Times New Roman" panose="02020603050405020304" pitchFamily="18" charset="0"/>
                <a:cs typeface="Times New Roman" panose="02020603050405020304" pitchFamily="18" charset="0"/>
              </a:rPr>
              <a:t>/TP: </a:t>
            </a:r>
            <a:r>
              <a:rPr lang="en-US" sz="1500" dirty="0" err="1">
                <a:latin typeface="Times New Roman" panose="02020603050405020304" pitchFamily="18" charset="0"/>
                <a:cs typeface="Times New Roman" panose="02020603050405020304" pitchFamily="18" charset="0"/>
              </a:rPr>
              <a:t>Báo</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cáo</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khi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xảy</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ra</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mất</a:t>
            </a:r>
            <a:r>
              <a:rPr lang="en-US" sz="1500" dirty="0">
                <a:latin typeface="Times New Roman" panose="02020603050405020304" pitchFamily="18" charset="0"/>
                <a:cs typeface="Times New Roman" panose="02020603050405020304" pitchFamily="18" charset="0"/>
              </a:rPr>
              <a:t> an </a:t>
            </a:r>
            <a:r>
              <a:rPr lang="en-US" sz="1500" dirty="0" err="1">
                <a:latin typeface="Times New Roman" panose="02020603050405020304" pitchFamily="18" charset="0"/>
                <a:cs typeface="Times New Roman" panose="02020603050405020304" pitchFamily="18" charset="0"/>
              </a:rPr>
              <a:t>toàn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Đúng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thời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gian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và</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đầu</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mối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nhận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báo</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cáo</a:t>
            </a:r>
            <a:r>
              <a:rPr lang="en-US" sz="1500" dirty="0">
                <a:latin typeface="Times New Roman" panose="02020603050405020304" pitchFamily="18" charset="0"/>
                <a:cs typeface="Times New Roman" panose="02020603050405020304" pitchFamily="18" charset="0"/>
              </a:rPr>
              <a:t>.</a:t>
            </a:r>
          </a:p>
          <a:p>
            <a:pPr marL="160735" indent="-160735" algn="just">
              <a:buFont typeface="Wingdings" panose="05000000000000000000" pitchFamily="2" charset="2"/>
              <a:buChar char="ü"/>
            </a:pPr>
            <a:r>
              <a:rPr lang="en-US" sz="1500" b="1" dirty="0" err="1">
                <a:latin typeface="Times New Roman" panose="02020603050405020304" pitchFamily="18" charset="0"/>
                <a:cs typeface="Times New Roman" panose="02020603050405020304" pitchFamily="18" charset="0"/>
              </a:rPr>
              <a:t>Viettel</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tỉnh</a:t>
            </a:r>
            <a:r>
              <a:rPr lang="en-US" sz="1500" b="1" dirty="0">
                <a:latin typeface="Times New Roman" panose="02020603050405020304" pitchFamily="18" charset="0"/>
                <a:cs typeface="Times New Roman" panose="02020603050405020304" pitchFamily="18" charset="0"/>
              </a:rPr>
              <a:t>/TP: </a:t>
            </a:r>
            <a:r>
              <a:rPr lang="en-US" sz="1500" dirty="0" err="1">
                <a:latin typeface="Times New Roman" panose="02020603050405020304" pitchFamily="18" charset="0"/>
                <a:cs typeface="Times New Roman" panose="02020603050405020304" pitchFamily="18" charset="0"/>
              </a:rPr>
              <a:t>Nắm</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bắt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thông</a:t>
            </a:r>
            <a:r>
              <a:rPr lang="en-US" sz="1500" dirty="0">
                <a:latin typeface="Times New Roman" panose="02020603050405020304" pitchFamily="18" charset="0"/>
                <a:cs typeface="Times New Roman" panose="02020603050405020304" pitchFamily="18" charset="0"/>
              </a:rPr>
              <a:t> tin </a:t>
            </a:r>
            <a:r>
              <a:rPr lang="en-US" sz="1500" dirty="0" err="1">
                <a:latin typeface="Times New Roman" panose="02020603050405020304" pitchFamily="18" charset="0"/>
                <a:cs typeface="Times New Roman" panose="02020603050405020304" pitchFamily="18" charset="0"/>
              </a:rPr>
              <a:t>kịp</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thời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để</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thực</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hiện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theo</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đúng</a:t>
            </a:r>
            <a:r>
              <a:rPr lang="en-US" sz="1500" dirty="0">
                <a:latin typeface="Times New Roman" panose="02020603050405020304" pitchFamily="18" charset="0"/>
                <a:cs typeface="Times New Roman" panose="02020603050405020304" pitchFamily="18" charset="0"/>
              </a:rPr>
              <a:t> </a:t>
            </a:r>
            <a:r>
              <a:rPr lang="en-US" sz="1500" b="1" i="1" dirty="0" err="1">
                <a:latin typeface="Times New Roman" panose="02020603050405020304" pitchFamily="18" charset="0"/>
                <a:cs typeface="Times New Roman" panose="02020603050405020304" pitchFamily="18" charset="0"/>
              </a:rPr>
              <a:t>Hướng</a:t>
            </a:r>
            <a:r>
              <a:rPr lang="en-US" sz="1500" b="1" i="1" dirty="0">
                <a:latin typeface="Times New Roman" panose="02020603050405020304" pitchFamily="18" charset="0"/>
                <a:cs typeface="Times New Roman" panose="02020603050405020304" pitchFamily="18" charset="0"/>
              </a:rPr>
              <a:t> </a:t>
            </a:r>
            <a:r>
              <a:rPr lang="en-US" sz="1500" b="1" i="1" dirty="0" err="1">
                <a:latin typeface="Times New Roman" panose="02020603050405020304" pitchFamily="18" charset="0"/>
                <a:cs typeface="Times New Roman" panose="02020603050405020304" pitchFamily="18" charset="0"/>
              </a:rPr>
              <a:t>dẫn</a:t>
            </a:r>
            <a:r>
              <a:rPr lang="en-US" sz="1500" b="1" i="1" dirty="0">
                <a:latin typeface="Times New Roman" panose="02020603050405020304" pitchFamily="18" charset="0"/>
                <a:cs typeface="Times New Roman" panose="02020603050405020304" pitchFamily="18" charset="0"/>
              </a:rPr>
              <a:t> HD.VTNet.PC&amp;KSNB.02</a:t>
            </a:r>
            <a:r>
              <a:rPr lang="en-US" sz="15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231496757"/>
      </p:ext>
    </p:extLst>
  </p:cSld>
  <p:clrMapOvr>
    <a:masterClrMapping/>
  </p:clrMapOvr>
  <p:transition spd="med">
    <p:split orient="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Rectangle 1"/>
          <p:cNvSpPr/>
          <p:nvPr/>
        </p:nvSpPr>
        <p:spPr>
          <a:xfrm>
            <a:off x="417960" y="184680"/>
            <a:ext cx="8490240" cy="52416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685800">
              <a:lnSpc>
                <a:spcPct val="100000"/>
              </a:lnSpc>
            </a:pPr>
            <a:endParaRPr lang="en-US" sz="1350" b="0" strike="noStrike" spc="-1">
              <a:solidFill>
                <a:schemeClr val="lt1"/>
              </a:solidFill>
              <a:latin typeface="FS PF BeauSans Pro"/>
            </a:endParaRPr>
          </a:p>
        </p:txBody>
      </p:sp>
      <p:sp>
        <p:nvSpPr>
          <p:cNvPr id="368" name="Rectangle 2"/>
          <p:cNvSpPr/>
          <p:nvPr/>
        </p:nvSpPr>
        <p:spPr>
          <a:xfrm>
            <a:off x="0" y="123840"/>
            <a:ext cx="8811720" cy="42943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685800">
              <a:lnSpc>
                <a:spcPct val="100000"/>
              </a:lnSpc>
            </a:pPr>
            <a:r>
              <a:rPr lang="nl-NL" sz="2200" b="1" spc="-1">
                <a:solidFill>
                  <a:srgbClr val="EE0033"/>
                </a:solidFill>
                <a:latin typeface="FS PF BeauSans Pro"/>
              </a:rPr>
              <a:t>III. </a:t>
            </a:r>
            <a:r>
              <a:rPr lang="vi-VN" sz="2200" b="1" spc="-1">
                <a:solidFill>
                  <a:srgbClr val="EE0033"/>
                </a:solidFill>
                <a:latin typeface="FS PF BeauSans Pro"/>
              </a:rPr>
              <a:t>CÔNG TÁC </a:t>
            </a:r>
            <a:r>
              <a:rPr lang="en-US" sz="2200" b="1" spc="-1">
                <a:solidFill>
                  <a:srgbClr val="EE0033"/>
                </a:solidFill>
                <a:latin typeface="FS PF BeauSans Pro"/>
              </a:rPr>
              <a:t>VẬN HÀNH KHAI THÁC</a:t>
            </a:r>
            <a:endParaRPr lang="en-US" sz="2200" spc="-1" dirty="0">
              <a:solidFill>
                <a:srgbClr val="000000"/>
              </a:solidFill>
              <a:latin typeface="Arial"/>
            </a:endParaRPr>
          </a:p>
        </p:txBody>
      </p:sp>
      <p:cxnSp>
        <p:nvCxnSpPr>
          <p:cNvPr id="369" name="Straight Connector 3"/>
          <p:cNvCxnSpPr/>
          <p:nvPr/>
        </p:nvCxnSpPr>
        <p:spPr>
          <a:xfrm>
            <a:off x="3053520" y="560160"/>
            <a:ext cx="3026520" cy="360"/>
          </a:xfrm>
          <a:prstGeom prst="straightConnector1">
            <a:avLst/>
          </a:prstGeom>
          <a:ln w="76200">
            <a:solidFill>
              <a:srgbClr val="EE0033"/>
            </a:solidFill>
          </a:ln>
        </p:spPr>
      </p:cxnSp>
      <p:sp>
        <p:nvSpPr>
          <p:cNvPr id="370" name="Rectangle 7"/>
          <p:cNvSpPr/>
          <p:nvPr/>
        </p:nvSpPr>
        <p:spPr>
          <a:xfrm>
            <a:off x="470520" y="644740"/>
            <a:ext cx="2080739" cy="398655"/>
          </a:xfrm>
          <a:prstGeom prst="rect">
            <a:avLst/>
          </a:prstGeom>
          <a:solidFill>
            <a:srgbClr val="EE0033"/>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685800">
              <a:lnSpc>
                <a:spcPct val="100000"/>
              </a:lnSpc>
            </a:pPr>
            <a:r>
              <a:rPr lang="en-US" sz="2000" b="1" spc="-1" dirty="0">
                <a:solidFill>
                  <a:schemeClr val="lt1"/>
                </a:solidFill>
                <a:latin typeface="FS PF BeauSans Pro"/>
              </a:rPr>
              <a:t>4</a:t>
            </a:r>
            <a:r>
              <a:rPr lang="en-US" sz="2000" b="1" strike="noStrike" spc="-1" dirty="0" smtClean="0">
                <a:solidFill>
                  <a:schemeClr val="lt1"/>
                </a:solidFill>
                <a:latin typeface="FS PF BeauSans Pro"/>
              </a:rPr>
              <a:t>. </a:t>
            </a:r>
            <a:r>
              <a:rPr lang="it-IT" sz="2000" b="1" strike="noStrike" spc="-1" dirty="0">
                <a:solidFill>
                  <a:schemeClr val="lt1"/>
                </a:solidFill>
                <a:latin typeface="FS PF BeauSans Pro"/>
              </a:rPr>
              <a:t>Vấn đề tồn tại</a:t>
            </a:r>
            <a:endParaRPr lang="en-US" sz="2000" b="0" strike="noStrike" spc="-1" dirty="0">
              <a:solidFill>
                <a:srgbClr val="FFFFFF"/>
              </a:solidFill>
              <a:latin typeface="Arial"/>
            </a:endParaRPr>
          </a:p>
        </p:txBody>
      </p:sp>
      <p:sp>
        <p:nvSpPr>
          <p:cNvPr id="11" name="TextBox 10"/>
          <p:cNvSpPr txBox="1"/>
          <p:nvPr/>
        </p:nvSpPr>
        <p:spPr>
          <a:xfrm>
            <a:off x="223875" y="4785741"/>
            <a:ext cx="2228849" cy="253916"/>
          </a:xfrm>
          <a:prstGeom prst="rect">
            <a:avLst/>
          </a:prstGeom>
          <a:solidFill>
            <a:schemeClr val="bg1">
              <a:lumMod val="95000"/>
            </a:schemeClr>
          </a:solidFill>
          <a:ln>
            <a:solidFill>
              <a:schemeClr val="bg1">
                <a:lumMod val="95000"/>
              </a:schemeClr>
            </a:solidFill>
          </a:ln>
        </p:spPr>
        <p:txBody>
          <a:bodyPr wrap="square" rtlCol="0">
            <a:spAutoFit/>
          </a:bodyPr>
          <a:lstStyle/>
          <a:p>
            <a:r>
              <a:rPr lang="en-US" sz="1050" b="1">
                <a:solidFill>
                  <a:schemeClr val="bg1">
                    <a:lumMod val="50000"/>
                  </a:schemeClr>
                </a:solidFill>
                <a:latin typeface="FS PF BeauSans Pro SemiBold" panose="02000503000000020004" pitchFamily="2" charset="0"/>
              </a:rPr>
              <a:t>Trung tâm Kỹ thuật Khu vực 2</a:t>
            </a:r>
          </a:p>
        </p:txBody>
      </p:sp>
      <p:sp>
        <p:nvSpPr>
          <p:cNvPr id="12" name="TextBox 11">
            <a:extLst>
              <a:ext uri="{FF2B5EF4-FFF2-40B4-BE49-F238E27FC236}">
                <a16:creationId xmlns:a16="http://schemas.microsoft.com/office/drawing/2014/main" id="{97EE37CB-F9EE-45B2-AC76-3B5FFE72DAF7}"/>
              </a:ext>
            </a:extLst>
          </p:cNvPr>
          <p:cNvSpPr txBox="1"/>
          <p:nvPr/>
        </p:nvSpPr>
        <p:spPr>
          <a:xfrm>
            <a:off x="726333" y="1130132"/>
            <a:ext cx="8085388" cy="400110"/>
          </a:xfrm>
          <a:prstGeom prst="rect">
            <a:avLst/>
          </a:prstGeom>
          <a:noFill/>
        </p:spPr>
        <p:txBody>
          <a:bodyPr wrap="square" rtlCol="0">
            <a:spAutoFit/>
          </a:bodyPr>
          <a:lstStyle/>
          <a:p>
            <a:pPr lvl="0" algn="just" defTabSz="685800">
              <a:defRPr/>
            </a:pPr>
            <a:r>
              <a:rPr kumimoji="0" lang="en-US" sz="2000" b="1" i="0" u="none" strike="noStrike" kern="1200" cap="none" spc="0" normalizeH="0" baseline="0" noProof="0" dirty="0">
                <a:ln>
                  <a:noFill/>
                </a:ln>
                <a:solidFill>
                  <a:prstClr val="black"/>
                </a:solidFill>
                <a:effectLst/>
                <a:uLnTx/>
                <a:uFillTx/>
                <a:latin typeface="FS Magistral Bold"/>
                <a:cs typeface="Poppins" pitchFamily="2" charset="77"/>
              </a:rPr>
              <a:t>VẤN</a:t>
            </a:r>
            <a:r>
              <a:rPr kumimoji="0" lang="en-US" sz="2000" b="1" i="0" u="none" strike="noStrike" kern="1200" cap="none" spc="0" normalizeH="0" noProof="0" dirty="0">
                <a:ln>
                  <a:noFill/>
                </a:ln>
                <a:solidFill>
                  <a:prstClr val="black"/>
                </a:solidFill>
                <a:effectLst/>
                <a:uLnTx/>
                <a:uFillTx/>
                <a:latin typeface="FS Magistral Bold"/>
                <a:cs typeface="Poppins" pitchFamily="2" charset="77"/>
              </a:rPr>
              <a:t> ĐỀ: </a:t>
            </a:r>
            <a:r>
              <a:rPr lang="vi-VN" b="1" dirty="0">
                <a:latin typeface="FS Magistral Bold"/>
              </a:rPr>
              <a:t>Tiến độ các dự án lắp cơ điện không đảm bảo yêu cầu</a:t>
            </a:r>
            <a:r>
              <a:rPr lang="en-US" b="1" dirty="0">
                <a:latin typeface="FS Magistral Bold"/>
              </a:rPr>
              <a:t>.</a:t>
            </a:r>
            <a:endParaRPr kumimoji="0" lang="en-US" sz="2000" b="1" i="0" u="none" strike="noStrike" kern="1200" cap="none" spc="0" normalizeH="0" baseline="0" noProof="0" dirty="0">
              <a:ln>
                <a:noFill/>
              </a:ln>
              <a:solidFill>
                <a:prstClr val="black"/>
              </a:solidFill>
              <a:effectLst/>
              <a:uLnTx/>
              <a:uFillTx/>
              <a:latin typeface="FS Magistral Bold"/>
              <a:cs typeface="Poppins" pitchFamily="2" charset="77"/>
            </a:endParaRPr>
          </a:p>
        </p:txBody>
      </p:sp>
      <p:sp>
        <p:nvSpPr>
          <p:cNvPr id="13" name="Freeform 866"/>
          <p:cNvSpPr>
            <a:spLocks noChangeAspect="1" noEditPoints="1"/>
          </p:cNvSpPr>
          <p:nvPr/>
        </p:nvSpPr>
        <p:spPr bwMode="auto">
          <a:xfrm>
            <a:off x="392700" y="1130132"/>
            <a:ext cx="392040" cy="392040"/>
          </a:xfrm>
          <a:custGeom>
            <a:avLst/>
            <a:gdLst>
              <a:gd name="T0" fmla="*/ 915 w 1831"/>
              <a:gd name="T1" fmla="*/ 0 h 1831"/>
              <a:gd name="T2" fmla="*/ 0 w 1831"/>
              <a:gd name="T3" fmla="*/ 916 h 1831"/>
              <a:gd name="T4" fmla="*/ 915 w 1831"/>
              <a:gd name="T5" fmla="*/ 1831 h 1831"/>
              <a:gd name="T6" fmla="*/ 1831 w 1831"/>
              <a:gd name="T7" fmla="*/ 916 h 1831"/>
              <a:gd name="T8" fmla="*/ 915 w 1831"/>
              <a:gd name="T9" fmla="*/ 0 h 1831"/>
              <a:gd name="T10" fmla="*/ 1467 w 1831"/>
              <a:gd name="T11" fmla="*/ 774 h 1831"/>
              <a:gd name="T12" fmla="*/ 1103 w 1831"/>
              <a:gd name="T13" fmla="*/ 1124 h 1831"/>
              <a:gd name="T14" fmla="*/ 1089 w 1831"/>
              <a:gd name="T15" fmla="*/ 1129 h 1831"/>
              <a:gd name="T16" fmla="*/ 1075 w 1831"/>
              <a:gd name="T17" fmla="*/ 1123 h 1831"/>
              <a:gd name="T18" fmla="*/ 1076 w 1831"/>
              <a:gd name="T19" fmla="*/ 1096 h 1831"/>
              <a:gd name="T20" fmla="*/ 1439 w 1831"/>
              <a:gd name="T21" fmla="*/ 746 h 1831"/>
              <a:gd name="T22" fmla="*/ 1432 w 1831"/>
              <a:gd name="T23" fmla="*/ 746 h 1831"/>
              <a:gd name="T24" fmla="*/ 799 w 1831"/>
              <a:gd name="T25" fmla="*/ 828 h 1831"/>
              <a:gd name="T26" fmla="*/ 433 w 1831"/>
              <a:gd name="T27" fmla="*/ 1375 h 1831"/>
              <a:gd name="T28" fmla="*/ 414 w 1831"/>
              <a:gd name="T29" fmla="*/ 1390 h 1831"/>
              <a:gd name="T30" fmla="*/ 410 w 1831"/>
              <a:gd name="T31" fmla="*/ 1389 h 1831"/>
              <a:gd name="T32" fmla="*/ 395 w 1831"/>
              <a:gd name="T33" fmla="*/ 1365 h 1831"/>
              <a:gd name="T34" fmla="*/ 779 w 1831"/>
              <a:gd name="T35" fmla="*/ 794 h 1831"/>
              <a:gd name="T36" fmla="*/ 1423 w 1831"/>
              <a:gd name="T37" fmla="*/ 704 h 1831"/>
              <a:gd name="T38" fmla="*/ 1091 w 1831"/>
              <a:gd name="T39" fmla="*/ 358 h 1831"/>
              <a:gd name="T40" fmla="*/ 1091 w 1831"/>
              <a:gd name="T41" fmla="*/ 330 h 1831"/>
              <a:gd name="T42" fmla="*/ 1119 w 1831"/>
              <a:gd name="T43" fmla="*/ 330 h 1831"/>
              <a:gd name="T44" fmla="*/ 1469 w 1831"/>
              <a:gd name="T45" fmla="*/ 695 h 1831"/>
              <a:gd name="T46" fmla="*/ 1467 w 1831"/>
              <a:gd name="T47" fmla="*/ 774 h 1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1" h="1831">
                <a:moveTo>
                  <a:pt x="915" y="0"/>
                </a:moveTo>
                <a:cubicBezTo>
                  <a:pt x="410" y="0"/>
                  <a:pt x="0" y="410"/>
                  <a:pt x="0" y="916"/>
                </a:cubicBezTo>
                <a:cubicBezTo>
                  <a:pt x="0" y="1421"/>
                  <a:pt x="410" y="1831"/>
                  <a:pt x="915" y="1831"/>
                </a:cubicBezTo>
                <a:cubicBezTo>
                  <a:pt x="1421" y="1831"/>
                  <a:pt x="1831" y="1421"/>
                  <a:pt x="1831" y="916"/>
                </a:cubicBezTo>
                <a:cubicBezTo>
                  <a:pt x="1831" y="410"/>
                  <a:pt x="1421" y="0"/>
                  <a:pt x="915" y="0"/>
                </a:cubicBezTo>
                <a:close/>
                <a:moveTo>
                  <a:pt x="1467" y="774"/>
                </a:moveTo>
                <a:cubicBezTo>
                  <a:pt x="1103" y="1124"/>
                  <a:pt x="1103" y="1124"/>
                  <a:pt x="1103" y="1124"/>
                </a:cubicBezTo>
                <a:cubicBezTo>
                  <a:pt x="1099" y="1128"/>
                  <a:pt x="1094" y="1129"/>
                  <a:pt x="1089" y="1129"/>
                </a:cubicBezTo>
                <a:cubicBezTo>
                  <a:pt x="1084" y="1129"/>
                  <a:pt x="1079" y="1127"/>
                  <a:pt x="1075" y="1123"/>
                </a:cubicBezTo>
                <a:cubicBezTo>
                  <a:pt x="1068" y="1116"/>
                  <a:pt x="1068" y="1103"/>
                  <a:pt x="1076" y="1096"/>
                </a:cubicBezTo>
                <a:cubicBezTo>
                  <a:pt x="1439" y="746"/>
                  <a:pt x="1439" y="746"/>
                  <a:pt x="1439" y="746"/>
                </a:cubicBezTo>
                <a:cubicBezTo>
                  <a:pt x="1437" y="747"/>
                  <a:pt x="1434" y="747"/>
                  <a:pt x="1432" y="746"/>
                </a:cubicBezTo>
                <a:cubicBezTo>
                  <a:pt x="1428" y="745"/>
                  <a:pt x="1087" y="657"/>
                  <a:pt x="799" y="828"/>
                </a:cubicBezTo>
                <a:cubicBezTo>
                  <a:pt x="619" y="934"/>
                  <a:pt x="496" y="1118"/>
                  <a:pt x="433" y="1375"/>
                </a:cubicBezTo>
                <a:cubicBezTo>
                  <a:pt x="431" y="1384"/>
                  <a:pt x="423" y="1390"/>
                  <a:pt x="414" y="1390"/>
                </a:cubicBezTo>
                <a:cubicBezTo>
                  <a:pt x="413" y="1390"/>
                  <a:pt x="411" y="1389"/>
                  <a:pt x="410" y="1389"/>
                </a:cubicBezTo>
                <a:cubicBezTo>
                  <a:pt x="399" y="1386"/>
                  <a:pt x="393" y="1376"/>
                  <a:pt x="395" y="1365"/>
                </a:cubicBezTo>
                <a:cubicBezTo>
                  <a:pt x="461" y="1098"/>
                  <a:pt x="590" y="906"/>
                  <a:pt x="779" y="794"/>
                </a:cubicBezTo>
                <a:cubicBezTo>
                  <a:pt x="1046" y="636"/>
                  <a:pt x="1345" y="686"/>
                  <a:pt x="1423" y="704"/>
                </a:cubicBezTo>
                <a:cubicBezTo>
                  <a:pt x="1091" y="358"/>
                  <a:pt x="1091" y="358"/>
                  <a:pt x="1091" y="358"/>
                </a:cubicBezTo>
                <a:cubicBezTo>
                  <a:pt x="1083" y="350"/>
                  <a:pt x="1083" y="337"/>
                  <a:pt x="1091" y="330"/>
                </a:cubicBezTo>
                <a:cubicBezTo>
                  <a:pt x="1099" y="322"/>
                  <a:pt x="1111" y="323"/>
                  <a:pt x="1119" y="330"/>
                </a:cubicBezTo>
                <a:cubicBezTo>
                  <a:pt x="1469" y="695"/>
                  <a:pt x="1469" y="695"/>
                  <a:pt x="1469" y="695"/>
                </a:cubicBezTo>
                <a:cubicBezTo>
                  <a:pt x="1490" y="717"/>
                  <a:pt x="1489" y="753"/>
                  <a:pt x="1467" y="774"/>
                </a:cubicBezTo>
                <a:close/>
              </a:path>
            </a:pathLst>
          </a:custGeom>
          <a:solidFill>
            <a:srgbClr val="EE0033"/>
          </a:solidFill>
          <a:ln w="6350">
            <a:solidFill>
              <a:schemeClr val="bg1"/>
            </a:solidFill>
          </a:ln>
        </p:spPr>
        <p:txBody>
          <a:bodyPr vert="horz" wrap="square" lIns="91440" tIns="45720" rIns="91440" bIns="45720" numCol="1" anchor="t" anchorCtr="0" compatLnSpc="1">
            <a:prstTxWarp prst="textNoShape">
              <a:avLst/>
            </a:prstTxWarp>
          </a:bodyPr>
          <a:lstStyle/>
          <a:p>
            <a:endParaRPr lang="en-GB"/>
          </a:p>
        </p:txBody>
      </p:sp>
      <p:sp>
        <p:nvSpPr>
          <p:cNvPr id="15" name="Freeform 8"/>
          <p:cNvSpPr/>
          <p:nvPr/>
        </p:nvSpPr>
        <p:spPr>
          <a:xfrm>
            <a:off x="959083" y="1591039"/>
            <a:ext cx="7802296" cy="2555085"/>
          </a:xfrm>
          <a:custGeom>
            <a:avLst/>
            <a:gdLst>
              <a:gd name="textAreaLeft" fmla="*/ 0 w 3303720"/>
              <a:gd name="textAreaRight" fmla="*/ 3304080 w 3303720"/>
              <a:gd name="textAreaTop" fmla="*/ 0 h 2852640"/>
              <a:gd name="textAreaBottom" fmla="*/ 2853000 h 2852640"/>
            </a:gdLst>
            <a:ahLst/>
            <a:cxnLst/>
            <a:rect l="textAreaLeft" t="textAreaTop" r="textAreaRight" b="textAreaBottom"/>
            <a:pathLst>
              <a:path w="1857374" h="1449360">
                <a:moveTo>
                  <a:pt x="0" y="0"/>
                </a:moveTo>
                <a:lnTo>
                  <a:pt x="1857374" y="0"/>
                </a:lnTo>
                <a:lnTo>
                  <a:pt x="1857374" y="1449360"/>
                </a:lnTo>
                <a:lnTo>
                  <a:pt x="0" y="1449360"/>
                </a:lnTo>
                <a:lnTo>
                  <a:pt x="0" y="0"/>
                </a:lnTo>
                <a:close/>
              </a:path>
            </a:pathLst>
          </a:custGeom>
          <a:solidFill>
            <a:srgbClr val="FFFFFF"/>
          </a:solidFill>
          <a:ln>
            <a:solidFill>
              <a:srgbClr val="E80500"/>
            </a:solidFill>
          </a:ln>
        </p:spPr>
        <p:style>
          <a:lnRef idx="2">
            <a:schemeClr val="accent1">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p:style>
        <p:txBody>
          <a:bodyPr lIns="176040" tIns="176040" rIns="234720" bIns="263880" numCol="1" spcCol="1440" anchor="t">
            <a:noAutofit/>
          </a:bodyPr>
          <a:lstStyle/>
          <a:p>
            <a:pPr defTabSz="1466640">
              <a:lnSpc>
                <a:spcPct val="90000"/>
              </a:lnSpc>
              <a:spcAft>
                <a:spcPts val="496"/>
              </a:spcAft>
            </a:pPr>
            <a:endParaRPr lang="en-US" sz="1300" b="0" strike="noStrike" spc="-1">
              <a:solidFill>
                <a:schemeClr val="dk1"/>
              </a:solidFill>
              <a:latin typeface="FS PF BeauSans Pro" panose="02000500000000020004" pitchFamily="2" charset="0"/>
            </a:endParaRPr>
          </a:p>
        </p:txBody>
      </p:sp>
      <p:sp>
        <p:nvSpPr>
          <p:cNvPr id="16" name="Rectangle 9"/>
          <p:cNvSpPr/>
          <p:nvPr/>
        </p:nvSpPr>
        <p:spPr>
          <a:xfrm>
            <a:off x="959083" y="1758775"/>
            <a:ext cx="7802296" cy="239920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285750" indent="-285750" algn="just" defTabSz="685800">
              <a:lnSpc>
                <a:spcPct val="100000"/>
              </a:lnSpc>
              <a:spcBef>
                <a:spcPts val="600"/>
              </a:spcBef>
              <a:buClr>
                <a:srgbClr val="000000"/>
              </a:buClr>
              <a:buFont typeface="Wingdings" panose="05000000000000000000" pitchFamily="2" charset="2"/>
              <a:buChar char="q"/>
            </a:pPr>
            <a:r>
              <a:rPr lang="en-US" sz="1300" b="1" spc="-1" dirty="0" err="1">
                <a:solidFill>
                  <a:srgbClr val="FF0000"/>
                </a:solidFill>
                <a:latin typeface="FS PF BeauSans Pro" panose="02000500000000020004" pitchFamily="2" charset="0"/>
              </a:rPr>
              <a:t>Hiện</a:t>
            </a:r>
            <a:r>
              <a:rPr lang="en-US" sz="1300" b="1" spc="-1" dirty="0">
                <a:solidFill>
                  <a:srgbClr val="FF0000"/>
                </a:solidFill>
                <a:latin typeface="FS PF BeauSans Pro" panose="02000500000000020004" pitchFamily="2" charset="0"/>
              </a:rPr>
              <a:t> </a:t>
            </a:r>
            <a:r>
              <a:rPr lang="en-US" sz="1300" b="1" spc="-1" dirty="0" err="1">
                <a:solidFill>
                  <a:srgbClr val="FF0000"/>
                </a:solidFill>
                <a:latin typeface="FS PF BeauSans Pro" panose="02000500000000020004" pitchFamily="2" charset="0"/>
              </a:rPr>
              <a:t>trạng</a:t>
            </a:r>
            <a:r>
              <a:rPr lang="vi-VN" sz="1300" b="1" spc="-1" dirty="0">
                <a:solidFill>
                  <a:srgbClr val="FF0000"/>
                </a:solidFill>
                <a:latin typeface="FS PF BeauSans Pro" panose="02000500000000020004" pitchFamily="2" charset="0"/>
              </a:rPr>
              <a:t>: </a:t>
            </a:r>
            <a:r>
              <a:rPr lang="vi-VN" sz="1300" b="1" spc="-1" dirty="0">
                <a:solidFill>
                  <a:schemeClr val="dk1"/>
                </a:solidFill>
                <a:latin typeface="FS PF BeauSans Pro" panose="02000500000000020004" pitchFamily="2" charset="0"/>
              </a:rPr>
              <a:t>Trong tháng 4/2025 B.QLDAHTVT có cam kết khối lượng với VCC (23 hạng mục theo 10 Quyết định cấp vật tư trong Văn bản số 592/BB-BQLDAHTVT-TKDA): </a:t>
            </a:r>
            <a:endParaRPr lang="en-US" sz="1300" b="1" spc="-1" dirty="0">
              <a:solidFill>
                <a:schemeClr val="dk1"/>
              </a:solidFill>
              <a:latin typeface="FS PF BeauSans Pro" panose="02000500000000020004" pitchFamily="2" charset="0"/>
            </a:endParaRPr>
          </a:p>
          <a:p>
            <a:pPr marL="285750" indent="-171450" algn="just" defTabSz="685800">
              <a:lnSpc>
                <a:spcPct val="100000"/>
              </a:lnSpc>
              <a:spcBef>
                <a:spcPts val="600"/>
              </a:spcBef>
              <a:buClr>
                <a:srgbClr val="000000"/>
              </a:buClr>
              <a:buFont typeface="Wingdings" panose="05000000000000000000" pitchFamily="2" charset="2"/>
              <a:buChar char="ü"/>
            </a:pPr>
            <a:r>
              <a:rPr lang="vi-VN" sz="1300" b="1" spc="-1" dirty="0">
                <a:solidFill>
                  <a:schemeClr val="dk1"/>
                </a:solidFill>
                <a:latin typeface="FS PF BeauSans Pro" panose="02000500000000020004" pitchFamily="2" charset="0"/>
              </a:rPr>
              <a:t>Máy phát điện (theo Quyết định số 291/QĐ-VTNet) chỉ đạt 91/120 </a:t>
            </a:r>
            <a:r>
              <a:rPr lang="vi-VN" sz="1300" b="1" spc="-1" dirty="0">
                <a:solidFill>
                  <a:srgbClr val="FF0000"/>
                </a:solidFill>
                <a:latin typeface="FS PF BeauSans Pro" panose="02000500000000020004" pitchFamily="2" charset="0"/>
              </a:rPr>
              <a:t>~ 76%</a:t>
            </a:r>
            <a:r>
              <a:rPr lang="en-US" sz="1300" b="1" spc="-1" dirty="0">
                <a:solidFill>
                  <a:srgbClr val="FF0000"/>
                </a:solidFill>
                <a:latin typeface="FS PF BeauSans Pro" panose="02000500000000020004" pitchFamily="2" charset="0"/>
              </a:rPr>
              <a:t>.</a:t>
            </a:r>
            <a:r>
              <a:rPr lang="vi-VN" sz="1300" b="1" spc="-1" dirty="0">
                <a:solidFill>
                  <a:srgbClr val="FF0000"/>
                </a:solidFill>
                <a:latin typeface="FS PF BeauSans Pro" panose="02000500000000020004" pitchFamily="2" charset="0"/>
              </a:rPr>
              <a:t> </a:t>
            </a:r>
            <a:endParaRPr lang="en-US" sz="1300" b="1" spc="-1" dirty="0">
              <a:solidFill>
                <a:srgbClr val="FF0000"/>
              </a:solidFill>
              <a:latin typeface="FS PF BeauSans Pro" panose="02000500000000020004" pitchFamily="2" charset="0"/>
            </a:endParaRPr>
          </a:p>
          <a:p>
            <a:pPr marL="285750" indent="-171450" algn="just" defTabSz="685800">
              <a:lnSpc>
                <a:spcPct val="100000"/>
              </a:lnSpc>
              <a:spcBef>
                <a:spcPts val="600"/>
              </a:spcBef>
              <a:buClr>
                <a:srgbClr val="000000"/>
              </a:buClr>
              <a:buFont typeface="Wingdings" panose="05000000000000000000" pitchFamily="2" charset="2"/>
              <a:buChar char="ü"/>
            </a:pPr>
            <a:r>
              <a:rPr lang="vi-VN" sz="1300" b="1" spc="-1" dirty="0">
                <a:solidFill>
                  <a:schemeClr val="dk1"/>
                </a:solidFill>
                <a:latin typeface="FS PF BeauSans Pro" panose="02000500000000020004" pitchFamily="2" charset="0"/>
              </a:rPr>
              <a:t>Lắp ắc quy, tủ nguồn (theo Quyết định số 668/QĐ-VTNet) chỉ đạt </a:t>
            </a:r>
            <a:r>
              <a:rPr lang="vi-VN" sz="1300" b="1" spc="-1" dirty="0">
                <a:solidFill>
                  <a:srgbClr val="FF0000"/>
                </a:solidFill>
                <a:latin typeface="FS PF BeauSans Pro" panose="02000500000000020004" pitchFamily="2" charset="0"/>
              </a:rPr>
              <a:t>~ 13% </a:t>
            </a:r>
            <a:r>
              <a:rPr lang="vi-VN" sz="1300" b="1" spc="-1" dirty="0">
                <a:solidFill>
                  <a:schemeClr val="dk1"/>
                </a:solidFill>
                <a:latin typeface="FS PF BeauSans Pro" panose="02000500000000020004" pitchFamily="2" charset="0"/>
              </a:rPr>
              <a:t>với tủ nguồn, đạt </a:t>
            </a:r>
            <a:r>
              <a:rPr lang="vi-VN" sz="1300" b="1" spc="-1" dirty="0">
                <a:solidFill>
                  <a:srgbClr val="FF0000"/>
                </a:solidFill>
                <a:latin typeface="FS PF BeauSans Pro" panose="02000500000000020004" pitchFamily="2" charset="0"/>
              </a:rPr>
              <a:t>~ 80% </a:t>
            </a:r>
            <a:r>
              <a:rPr lang="vi-VN" sz="1300" b="1" spc="-1" dirty="0">
                <a:solidFill>
                  <a:schemeClr val="dk1"/>
                </a:solidFill>
                <a:latin typeface="FS PF BeauSans Pro" panose="02000500000000020004" pitchFamily="2" charset="0"/>
              </a:rPr>
              <a:t>với ắc quy lithium.</a:t>
            </a:r>
            <a:endParaRPr lang="en-US" sz="1300" b="1" spc="-1" dirty="0">
              <a:solidFill>
                <a:schemeClr val="dk1"/>
              </a:solidFill>
              <a:latin typeface="FS PF BeauSans Pro" panose="02000500000000020004" pitchFamily="2" charset="0"/>
            </a:endParaRPr>
          </a:p>
          <a:p>
            <a:pPr marL="285750" indent="-285750" algn="just" defTabSz="685800">
              <a:lnSpc>
                <a:spcPct val="100000"/>
              </a:lnSpc>
              <a:spcBef>
                <a:spcPts val="600"/>
              </a:spcBef>
              <a:buClr>
                <a:srgbClr val="000000"/>
              </a:buClr>
              <a:buFont typeface="Wingdings" panose="05000000000000000000" pitchFamily="2" charset="2"/>
              <a:buChar char="q"/>
            </a:pPr>
            <a:r>
              <a:rPr lang="en-US" sz="1300" b="1" spc="-1" dirty="0" err="1">
                <a:solidFill>
                  <a:srgbClr val="FF0000"/>
                </a:solidFill>
                <a:latin typeface="FS PF BeauSans Pro" panose="02000500000000020004" pitchFamily="2" charset="0"/>
              </a:rPr>
              <a:t>Nguyên</a:t>
            </a:r>
            <a:r>
              <a:rPr lang="en-US" sz="1300" b="1" spc="-1" dirty="0">
                <a:solidFill>
                  <a:srgbClr val="FF0000"/>
                </a:solidFill>
                <a:latin typeface="FS PF BeauSans Pro" panose="02000500000000020004" pitchFamily="2" charset="0"/>
              </a:rPr>
              <a:t> </a:t>
            </a:r>
            <a:r>
              <a:rPr lang="en-US" sz="1300" b="1" spc="-1" dirty="0" err="1">
                <a:solidFill>
                  <a:srgbClr val="FF0000"/>
                </a:solidFill>
                <a:latin typeface="FS PF BeauSans Pro" panose="02000500000000020004" pitchFamily="2" charset="0"/>
              </a:rPr>
              <a:t>nhân</a:t>
            </a:r>
            <a:r>
              <a:rPr lang="en-US" sz="1300" b="1" spc="-1" dirty="0">
                <a:solidFill>
                  <a:srgbClr val="FF0000"/>
                </a:solidFill>
                <a:latin typeface="FS PF BeauSans Pro" panose="02000500000000020004" pitchFamily="2" charset="0"/>
              </a:rPr>
              <a:t>:</a:t>
            </a:r>
            <a:r>
              <a:rPr lang="vi-VN" sz="1300" b="1" spc="-1" dirty="0">
                <a:solidFill>
                  <a:srgbClr val="FF0000"/>
                </a:solidFill>
                <a:latin typeface="FS PF BeauSans Pro" panose="02000500000000020004" pitchFamily="2" charset="0"/>
              </a:rPr>
              <a:t> </a:t>
            </a:r>
            <a:r>
              <a:rPr lang="vi-VN" sz="1300" b="1" spc="-1" dirty="0">
                <a:solidFill>
                  <a:schemeClr val="dk1"/>
                </a:solidFill>
                <a:latin typeface="FS PF BeauSans Pro" panose="02000500000000020004" pitchFamily="2" charset="0"/>
              </a:rPr>
              <a:t>VCC không đảm bảo được nguồn lực theo cam kết; công tác đảm bảo chưa đồng bộ (HĐ vận chuyển chưa sẵn sàng; vật tư chưa đồng bộ (tủ ACv5+ATS 3p))</a:t>
            </a:r>
            <a:r>
              <a:rPr lang="en-US" sz="1300" b="1" spc="-1" dirty="0">
                <a:solidFill>
                  <a:schemeClr val="dk1"/>
                </a:solidFill>
                <a:latin typeface="FS PF BeauSans Pro" panose="02000500000000020004" pitchFamily="2" charset="0"/>
              </a:rPr>
              <a:t>.</a:t>
            </a:r>
            <a:endParaRPr lang="vi-VN" sz="1300" b="1" spc="-1" dirty="0">
              <a:solidFill>
                <a:schemeClr val="dk1"/>
              </a:solidFill>
              <a:latin typeface="FS PF BeauSans Pro" panose="02000500000000020004" pitchFamily="2" charset="0"/>
            </a:endParaRPr>
          </a:p>
          <a:p>
            <a:pPr marL="285750" indent="-285750" algn="just" defTabSz="685800">
              <a:lnSpc>
                <a:spcPct val="100000"/>
              </a:lnSpc>
              <a:spcBef>
                <a:spcPts val="600"/>
              </a:spcBef>
              <a:buClr>
                <a:srgbClr val="000000"/>
              </a:buClr>
              <a:buFont typeface="Wingdings" panose="05000000000000000000" pitchFamily="2" charset="2"/>
              <a:buChar char="q"/>
            </a:pPr>
            <a:r>
              <a:rPr lang="en-US" sz="1300" b="1" spc="-1" dirty="0" err="1">
                <a:solidFill>
                  <a:srgbClr val="FF0000"/>
                </a:solidFill>
                <a:latin typeface="FS PF BeauSans Pro" panose="02000500000000020004" pitchFamily="2" charset="0"/>
              </a:rPr>
              <a:t>Nguy</a:t>
            </a:r>
            <a:r>
              <a:rPr lang="en-US" sz="1300" b="1" spc="-1" dirty="0">
                <a:solidFill>
                  <a:srgbClr val="FF0000"/>
                </a:solidFill>
                <a:latin typeface="FS PF BeauSans Pro" panose="02000500000000020004" pitchFamily="2" charset="0"/>
              </a:rPr>
              <a:t> </a:t>
            </a:r>
            <a:r>
              <a:rPr lang="en-US" sz="1300" b="1" spc="-1" dirty="0" err="1">
                <a:solidFill>
                  <a:srgbClr val="FF0000"/>
                </a:solidFill>
                <a:latin typeface="FS PF BeauSans Pro" panose="02000500000000020004" pitchFamily="2" charset="0"/>
              </a:rPr>
              <a:t>cơ</a:t>
            </a:r>
            <a:r>
              <a:rPr lang="vi-VN" sz="1300" b="1" spc="-1" dirty="0">
                <a:solidFill>
                  <a:srgbClr val="FF0000"/>
                </a:solidFill>
                <a:latin typeface="FS PF BeauSans Pro" panose="02000500000000020004" pitchFamily="2" charset="0"/>
              </a:rPr>
              <a:t>:</a:t>
            </a:r>
            <a:r>
              <a:rPr lang="vi-VN" sz="1300" b="1" spc="-1" dirty="0">
                <a:solidFill>
                  <a:schemeClr val="dk1"/>
                </a:solidFill>
                <a:latin typeface="FS PF BeauSans Pro" panose="02000500000000020004" pitchFamily="2" charset="0"/>
              </a:rPr>
              <a:t> Với 32 hạng mục cơ điện theo 14 Quyết định </a:t>
            </a:r>
            <a:r>
              <a:rPr lang="en-US" sz="1300" b="1" spc="-1" dirty="0" err="1" smtClean="0">
                <a:solidFill>
                  <a:schemeClr val="dk1"/>
                </a:solidFill>
                <a:latin typeface="FS PF BeauSans Pro" panose="02000500000000020004" pitchFamily="2" charset="0"/>
              </a:rPr>
              <a:t>đã</a:t>
            </a:r>
            <a:r>
              <a:rPr lang="en-US" sz="1300" b="1" spc="-1" dirty="0" smtClean="0">
                <a:solidFill>
                  <a:schemeClr val="dk1"/>
                </a:solidFill>
                <a:latin typeface="FS PF BeauSans Pro" panose="02000500000000020004" pitchFamily="2" charset="0"/>
              </a:rPr>
              <a:t> </a:t>
            </a:r>
            <a:r>
              <a:rPr lang="en-US" sz="1300" b="1" spc="-1" dirty="0" err="1" smtClean="0">
                <a:solidFill>
                  <a:schemeClr val="dk1"/>
                </a:solidFill>
                <a:latin typeface="FS PF BeauSans Pro" panose="02000500000000020004" pitchFamily="2" charset="0"/>
              </a:rPr>
              <a:t>ký</a:t>
            </a:r>
            <a:r>
              <a:rPr lang="en-US" sz="1300" b="1" spc="-1" dirty="0">
                <a:solidFill>
                  <a:schemeClr val="dk1"/>
                </a:solidFill>
                <a:latin typeface="FS PF BeauSans Pro" panose="02000500000000020004" pitchFamily="2" charset="0"/>
              </a:rPr>
              <a:t>,</a:t>
            </a:r>
            <a:r>
              <a:rPr lang="vi-VN" sz="1300" b="1" spc="-1" dirty="0" smtClean="0">
                <a:solidFill>
                  <a:schemeClr val="dk1"/>
                </a:solidFill>
                <a:latin typeface="FS PF BeauSans Pro" panose="02000500000000020004" pitchFamily="2" charset="0"/>
              </a:rPr>
              <a:t> </a:t>
            </a:r>
            <a:r>
              <a:rPr lang="vi-VN" sz="1300" b="1" spc="-1" dirty="0">
                <a:solidFill>
                  <a:schemeClr val="dk1"/>
                </a:solidFill>
                <a:latin typeface="FS PF BeauSans Pro" panose="02000500000000020004" pitchFamily="2" charset="0"/>
              </a:rPr>
              <a:t>phải bắt buộc hoàn thành trong Quý 3/2025 (khối lượng gấp 3,4 lần trong quý 2/2025) thì </a:t>
            </a:r>
            <a:r>
              <a:rPr lang="en-US" sz="1300" b="1" i="1" spc="-1" dirty="0" err="1" smtClean="0">
                <a:solidFill>
                  <a:srgbClr val="FF0000"/>
                </a:solidFill>
                <a:latin typeface="FS PF BeauSans Pro" panose="02000500000000020004" pitchFamily="2" charset="0"/>
              </a:rPr>
              <a:t>yêu</a:t>
            </a:r>
            <a:r>
              <a:rPr lang="en-US" sz="1300" b="1" i="1" spc="-1" dirty="0" smtClean="0">
                <a:solidFill>
                  <a:srgbClr val="FF0000"/>
                </a:solidFill>
                <a:latin typeface="FS PF BeauSans Pro" panose="02000500000000020004" pitchFamily="2" charset="0"/>
              </a:rPr>
              <a:t> </a:t>
            </a:r>
            <a:r>
              <a:rPr lang="en-US" sz="1300" b="1" i="1" spc="-1" dirty="0" err="1" smtClean="0">
                <a:solidFill>
                  <a:srgbClr val="FF0000"/>
                </a:solidFill>
                <a:latin typeface="FS PF BeauSans Pro" panose="02000500000000020004" pitchFamily="2" charset="0"/>
              </a:rPr>
              <a:t>cầu</a:t>
            </a:r>
            <a:r>
              <a:rPr lang="en-US" sz="1300" b="1" i="1" spc="-1" dirty="0" smtClean="0">
                <a:solidFill>
                  <a:srgbClr val="FF0000"/>
                </a:solidFill>
                <a:latin typeface="FS PF BeauSans Pro" panose="02000500000000020004" pitchFamily="2" charset="0"/>
              </a:rPr>
              <a:t> CNCT </a:t>
            </a:r>
            <a:r>
              <a:rPr lang="en-US" sz="1300" b="1" i="1" spc="-1" dirty="0" err="1" smtClean="0">
                <a:solidFill>
                  <a:srgbClr val="FF0000"/>
                </a:solidFill>
                <a:latin typeface="FS PF BeauSans Pro" panose="02000500000000020004" pitchFamily="2" charset="0"/>
              </a:rPr>
              <a:t>Tỉnh</a:t>
            </a:r>
            <a:r>
              <a:rPr lang="en-US" sz="1300" b="1" i="1" spc="-1" dirty="0" smtClean="0">
                <a:solidFill>
                  <a:srgbClr val="FF0000"/>
                </a:solidFill>
                <a:latin typeface="FS PF BeauSans Pro" panose="02000500000000020004" pitchFamily="2" charset="0"/>
              </a:rPr>
              <a:t> </a:t>
            </a:r>
            <a:r>
              <a:rPr lang="en-US" sz="1300" b="1" i="1" spc="-1" dirty="0" err="1" smtClean="0">
                <a:solidFill>
                  <a:srgbClr val="FF0000"/>
                </a:solidFill>
                <a:latin typeface="FS PF BeauSans Pro" panose="02000500000000020004" pitchFamily="2" charset="0"/>
              </a:rPr>
              <a:t>đảm</a:t>
            </a:r>
            <a:r>
              <a:rPr lang="en-US" sz="1300" b="1" i="1" spc="-1" dirty="0" smtClean="0">
                <a:solidFill>
                  <a:srgbClr val="FF0000"/>
                </a:solidFill>
                <a:latin typeface="FS PF BeauSans Pro" panose="02000500000000020004" pitchFamily="2" charset="0"/>
              </a:rPr>
              <a:t> bảo </a:t>
            </a:r>
            <a:r>
              <a:rPr lang="en-US" sz="1300" b="1" i="1" spc="-1" dirty="0" err="1" smtClean="0">
                <a:solidFill>
                  <a:srgbClr val="FF0000"/>
                </a:solidFill>
                <a:latin typeface="FS PF BeauSans Pro" panose="02000500000000020004" pitchFamily="2" charset="0"/>
              </a:rPr>
              <a:t>nguồn</a:t>
            </a:r>
            <a:r>
              <a:rPr lang="en-US" sz="1300" b="1" i="1" spc="-1" dirty="0" smtClean="0">
                <a:solidFill>
                  <a:srgbClr val="FF0000"/>
                </a:solidFill>
                <a:latin typeface="FS PF BeauSans Pro" panose="02000500000000020004" pitchFamily="2" charset="0"/>
              </a:rPr>
              <a:t> </a:t>
            </a:r>
            <a:r>
              <a:rPr lang="en-US" sz="1300" b="1" i="1" spc="-1" dirty="0" err="1" smtClean="0">
                <a:solidFill>
                  <a:srgbClr val="FF0000"/>
                </a:solidFill>
                <a:latin typeface="FS PF BeauSans Pro" panose="02000500000000020004" pitchFamily="2" charset="0"/>
              </a:rPr>
              <a:t>lực</a:t>
            </a:r>
            <a:r>
              <a:rPr lang="en-US" sz="1300" b="1" i="1" spc="-1" dirty="0" smtClean="0">
                <a:solidFill>
                  <a:srgbClr val="FF0000"/>
                </a:solidFill>
                <a:latin typeface="FS PF BeauSans Pro" panose="02000500000000020004" pitchFamily="2" charset="0"/>
              </a:rPr>
              <a:t> </a:t>
            </a:r>
            <a:r>
              <a:rPr lang="en-US" sz="1300" b="1" i="1" spc="-1" dirty="0" err="1" smtClean="0">
                <a:solidFill>
                  <a:srgbClr val="FF0000"/>
                </a:solidFill>
                <a:latin typeface="FS PF BeauSans Pro" panose="02000500000000020004" pitchFamily="2" charset="0"/>
              </a:rPr>
              <a:t>triển</a:t>
            </a:r>
            <a:r>
              <a:rPr lang="en-US" sz="1300" b="1" i="1" spc="-1" dirty="0" smtClean="0">
                <a:solidFill>
                  <a:srgbClr val="FF0000"/>
                </a:solidFill>
                <a:latin typeface="FS PF BeauSans Pro" panose="02000500000000020004" pitchFamily="2" charset="0"/>
              </a:rPr>
              <a:t> </a:t>
            </a:r>
            <a:r>
              <a:rPr lang="en-US" sz="1300" b="1" i="1" spc="-1" dirty="0" err="1" smtClean="0">
                <a:solidFill>
                  <a:srgbClr val="FF0000"/>
                </a:solidFill>
                <a:latin typeface="FS PF BeauSans Pro" panose="02000500000000020004" pitchFamily="2" charset="0"/>
              </a:rPr>
              <a:t>khai</a:t>
            </a:r>
            <a:r>
              <a:rPr lang="en-US" sz="1300" b="1" i="1" spc="-1" dirty="0" smtClean="0">
                <a:solidFill>
                  <a:srgbClr val="FF0000"/>
                </a:solidFill>
                <a:latin typeface="FS PF BeauSans Pro" panose="02000500000000020004" pitchFamily="2" charset="0"/>
              </a:rPr>
              <a:t>.</a:t>
            </a:r>
            <a:endParaRPr lang="vi-VN" sz="1300" b="1" i="1" spc="-1" dirty="0">
              <a:solidFill>
                <a:srgbClr val="FF0000"/>
              </a:solidFill>
              <a:latin typeface="FS PF BeauSans Pro" panose="02000500000000020004" pitchFamily="2" charset="0"/>
            </a:endParaRPr>
          </a:p>
        </p:txBody>
      </p:sp>
      <p:pic>
        <p:nvPicPr>
          <p:cNvPr id="14" name="Picture 13">
            <a:extLst>
              <a:ext uri="{FF2B5EF4-FFF2-40B4-BE49-F238E27FC236}">
                <a16:creationId xmlns:a16="http://schemas.microsoft.com/office/drawing/2014/main" id="{1571AC48-3569-4EC8-848A-799754CFA70B}"/>
              </a:ext>
            </a:extLst>
          </p:cNvPr>
          <p:cNvPicPr>
            <a:picLocks noChangeAspect="1"/>
          </p:cNvPicPr>
          <p:nvPr/>
        </p:nvPicPr>
        <p:blipFill>
          <a:blip r:embed="rId3"/>
          <a:stretch>
            <a:fillRect/>
          </a:stretch>
        </p:blipFill>
        <p:spPr>
          <a:xfrm>
            <a:off x="7829550" y="0"/>
            <a:ext cx="1323594" cy="437941"/>
          </a:xfrm>
          <a:prstGeom prst="rect">
            <a:avLst/>
          </a:prstGeom>
          <a:ln>
            <a:noFill/>
          </a:ln>
          <a:effectLst>
            <a:softEdge rad="112500"/>
          </a:effectLst>
        </p:spPr>
      </p:pic>
    </p:spTree>
    <p:extLst>
      <p:ext uri="{BB962C8B-B14F-4D97-AF65-F5344CB8AC3E}">
        <p14:creationId xmlns:p14="http://schemas.microsoft.com/office/powerpoint/2010/main" val="3332704230"/>
      </p:ext>
    </p:extLst>
  </p:cSld>
  <p:clrMapOvr>
    <a:masterClrMapping/>
  </p:clrMapOvr>
  <p:transition spd="med">
    <p:split orient="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 name="Picture 22" descr="A picture containing silhouette&#10;&#10;Description automatically generated"/>
          <p:cNvPicPr/>
          <p:nvPr/>
        </p:nvPicPr>
        <p:blipFill>
          <a:blip r:embed="rId2"/>
          <a:srcRect l="13385"/>
          <a:stretch/>
        </p:blipFill>
        <p:spPr>
          <a:xfrm>
            <a:off x="155160" y="0"/>
            <a:ext cx="4993920" cy="5143320"/>
          </a:xfrm>
          <a:prstGeom prst="rect">
            <a:avLst/>
          </a:prstGeom>
          <a:ln w="0">
            <a:noFill/>
          </a:ln>
        </p:spPr>
      </p:pic>
      <p:sp>
        <p:nvSpPr>
          <p:cNvPr id="508" name="TextBox 23"/>
          <p:cNvSpPr/>
          <p:nvPr/>
        </p:nvSpPr>
        <p:spPr>
          <a:xfrm>
            <a:off x="843840" y="1544400"/>
            <a:ext cx="7888320" cy="111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685800">
              <a:lnSpc>
                <a:spcPct val="120000"/>
              </a:lnSpc>
            </a:pPr>
            <a:r>
              <a:rPr lang="vi-VN" sz="2800" b="1" strike="noStrike" spc="-1">
                <a:solidFill>
                  <a:srgbClr val="C00000"/>
                </a:solidFill>
                <a:latin typeface="FS Magistral Bold"/>
              </a:rPr>
              <a:t>PHẦN </a:t>
            </a:r>
            <a:r>
              <a:rPr lang="en-US" sz="2800" b="1" strike="noStrike" spc="-1">
                <a:solidFill>
                  <a:srgbClr val="C00000"/>
                </a:solidFill>
                <a:latin typeface="FS Magistral Bold"/>
              </a:rPr>
              <a:t>2</a:t>
            </a:r>
            <a:endParaRPr lang="en-US" sz="2800" b="1" strike="noStrike" spc="-1">
              <a:solidFill>
                <a:srgbClr val="C00000"/>
              </a:solidFill>
              <a:latin typeface="Arial"/>
            </a:endParaRPr>
          </a:p>
          <a:p>
            <a:pPr algn="ctr" defTabSz="685800">
              <a:lnSpc>
                <a:spcPct val="120000"/>
              </a:lnSpc>
              <a:spcAft>
                <a:spcPts val="601"/>
              </a:spcAft>
            </a:pPr>
            <a:r>
              <a:rPr lang="en-US" sz="2800" b="1" strike="noStrike" spc="-1">
                <a:solidFill>
                  <a:srgbClr val="0C0E0C"/>
                </a:solidFill>
                <a:latin typeface="FS Magistral Bold"/>
              </a:rPr>
              <a:t>KẾ HOẠCH 6 THÁNG CUỐI NĂM 2025</a:t>
            </a:r>
            <a:endParaRPr lang="en-US" sz="2800" b="1" strike="noStrike" spc="-1">
              <a:solidFill>
                <a:srgbClr val="000000"/>
              </a:solidFill>
              <a:latin typeface="Arial"/>
            </a:endParaRPr>
          </a:p>
        </p:txBody>
      </p:sp>
      <p:sp>
        <p:nvSpPr>
          <p:cNvPr id="5" name="TextBox 4"/>
          <p:cNvSpPr txBox="1"/>
          <p:nvPr/>
        </p:nvSpPr>
        <p:spPr>
          <a:xfrm>
            <a:off x="223875" y="4785741"/>
            <a:ext cx="2228849" cy="253916"/>
          </a:xfrm>
          <a:prstGeom prst="rect">
            <a:avLst/>
          </a:prstGeom>
          <a:solidFill>
            <a:schemeClr val="bg1">
              <a:lumMod val="95000"/>
            </a:schemeClr>
          </a:solidFill>
          <a:ln>
            <a:solidFill>
              <a:schemeClr val="bg1">
                <a:lumMod val="95000"/>
              </a:schemeClr>
            </a:solidFill>
          </a:ln>
        </p:spPr>
        <p:txBody>
          <a:bodyPr wrap="square" rtlCol="0">
            <a:spAutoFit/>
          </a:bodyPr>
          <a:lstStyle/>
          <a:p>
            <a:r>
              <a:rPr lang="en-US" sz="1050" b="1">
                <a:solidFill>
                  <a:schemeClr val="bg1">
                    <a:lumMod val="50000"/>
                  </a:schemeClr>
                </a:solidFill>
                <a:latin typeface="FS PF BeauSans Pro SemiBold" panose="02000503000000020004" pitchFamily="2" charset="0"/>
              </a:rPr>
              <a:t>Trung tâm Kỹ thuật Khu vực 2</a:t>
            </a:r>
          </a:p>
        </p:txBody>
      </p:sp>
      <p:pic>
        <p:nvPicPr>
          <p:cNvPr id="6" name="Picture 5"/>
          <p:cNvPicPr>
            <a:picLocks noChangeAspect="1"/>
          </p:cNvPicPr>
          <p:nvPr/>
        </p:nvPicPr>
        <p:blipFill>
          <a:blip r:embed="rId3"/>
          <a:stretch>
            <a:fillRect/>
          </a:stretch>
        </p:blipFill>
        <p:spPr>
          <a:xfrm>
            <a:off x="7829550" y="0"/>
            <a:ext cx="1323594" cy="437941"/>
          </a:xfrm>
          <a:prstGeom prst="rect">
            <a:avLst/>
          </a:prstGeom>
          <a:ln>
            <a:noFill/>
          </a:ln>
          <a:effectLst>
            <a:softEdge rad="112500"/>
          </a:effectLst>
        </p:spPr>
      </p:pic>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Rectangle 2"/>
          <p:cNvSpPr/>
          <p:nvPr/>
        </p:nvSpPr>
        <p:spPr>
          <a:xfrm>
            <a:off x="417960" y="184680"/>
            <a:ext cx="8490240" cy="52416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685800">
              <a:lnSpc>
                <a:spcPct val="100000"/>
              </a:lnSpc>
            </a:pPr>
            <a:endParaRPr lang="en-US" sz="1350" b="0" strike="noStrike" spc="-1">
              <a:solidFill>
                <a:schemeClr val="lt1"/>
              </a:solidFill>
              <a:latin typeface="FS PF BeauSans Pro"/>
            </a:endParaRPr>
          </a:p>
        </p:txBody>
      </p:sp>
      <p:sp>
        <p:nvSpPr>
          <p:cNvPr id="510" name="Rectangle 3"/>
          <p:cNvSpPr/>
          <p:nvPr/>
        </p:nvSpPr>
        <p:spPr>
          <a:xfrm>
            <a:off x="0" y="123840"/>
            <a:ext cx="8811720" cy="424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685800">
              <a:lnSpc>
                <a:spcPct val="100000"/>
              </a:lnSpc>
            </a:pPr>
            <a:r>
              <a:rPr lang="nl-NL" sz="2200" b="1" strike="noStrike" spc="-1">
                <a:solidFill>
                  <a:srgbClr val="EE0033"/>
                </a:solidFill>
                <a:latin typeface="FS PF BeauSans Pro"/>
              </a:rPr>
              <a:t>I. C</a:t>
            </a:r>
            <a:r>
              <a:rPr lang="en-US" sz="2200" b="1" strike="noStrike" spc="-1">
                <a:solidFill>
                  <a:srgbClr val="EE0033"/>
                </a:solidFill>
                <a:latin typeface="FS PF BeauSans Pro"/>
              </a:rPr>
              <a:t>ÔNG TÁC PHÁT TRIỂN HẠ TẦNG MẠNG LƯỚI</a:t>
            </a:r>
            <a:endParaRPr lang="en-US" sz="2200" b="0" strike="noStrike" spc="-1">
              <a:solidFill>
                <a:srgbClr val="000000"/>
              </a:solidFill>
              <a:latin typeface="Arial"/>
            </a:endParaRPr>
          </a:p>
        </p:txBody>
      </p:sp>
      <p:cxnSp>
        <p:nvCxnSpPr>
          <p:cNvPr id="511" name="Straight Connector 4"/>
          <p:cNvCxnSpPr/>
          <p:nvPr/>
        </p:nvCxnSpPr>
        <p:spPr>
          <a:xfrm>
            <a:off x="3293640" y="554760"/>
            <a:ext cx="2256120" cy="360"/>
          </a:xfrm>
          <a:prstGeom prst="straightConnector1">
            <a:avLst/>
          </a:prstGeom>
          <a:ln w="76200">
            <a:solidFill>
              <a:srgbClr val="EE0033"/>
            </a:solidFill>
          </a:ln>
        </p:spPr>
      </p:cxnSp>
      <p:sp>
        <p:nvSpPr>
          <p:cNvPr id="513" name="Rectangle 7"/>
          <p:cNvSpPr/>
          <p:nvPr/>
        </p:nvSpPr>
        <p:spPr>
          <a:xfrm>
            <a:off x="276120" y="670680"/>
            <a:ext cx="4989786" cy="398655"/>
          </a:xfrm>
          <a:prstGeom prst="rect">
            <a:avLst/>
          </a:prstGeom>
          <a:solidFill>
            <a:srgbClr val="EE0033"/>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685800">
              <a:lnSpc>
                <a:spcPct val="100000"/>
              </a:lnSpc>
            </a:pPr>
            <a:r>
              <a:rPr lang="en-US" sz="2000" b="1" strike="noStrike" spc="-1" dirty="0">
                <a:solidFill>
                  <a:schemeClr val="lt1"/>
                </a:solidFill>
                <a:latin typeface="FS PF BeauSans Pro"/>
              </a:rPr>
              <a:t>1. </a:t>
            </a:r>
            <a:r>
              <a:rPr lang="it-IT" sz="2000" b="1" strike="noStrike" spc="-1" dirty="0">
                <a:solidFill>
                  <a:schemeClr val="lt1"/>
                </a:solidFill>
                <a:latin typeface="FS PF BeauSans Pro"/>
              </a:rPr>
              <a:t>Triển khai BTS và hạ tầng GPON</a:t>
            </a:r>
            <a:endParaRPr lang="en-US" sz="2000" b="0" strike="noStrike" spc="-1" dirty="0">
              <a:solidFill>
                <a:srgbClr val="FFFFFF"/>
              </a:solidFill>
              <a:latin typeface="Arial"/>
            </a:endParaRPr>
          </a:p>
        </p:txBody>
      </p:sp>
      <p:sp>
        <p:nvSpPr>
          <p:cNvPr id="514" name="Rectangle 8"/>
          <p:cNvSpPr/>
          <p:nvPr/>
        </p:nvSpPr>
        <p:spPr>
          <a:xfrm>
            <a:off x="854950" y="4279779"/>
            <a:ext cx="7341032" cy="29093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defTabSz="685800">
              <a:lnSpc>
                <a:spcPct val="100000"/>
              </a:lnSpc>
            </a:pPr>
            <a:r>
              <a:rPr lang="nl-NL" sz="1300" b="1" i="1" strike="noStrike" spc="-1" dirty="0">
                <a:solidFill>
                  <a:srgbClr val="ED1A36"/>
                </a:solidFill>
                <a:latin typeface="FS PF BeauSans Pro"/>
                <a:ea typeface="Times New Roman"/>
              </a:rPr>
              <a:t>(Mục tiêu hoàn thành phát sóng 509 trạm BTS mới và 100% hạ tầng GPON trước 30/9/2025)</a:t>
            </a:r>
            <a:endParaRPr lang="en-US" sz="1300" b="0" i="1" strike="noStrike" spc="-1" dirty="0">
              <a:solidFill>
                <a:srgbClr val="000000"/>
              </a:solidFill>
              <a:latin typeface="Arial"/>
            </a:endParaRPr>
          </a:p>
        </p:txBody>
      </p:sp>
      <p:sp>
        <p:nvSpPr>
          <p:cNvPr id="8" name="TextBox 7"/>
          <p:cNvSpPr txBox="1"/>
          <p:nvPr/>
        </p:nvSpPr>
        <p:spPr>
          <a:xfrm>
            <a:off x="223875" y="4785741"/>
            <a:ext cx="2228849" cy="253916"/>
          </a:xfrm>
          <a:prstGeom prst="rect">
            <a:avLst/>
          </a:prstGeom>
          <a:solidFill>
            <a:schemeClr val="bg1">
              <a:lumMod val="95000"/>
            </a:schemeClr>
          </a:solidFill>
          <a:ln>
            <a:solidFill>
              <a:schemeClr val="bg1">
                <a:lumMod val="95000"/>
              </a:schemeClr>
            </a:solidFill>
          </a:ln>
        </p:spPr>
        <p:txBody>
          <a:bodyPr wrap="square" rtlCol="0">
            <a:spAutoFit/>
          </a:bodyPr>
          <a:lstStyle/>
          <a:p>
            <a:r>
              <a:rPr lang="en-US" sz="1050" b="1">
                <a:solidFill>
                  <a:schemeClr val="bg1">
                    <a:lumMod val="50000"/>
                  </a:schemeClr>
                </a:solidFill>
                <a:latin typeface="FS PF BeauSans Pro SemiBold" panose="02000503000000020004" pitchFamily="2" charset="0"/>
              </a:rPr>
              <a:t>Trung tâm Kỹ thuật Khu vực 2</a:t>
            </a:r>
          </a:p>
        </p:txBody>
      </p:sp>
      <p:pic>
        <p:nvPicPr>
          <p:cNvPr id="9" name="Picture 8"/>
          <p:cNvPicPr>
            <a:picLocks noChangeAspect="1"/>
          </p:cNvPicPr>
          <p:nvPr/>
        </p:nvPicPr>
        <p:blipFill>
          <a:blip r:embed="rId3"/>
          <a:stretch>
            <a:fillRect/>
          </a:stretch>
        </p:blipFill>
        <p:spPr>
          <a:xfrm>
            <a:off x="7829550" y="0"/>
            <a:ext cx="1323594" cy="437941"/>
          </a:xfrm>
          <a:prstGeom prst="rect">
            <a:avLst/>
          </a:prstGeom>
          <a:ln>
            <a:noFill/>
          </a:ln>
          <a:effectLst>
            <a:softEdge rad="112500"/>
          </a:effectLst>
        </p:spPr>
      </p:pic>
      <p:pic>
        <p:nvPicPr>
          <p:cNvPr id="11" name="Picture 1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120" y="1191375"/>
            <a:ext cx="8632080" cy="3050540"/>
          </a:xfrm>
          <a:prstGeom prst="rect">
            <a:avLst/>
          </a:prstGeom>
        </p:spPr>
      </p:pic>
    </p:spTree>
    <p:extLst>
      <p:ext uri="{BB962C8B-B14F-4D97-AF65-F5344CB8AC3E}">
        <p14:creationId xmlns:p14="http://schemas.microsoft.com/office/powerpoint/2010/main" val="1662567506"/>
      </p:ext>
    </p:extLst>
  </p:cSld>
  <p:clrMapOvr>
    <a:masterClrMapping/>
  </p:clrMapOvr>
  <p:transition>
    <p:randomBar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Rectangle 2"/>
          <p:cNvSpPr/>
          <p:nvPr/>
        </p:nvSpPr>
        <p:spPr>
          <a:xfrm>
            <a:off x="417960" y="184680"/>
            <a:ext cx="8490240" cy="52416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685800">
              <a:lnSpc>
                <a:spcPct val="100000"/>
              </a:lnSpc>
            </a:pPr>
            <a:endParaRPr lang="en-US" sz="1350" b="0" strike="noStrike" spc="-1">
              <a:solidFill>
                <a:schemeClr val="lt1"/>
              </a:solidFill>
              <a:latin typeface="FS PF BeauSans Pro"/>
            </a:endParaRPr>
          </a:p>
        </p:txBody>
      </p:sp>
      <p:sp>
        <p:nvSpPr>
          <p:cNvPr id="522" name="Rectangle 3"/>
          <p:cNvSpPr/>
          <p:nvPr/>
        </p:nvSpPr>
        <p:spPr>
          <a:xfrm>
            <a:off x="0" y="123840"/>
            <a:ext cx="8811720" cy="424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685800">
              <a:lnSpc>
                <a:spcPct val="100000"/>
              </a:lnSpc>
            </a:pPr>
            <a:r>
              <a:rPr lang="nl-NL" sz="2200" b="1" strike="noStrike" spc="-1">
                <a:solidFill>
                  <a:srgbClr val="EE0033"/>
                </a:solidFill>
                <a:latin typeface="FS PF BeauSans Pro"/>
              </a:rPr>
              <a:t>I. C</a:t>
            </a:r>
            <a:r>
              <a:rPr lang="en-US" sz="2200" b="1" strike="noStrike" spc="-1">
                <a:solidFill>
                  <a:srgbClr val="EE0033"/>
                </a:solidFill>
                <a:latin typeface="FS PF BeauSans Pro"/>
              </a:rPr>
              <a:t>ÔNG TÁC PHÁT TRIỂN HẠ TẦNG MẠNG LƯỚI</a:t>
            </a:r>
            <a:endParaRPr lang="en-US" sz="2200" b="0" strike="noStrike" spc="-1">
              <a:solidFill>
                <a:srgbClr val="000000"/>
              </a:solidFill>
              <a:latin typeface="Arial"/>
            </a:endParaRPr>
          </a:p>
        </p:txBody>
      </p:sp>
      <p:cxnSp>
        <p:nvCxnSpPr>
          <p:cNvPr id="523" name="Straight Connector 4"/>
          <p:cNvCxnSpPr/>
          <p:nvPr/>
        </p:nvCxnSpPr>
        <p:spPr>
          <a:xfrm>
            <a:off x="3293640" y="554760"/>
            <a:ext cx="2256120" cy="360"/>
          </a:xfrm>
          <a:prstGeom prst="straightConnector1">
            <a:avLst/>
          </a:prstGeom>
          <a:ln w="76200">
            <a:solidFill>
              <a:srgbClr val="EE0033"/>
            </a:solidFill>
          </a:ln>
        </p:spPr>
      </p:cxnSp>
      <p:sp>
        <p:nvSpPr>
          <p:cNvPr id="525" name="Rectangle 20"/>
          <p:cNvSpPr/>
          <p:nvPr/>
        </p:nvSpPr>
        <p:spPr>
          <a:xfrm>
            <a:off x="311940" y="670882"/>
            <a:ext cx="5524656" cy="398655"/>
          </a:xfrm>
          <a:prstGeom prst="rect">
            <a:avLst/>
          </a:prstGeom>
          <a:solidFill>
            <a:srgbClr val="EE0033"/>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685800">
              <a:lnSpc>
                <a:spcPct val="100000"/>
              </a:lnSpc>
            </a:pPr>
            <a:r>
              <a:rPr lang="en-US" sz="2000" b="1" spc="-1" dirty="0">
                <a:solidFill>
                  <a:schemeClr val="lt1"/>
                </a:solidFill>
                <a:latin typeface="FS PF BeauSans Pro"/>
              </a:rPr>
              <a:t>2</a:t>
            </a:r>
            <a:r>
              <a:rPr lang="en-US" sz="2000" b="1" strike="noStrike" spc="-1" dirty="0">
                <a:solidFill>
                  <a:schemeClr val="lt1"/>
                </a:solidFill>
                <a:latin typeface="FS PF BeauSans Pro"/>
              </a:rPr>
              <a:t>. </a:t>
            </a:r>
            <a:r>
              <a:rPr lang="it-IT" sz="2000" b="1" strike="noStrike" spc="-1" dirty="0">
                <a:solidFill>
                  <a:schemeClr val="lt1"/>
                </a:solidFill>
                <a:latin typeface="FS PF BeauSans Pro"/>
              </a:rPr>
              <a:t>Hoàn công quyết toán, giảm tồn tài sản:</a:t>
            </a:r>
            <a:endParaRPr lang="en-US" sz="2000" b="0" strike="noStrike" spc="-1" dirty="0">
              <a:solidFill>
                <a:srgbClr val="FFFFFF"/>
              </a:solidFill>
              <a:latin typeface="Arial"/>
            </a:endParaRPr>
          </a:p>
        </p:txBody>
      </p:sp>
      <p:sp>
        <p:nvSpPr>
          <p:cNvPr id="526" name="Rectangle 21"/>
          <p:cNvSpPr/>
          <p:nvPr/>
        </p:nvSpPr>
        <p:spPr>
          <a:xfrm>
            <a:off x="848272" y="4221459"/>
            <a:ext cx="7193075" cy="30632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685800">
              <a:lnSpc>
                <a:spcPct val="100000"/>
              </a:lnSpc>
            </a:pPr>
            <a:r>
              <a:rPr lang="nl-NL" sz="1400" b="1" i="1" strike="noStrike" spc="-1" dirty="0">
                <a:solidFill>
                  <a:srgbClr val="EE0033"/>
                </a:solidFill>
                <a:latin typeface="FS PF BeauSans Pro" panose="02000500000000020004" pitchFamily="2" charset="0"/>
                <a:ea typeface="Times New Roman"/>
              </a:rPr>
              <a:t>(Mục tiêu hoàn thành </a:t>
            </a:r>
            <a:r>
              <a:rPr lang="nl-NL" sz="1400" b="1" i="1" strike="noStrike" spc="-1" dirty="0" smtClean="0">
                <a:solidFill>
                  <a:srgbClr val="EE0033"/>
                </a:solidFill>
                <a:latin typeface="FS PF BeauSans Pro" panose="02000500000000020004" pitchFamily="2" charset="0"/>
                <a:ea typeface="Times New Roman"/>
              </a:rPr>
              <a:t> HCQT 100</a:t>
            </a:r>
            <a:r>
              <a:rPr lang="nl-NL" sz="1400" b="1" i="1" strike="noStrike" spc="-1" dirty="0">
                <a:solidFill>
                  <a:srgbClr val="EE0033"/>
                </a:solidFill>
                <a:latin typeface="FS PF BeauSans Pro" panose="02000500000000020004" pitchFamily="2" charset="0"/>
                <a:ea typeface="Times New Roman"/>
              </a:rPr>
              <a:t>% công trình nguồn chi phí </a:t>
            </a:r>
            <a:r>
              <a:rPr lang="nl-NL" sz="1400" b="1" i="1" strike="noStrike" spc="-1" dirty="0" smtClean="0">
                <a:solidFill>
                  <a:srgbClr val="EE0033"/>
                </a:solidFill>
                <a:latin typeface="FS PF BeauSans Pro" panose="02000500000000020004" pitchFamily="2" charset="0"/>
                <a:ea typeface="Times New Roman"/>
              </a:rPr>
              <a:t>trước </a:t>
            </a:r>
            <a:r>
              <a:rPr lang="nl-NL" sz="1400" b="1" i="1" strike="noStrike" spc="-1" dirty="0">
                <a:solidFill>
                  <a:srgbClr val="EE0033"/>
                </a:solidFill>
                <a:latin typeface="FS PF BeauSans Pro" panose="02000500000000020004" pitchFamily="2" charset="0"/>
                <a:ea typeface="Times New Roman"/>
              </a:rPr>
              <a:t>ngày 30/9/2025)</a:t>
            </a:r>
            <a:endParaRPr lang="en-US" sz="1400" b="0" strike="noStrike" spc="-1" dirty="0">
              <a:solidFill>
                <a:srgbClr val="000000"/>
              </a:solidFill>
              <a:latin typeface="FS PF BeauSans Pro" panose="02000500000000020004" pitchFamily="2" charset="0"/>
            </a:endParaRPr>
          </a:p>
        </p:txBody>
      </p:sp>
      <p:sp>
        <p:nvSpPr>
          <p:cNvPr id="8" name="TextBox 7"/>
          <p:cNvSpPr txBox="1"/>
          <p:nvPr/>
        </p:nvSpPr>
        <p:spPr>
          <a:xfrm>
            <a:off x="223875" y="4785741"/>
            <a:ext cx="2228849" cy="253916"/>
          </a:xfrm>
          <a:prstGeom prst="rect">
            <a:avLst/>
          </a:prstGeom>
          <a:solidFill>
            <a:schemeClr val="bg1">
              <a:lumMod val="95000"/>
            </a:schemeClr>
          </a:solidFill>
          <a:ln>
            <a:solidFill>
              <a:schemeClr val="bg1">
                <a:lumMod val="95000"/>
              </a:schemeClr>
            </a:solidFill>
          </a:ln>
        </p:spPr>
        <p:txBody>
          <a:bodyPr wrap="square" rtlCol="0">
            <a:spAutoFit/>
          </a:bodyPr>
          <a:lstStyle/>
          <a:p>
            <a:r>
              <a:rPr lang="en-US" sz="1050" b="1">
                <a:solidFill>
                  <a:schemeClr val="bg1">
                    <a:lumMod val="50000"/>
                  </a:schemeClr>
                </a:solidFill>
                <a:latin typeface="FS PF BeauSans Pro SemiBold" panose="02000503000000020004" pitchFamily="2" charset="0"/>
              </a:rPr>
              <a:t>Trung tâm Kỹ thuật Khu vực 2</a:t>
            </a:r>
          </a:p>
        </p:txBody>
      </p:sp>
      <p:graphicFrame>
        <p:nvGraphicFramePr>
          <p:cNvPr id="4" name="Table 3"/>
          <p:cNvGraphicFramePr>
            <a:graphicFrameLocks noGrp="1"/>
          </p:cNvGraphicFramePr>
          <p:nvPr>
            <p:extLst>
              <p:ext uri="{D42A27DB-BD31-4B8C-83A1-F6EECF244321}">
                <p14:modId xmlns:p14="http://schemas.microsoft.com/office/powerpoint/2010/main" val="2378714951"/>
              </p:ext>
            </p:extLst>
          </p:nvPr>
        </p:nvGraphicFramePr>
        <p:xfrm>
          <a:off x="1480379" y="1164926"/>
          <a:ext cx="5882641" cy="3036362"/>
        </p:xfrm>
        <a:graphic>
          <a:graphicData uri="http://schemas.openxmlformats.org/drawingml/2006/table">
            <a:tbl>
              <a:tblPr/>
              <a:tblGrid>
                <a:gridCol w="940092">
                  <a:extLst>
                    <a:ext uri="{9D8B030D-6E8A-4147-A177-3AD203B41FA5}">
                      <a16:colId xmlns:a16="http://schemas.microsoft.com/office/drawing/2014/main" val="2266361262"/>
                    </a:ext>
                  </a:extLst>
                </a:gridCol>
                <a:gridCol w="978162">
                  <a:extLst>
                    <a:ext uri="{9D8B030D-6E8A-4147-A177-3AD203B41FA5}">
                      <a16:colId xmlns:a16="http://schemas.microsoft.com/office/drawing/2014/main" val="986173169"/>
                    </a:ext>
                  </a:extLst>
                </a:gridCol>
                <a:gridCol w="831242">
                  <a:extLst>
                    <a:ext uri="{9D8B030D-6E8A-4147-A177-3AD203B41FA5}">
                      <a16:colId xmlns:a16="http://schemas.microsoft.com/office/drawing/2014/main" val="3397891519"/>
                    </a:ext>
                  </a:extLst>
                </a:gridCol>
                <a:gridCol w="831242">
                  <a:extLst>
                    <a:ext uri="{9D8B030D-6E8A-4147-A177-3AD203B41FA5}">
                      <a16:colId xmlns:a16="http://schemas.microsoft.com/office/drawing/2014/main" val="3812269580"/>
                    </a:ext>
                  </a:extLst>
                </a:gridCol>
                <a:gridCol w="767301">
                  <a:extLst>
                    <a:ext uri="{9D8B030D-6E8A-4147-A177-3AD203B41FA5}">
                      <a16:colId xmlns:a16="http://schemas.microsoft.com/office/drawing/2014/main" val="95020031"/>
                    </a:ext>
                  </a:extLst>
                </a:gridCol>
                <a:gridCol w="767301">
                  <a:extLst>
                    <a:ext uri="{9D8B030D-6E8A-4147-A177-3AD203B41FA5}">
                      <a16:colId xmlns:a16="http://schemas.microsoft.com/office/drawing/2014/main" val="3480803860"/>
                    </a:ext>
                  </a:extLst>
                </a:gridCol>
                <a:gridCol w="767301">
                  <a:extLst>
                    <a:ext uri="{9D8B030D-6E8A-4147-A177-3AD203B41FA5}">
                      <a16:colId xmlns:a16="http://schemas.microsoft.com/office/drawing/2014/main" val="1090306710"/>
                    </a:ext>
                  </a:extLst>
                </a:gridCol>
              </a:tblGrid>
              <a:tr h="198443">
                <a:tc rowSpan="3">
                  <a:txBody>
                    <a:bodyPr/>
                    <a:lstStyle/>
                    <a:p>
                      <a:pPr algn="ctr" fontAlgn="ctr"/>
                      <a:r>
                        <a:rPr lang="en-US" sz="1200" b="1" i="0" u="none" strike="noStrike">
                          <a:solidFill>
                            <a:srgbClr val="000000"/>
                          </a:solidFill>
                          <a:effectLst/>
                          <a:latin typeface="Times New Roman" panose="02020603050405020304" pitchFamily="18" charset="0"/>
                        </a:rPr>
                        <a:t>Tỉnh</a:t>
                      </a:r>
                    </a:p>
                  </a:txBody>
                  <a:tcPr marL="1092" marR="1092" marT="10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gridSpan="6">
                  <a:txBody>
                    <a:bodyPr/>
                    <a:lstStyle/>
                    <a:p>
                      <a:pPr algn="ctr" fontAlgn="ctr"/>
                      <a:r>
                        <a:rPr lang="en-US" sz="1200" b="1" i="0" u="none" strike="noStrike">
                          <a:solidFill>
                            <a:srgbClr val="000000"/>
                          </a:solidFill>
                          <a:effectLst/>
                          <a:latin typeface="Times New Roman" panose="02020603050405020304" pitchFamily="18" charset="0"/>
                        </a:rPr>
                        <a:t>Còn phải thực hiện</a:t>
                      </a:r>
                    </a:p>
                  </a:txBody>
                  <a:tcPr marL="1092" marR="1092" marT="10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92588613"/>
                  </a:ext>
                </a:extLst>
              </a:tr>
              <a:tr h="310839">
                <a:tc vMerge="1">
                  <a:txBody>
                    <a:bodyPr/>
                    <a:lstStyle/>
                    <a:p>
                      <a:endParaRPr lang="en-US"/>
                    </a:p>
                  </a:txBody>
                  <a:tcPr/>
                </a:tc>
                <a:tc gridSpan="2">
                  <a:txBody>
                    <a:bodyPr/>
                    <a:lstStyle/>
                    <a:p>
                      <a:pPr algn="ctr" fontAlgn="ctr"/>
                      <a:r>
                        <a:rPr lang="en-US" sz="1200" b="1" i="0" u="none" strike="noStrike">
                          <a:solidFill>
                            <a:srgbClr val="000000"/>
                          </a:solidFill>
                          <a:effectLst/>
                          <a:latin typeface="Times New Roman" panose="02020603050405020304" pitchFamily="18" charset="0"/>
                        </a:rPr>
                        <a:t>Tổng còn thực hiện</a:t>
                      </a:r>
                    </a:p>
                  </a:txBody>
                  <a:tcPr marL="1092" marR="1092" marT="10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hMerge="1">
                  <a:txBody>
                    <a:bodyPr/>
                    <a:lstStyle/>
                    <a:p>
                      <a:endParaRPr lang="en-US"/>
                    </a:p>
                  </a:txBody>
                  <a:tcPr/>
                </a:tc>
                <a:tc gridSpan="2">
                  <a:txBody>
                    <a:bodyPr/>
                    <a:lstStyle/>
                    <a:p>
                      <a:pPr algn="ctr" fontAlgn="ctr"/>
                      <a:r>
                        <a:rPr lang="vi-VN" sz="1200" b="1" i="0" u="none" strike="noStrike">
                          <a:solidFill>
                            <a:srgbClr val="000000"/>
                          </a:solidFill>
                          <a:effectLst/>
                          <a:latin typeface="Times New Roman" panose="02020603050405020304" pitchFamily="18" charset="0"/>
                        </a:rPr>
                        <a:t>Tổng nguồn đầu tư</a:t>
                      </a:r>
                    </a:p>
                  </a:txBody>
                  <a:tcPr marL="1092" marR="1092" marT="10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hMerge="1">
                  <a:txBody>
                    <a:bodyPr/>
                    <a:lstStyle/>
                    <a:p>
                      <a:endParaRPr lang="en-US"/>
                    </a:p>
                  </a:txBody>
                  <a:tcPr/>
                </a:tc>
                <a:tc gridSpan="2">
                  <a:txBody>
                    <a:bodyPr/>
                    <a:lstStyle/>
                    <a:p>
                      <a:pPr algn="ctr" fontAlgn="ctr"/>
                      <a:r>
                        <a:rPr lang="en-US" sz="1200" b="1" i="0" u="none" strike="noStrike">
                          <a:solidFill>
                            <a:srgbClr val="000000"/>
                          </a:solidFill>
                          <a:effectLst/>
                          <a:latin typeface="Times New Roman" panose="02020603050405020304" pitchFamily="18" charset="0"/>
                        </a:rPr>
                        <a:t>Tổng nguồn chi phí</a:t>
                      </a:r>
                    </a:p>
                  </a:txBody>
                  <a:tcPr marL="1092" marR="1092" marT="10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hMerge="1">
                  <a:txBody>
                    <a:bodyPr/>
                    <a:lstStyle/>
                    <a:p>
                      <a:endParaRPr lang="en-US"/>
                    </a:p>
                  </a:txBody>
                  <a:tcPr/>
                </a:tc>
                <a:extLst>
                  <a:ext uri="{0D108BD9-81ED-4DB2-BD59-A6C34878D82A}">
                    <a16:rowId xmlns:a16="http://schemas.microsoft.com/office/drawing/2014/main" val="3109229408"/>
                  </a:ext>
                </a:extLst>
              </a:tr>
              <a:tr h="394290">
                <a:tc vMerge="1">
                  <a:txBody>
                    <a:bodyPr/>
                    <a:lstStyle/>
                    <a:p>
                      <a:endParaRPr lang="en-US"/>
                    </a:p>
                  </a:txBody>
                  <a:tcPr/>
                </a:tc>
                <a:tc>
                  <a:txBody>
                    <a:bodyPr/>
                    <a:lstStyle/>
                    <a:p>
                      <a:pPr algn="ctr" fontAlgn="ctr"/>
                      <a:r>
                        <a:rPr lang="en-US" sz="1200" b="1" i="0" u="none" strike="noStrike">
                          <a:solidFill>
                            <a:srgbClr val="000000"/>
                          </a:solidFill>
                          <a:effectLst/>
                          <a:latin typeface="Times New Roman" panose="02020603050405020304" pitchFamily="18" charset="0"/>
                        </a:rPr>
                        <a:t> Công trình </a:t>
                      </a:r>
                    </a:p>
                  </a:txBody>
                  <a:tcPr marL="1092" marR="1092" marT="10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200" b="1" i="0" u="none" strike="noStrike">
                          <a:solidFill>
                            <a:srgbClr val="000000"/>
                          </a:solidFill>
                          <a:effectLst/>
                          <a:latin typeface="Times New Roman" panose="02020603050405020304" pitchFamily="18" charset="0"/>
                        </a:rPr>
                        <a:t> Thành tiền </a:t>
                      </a:r>
                      <a:br>
                        <a:rPr lang="en-US" sz="1200" b="1" i="0" u="none" strike="noStrike">
                          <a:solidFill>
                            <a:srgbClr val="000000"/>
                          </a:solidFill>
                          <a:effectLst/>
                          <a:latin typeface="Times New Roman" panose="02020603050405020304" pitchFamily="18" charset="0"/>
                        </a:rPr>
                      </a:br>
                      <a:r>
                        <a:rPr lang="en-US" sz="1200" b="1" i="0" u="none" strike="noStrike">
                          <a:solidFill>
                            <a:srgbClr val="000000"/>
                          </a:solidFill>
                          <a:effectLst/>
                          <a:latin typeface="Times New Roman" panose="02020603050405020304" pitchFamily="18" charset="0"/>
                        </a:rPr>
                        <a:t>(tỷ VNĐ) </a:t>
                      </a:r>
                    </a:p>
                  </a:txBody>
                  <a:tcPr marL="1092" marR="1092" marT="10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200" b="1" i="0" u="none" strike="noStrike">
                          <a:solidFill>
                            <a:srgbClr val="000000"/>
                          </a:solidFill>
                          <a:effectLst/>
                          <a:latin typeface="Times New Roman" panose="02020603050405020304" pitchFamily="18" charset="0"/>
                        </a:rPr>
                        <a:t> Công trình </a:t>
                      </a:r>
                    </a:p>
                  </a:txBody>
                  <a:tcPr marL="1092" marR="1092" marT="10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200" b="1" i="0" u="none" strike="noStrike">
                          <a:solidFill>
                            <a:srgbClr val="000000"/>
                          </a:solidFill>
                          <a:effectLst/>
                          <a:latin typeface="Times New Roman" panose="02020603050405020304" pitchFamily="18" charset="0"/>
                        </a:rPr>
                        <a:t> Thành tiền </a:t>
                      </a:r>
                      <a:br>
                        <a:rPr lang="en-US" sz="1200" b="1" i="0" u="none" strike="noStrike">
                          <a:solidFill>
                            <a:srgbClr val="000000"/>
                          </a:solidFill>
                          <a:effectLst/>
                          <a:latin typeface="Times New Roman" panose="02020603050405020304" pitchFamily="18" charset="0"/>
                        </a:rPr>
                      </a:br>
                      <a:r>
                        <a:rPr lang="en-US" sz="1200" b="1" i="0" u="none" strike="noStrike">
                          <a:solidFill>
                            <a:srgbClr val="000000"/>
                          </a:solidFill>
                          <a:effectLst/>
                          <a:latin typeface="Times New Roman" panose="02020603050405020304" pitchFamily="18" charset="0"/>
                        </a:rPr>
                        <a:t>(tỷ VNĐ) </a:t>
                      </a:r>
                    </a:p>
                  </a:txBody>
                  <a:tcPr marL="1092" marR="1092" marT="10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200" b="1" i="0" u="none" strike="noStrike">
                          <a:solidFill>
                            <a:srgbClr val="000000"/>
                          </a:solidFill>
                          <a:effectLst/>
                          <a:latin typeface="Times New Roman" panose="02020603050405020304" pitchFamily="18" charset="0"/>
                        </a:rPr>
                        <a:t> Công trình </a:t>
                      </a:r>
                    </a:p>
                  </a:txBody>
                  <a:tcPr marL="1092" marR="1092" marT="10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200" b="1" i="0" u="none" strike="noStrike">
                          <a:solidFill>
                            <a:srgbClr val="000000"/>
                          </a:solidFill>
                          <a:effectLst/>
                          <a:latin typeface="Times New Roman" panose="02020603050405020304" pitchFamily="18" charset="0"/>
                        </a:rPr>
                        <a:t> Thành tiền </a:t>
                      </a:r>
                      <a:br>
                        <a:rPr lang="en-US" sz="1200" b="1" i="0" u="none" strike="noStrike">
                          <a:solidFill>
                            <a:srgbClr val="000000"/>
                          </a:solidFill>
                          <a:effectLst/>
                          <a:latin typeface="Times New Roman" panose="02020603050405020304" pitchFamily="18" charset="0"/>
                        </a:rPr>
                      </a:br>
                      <a:r>
                        <a:rPr lang="en-US" sz="1200" b="1" i="0" u="none" strike="noStrike">
                          <a:solidFill>
                            <a:srgbClr val="000000"/>
                          </a:solidFill>
                          <a:effectLst/>
                          <a:latin typeface="Times New Roman" panose="02020603050405020304" pitchFamily="18" charset="0"/>
                        </a:rPr>
                        <a:t>(tỷ VNĐ) </a:t>
                      </a:r>
                    </a:p>
                  </a:txBody>
                  <a:tcPr marL="1092" marR="1092" marT="10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049622647"/>
                  </a:ext>
                </a:extLst>
              </a:tr>
              <a:tr h="256891">
                <a:tc>
                  <a:txBody>
                    <a:bodyPr/>
                    <a:lstStyle/>
                    <a:p>
                      <a:pPr algn="ctr" fontAlgn="ctr"/>
                      <a:r>
                        <a:rPr lang="en-US" sz="1200" b="1" i="0" u="none" strike="noStrike">
                          <a:solidFill>
                            <a:srgbClr val="000000"/>
                          </a:solidFill>
                          <a:effectLst/>
                          <a:latin typeface="Times New Roman" panose="02020603050405020304" pitchFamily="18" charset="0"/>
                        </a:rPr>
                        <a:t>KV2</a:t>
                      </a:r>
                    </a:p>
                  </a:txBody>
                  <a:tcPr marL="1092" marR="1092" marT="10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200" b="1" i="0" u="none" strike="noStrike">
                          <a:solidFill>
                            <a:srgbClr val="000000"/>
                          </a:solidFill>
                          <a:effectLst/>
                          <a:latin typeface="Times New Roman" panose="02020603050405020304" pitchFamily="18" charset="0"/>
                        </a:rPr>
                        <a:t>15.884</a:t>
                      </a:r>
                    </a:p>
                  </a:txBody>
                  <a:tcPr marL="1092" marR="1092" marT="10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200" b="1" i="0" u="none" strike="noStrike">
                          <a:solidFill>
                            <a:srgbClr val="000000"/>
                          </a:solidFill>
                          <a:effectLst/>
                          <a:latin typeface="Times New Roman" panose="02020603050405020304" pitchFamily="18" charset="0"/>
                        </a:rPr>
                        <a:t>  375,81</a:t>
                      </a:r>
                    </a:p>
                  </a:txBody>
                  <a:tcPr marL="1092" marR="1092" marT="10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200" b="1" i="0" u="none" strike="noStrike">
                          <a:solidFill>
                            <a:srgbClr val="000000"/>
                          </a:solidFill>
                          <a:effectLst/>
                          <a:latin typeface="Times New Roman" panose="02020603050405020304" pitchFamily="18" charset="0"/>
                        </a:rPr>
                        <a:t>  12.320</a:t>
                      </a:r>
                    </a:p>
                  </a:txBody>
                  <a:tcPr marL="1092" marR="1092" marT="10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200" b="1" i="0" u="none" strike="noStrike">
                          <a:solidFill>
                            <a:srgbClr val="000000"/>
                          </a:solidFill>
                          <a:effectLst/>
                          <a:latin typeface="Times New Roman" panose="02020603050405020304" pitchFamily="18" charset="0"/>
                        </a:rPr>
                        <a:t>  332,67</a:t>
                      </a:r>
                    </a:p>
                  </a:txBody>
                  <a:tcPr marL="1092" marR="1092" marT="10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200" b="1" i="0" u="none" strike="noStrike">
                          <a:solidFill>
                            <a:srgbClr val="000000"/>
                          </a:solidFill>
                          <a:effectLst/>
                          <a:latin typeface="Times New Roman" panose="02020603050405020304" pitchFamily="18" charset="0"/>
                        </a:rPr>
                        <a:t>  3.564</a:t>
                      </a:r>
                    </a:p>
                  </a:txBody>
                  <a:tcPr marL="1092" marR="1092" marT="10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200" b="1" i="0" u="none" strike="noStrike">
                          <a:solidFill>
                            <a:srgbClr val="000000"/>
                          </a:solidFill>
                          <a:effectLst/>
                          <a:latin typeface="Times New Roman" panose="02020603050405020304" pitchFamily="18" charset="0"/>
                        </a:rPr>
                        <a:t>    43,13</a:t>
                      </a:r>
                    </a:p>
                  </a:txBody>
                  <a:tcPr marL="1092" marR="1092" marT="109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8927430"/>
                  </a:ext>
                </a:extLst>
              </a:tr>
              <a:tr h="231616">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DLK</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1.403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29,3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1.139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27,6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264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1,7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82855814"/>
                  </a:ext>
                </a:extLst>
              </a:tr>
              <a:tr h="224596">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DNG</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2.097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56,2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1.620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43,8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477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12,4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93550850"/>
                  </a:ext>
                </a:extLst>
              </a:tr>
              <a:tr h="245652">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GLI</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2.922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99,7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2.489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93,5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433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6,2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5230151"/>
                  </a:ext>
                </a:extLst>
              </a:tr>
              <a:tr h="238634">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HUE</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1.199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17,2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1.113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17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86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0,2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3901357"/>
                  </a:ext>
                </a:extLst>
              </a:tr>
              <a:tr h="245653">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KHA</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1.705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27,2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1.202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19,3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503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8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9933631"/>
                  </a:ext>
                </a:extLst>
              </a:tr>
              <a:tr h="252671">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LDG</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3.003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91,3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2.292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83,4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711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7,9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1172020"/>
                  </a:ext>
                </a:extLst>
              </a:tr>
              <a:tr h="238634">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QNI</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1.257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12,6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897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11,6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360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0,9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6667553"/>
                  </a:ext>
                </a:extLst>
              </a:tr>
              <a:tr h="198443">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QTI</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2.298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42,3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dirty="0">
                          <a:solidFill>
                            <a:srgbClr val="000000"/>
                          </a:solidFill>
                          <a:effectLst/>
                          <a:latin typeface="Times New Roman" panose="02020603050405020304" pitchFamily="18" charset="0"/>
                          <a:ea typeface="+mn-ea"/>
                          <a:cs typeface="+mn-cs"/>
                        </a:rPr>
                        <a:t>     1.568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36,5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Times New Roman" panose="02020603050405020304" pitchFamily="18" charset="0"/>
                          <a:ea typeface="+mn-ea"/>
                          <a:cs typeface="+mn-cs"/>
                        </a:rPr>
                        <a:t>      730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dirty="0">
                          <a:solidFill>
                            <a:srgbClr val="000000"/>
                          </a:solidFill>
                          <a:effectLst/>
                          <a:latin typeface="Times New Roman" panose="02020603050405020304" pitchFamily="18" charset="0"/>
                          <a:ea typeface="+mn-ea"/>
                          <a:cs typeface="+mn-cs"/>
                        </a:rPr>
                        <a:t>       5,8   </a:t>
                      </a:r>
                    </a:p>
                  </a:txBody>
                  <a:tcPr marL="1092" marR="1092" marT="10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4803846"/>
                  </a:ext>
                </a:extLst>
              </a:tr>
            </a:tbl>
          </a:graphicData>
        </a:graphic>
      </p:graphicFrame>
      <p:pic>
        <p:nvPicPr>
          <p:cNvPr id="9" name="Picture 8"/>
          <p:cNvPicPr>
            <a:picLocks noChangeAspect="1"/>
          </p:cNvPicPr>
          <p:nvPr/>
        </p:nvPicPr>
        <p:blipFill>
          <a:blip r:embed="rId3"/>
          <a:stretch>
            <a:fillRect/>
          </a:stretch>
        </p:blipFill>
        <p:spPr>
          <a:xfrm>
            <a:off x="7829550" y="0"/>
            <a:ext cx="1323594" cy="437941"/>
          </a:xfrm>
          <a:prstGeom prst="rect">
            <a:avLst/>
          </a:prstGeom>
          <a:ln>
            <a:noFill/>
          </a:ln>
          <a:effectLst>
            <a:softEdge rad="112500"/>
          </a:effectLst>
        </p:spPr>
      </p:pic>
    </p:spTree>
    <p:extLst>
      <p:ext uri="{BB962C8B-B14F-4D97-AF65-F5344CB8AC3E}">
        <p14:creationId xmlns:p14="http://schemas.microsoft.com/office/powerpoint/2010/main" val="2320453769"/>
      </p:ext>
    </p:extLst>
  </p:cSld>
  <p:clrMapOvr>
    <a:masterClrMapping/>
  </p:clrMapOvr>
  <p:transition>
    <p:randomBar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Rectangle 17"/>
          <p:cNvSpPr/>
          <p:nvPr/>
        </p:nvSpPr>
        <p:spPr>
          <a:xfrm>
            <a:off x="417960" y="184680"/>
            <a:ext cx="8490240" cy="52416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685800">
              <a:lnSpc>
                <a:spcPct val="100000"/>
              </a:lnSpc>
            </a:pPr>
            <a:endParaRPr lang="en-US" sz="1350" b="0" strike="noStrike" spc="-1">
              <a:solidFill>
                <a:schemeClr val="lt1"/>
              </a:solidFill>
              <a:latin typeface="FS PF BeauSans Pro"/>
            </a:endParaRPr>
          </a:p>
        </p:txBody>
      </p:sp>
      <p:sp>
        <p:nvSpPr>
          <p:cNvPr id="537" name="Rectangle 27"/>
          <p:cNvSpPr/>
          <p:nvPr/>
        </p:nvSpPr>
        <p:spPr>
          <a:xfrm>
            <a:off x="417960" y="184680"/>
            <a:ext cx="8490240" cy="52416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685800">
              <a:lnSpc>
                <a:spcPct val="100000"/>
              </a:lnSpc>
            </a:pPr>
            <a:endParaRPr lang="en-US" sz="1350" b="0" strike="noStrike" spc="-1">
              <a:solidFill>
                <a:schemeClr val="lt1"/>
              </a:solidFill>
              <a:latin typeface="FS PF BeauSans Pro"/>
            </a:endParaRPr>
          </a:p>
        </p:txBody>
      </p:sp>
      <p:sp>
        <p:nvSpPr>
          <p:cNvPr id="538" name="Rectangle 28"/>
          <p:cNvSpPr/>
          <p:nvPr/>
        </p:nvSpPr>
        <p:spPr>
          <a:xfrm>
            <a:off x="0" y="123840"/>
            <a:ext cx="8811720" cy="42943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685800">
              <a:lnSpc>
                <a:spcPct val="100000"/>
              </a:lnSpc>
            </a:pPr>
            <a:r>
              <a:rPr lang="nl-NL" sz="2200" b="1" strike="noStrike" spc="-1" dirty="0">
                <a:solidFill>
                  <a:srgbClr val="EE0033"/>
                </a:solidFill>
                <a:latin typeface="FS PF BeauSans Pro"/>
              </a:rPr>
              <a:t>II. C</a:t>
            </a:r>
            <a:r>
              <a:rPr lang="en-US" sz="2200" b="1" strike="noStrike" spc="-1" dirty="0">
                <a:solidFill>
                  <a:srgbClr val="EE0033"/>
                </a:solidFill>
                <a:latin typeface="FS PF BeauSans Pro"/>
              </a:rPr>
              <a:t>ÔNG TÁC IP-BRCĐ&amp;TH</a:t>
            </a:r>
            <a:endParaRPr lang="en-US" sz="2200" b="0" strike="noStrike" spc="-1" dirty="0">
              <a:solidFill>
                <a:srgbClr val="000000"/>
              </a:solidFill>
              <a:latin typeface="Arial"/>
            </a:endParaRPr>
          </a:p>
        </p:txBody>
      </p:sp>
      <p:cxnSp>
        <p:nvCxnSpPr>
          <p:cNvPr id="539" name="Straight Connector 29"/>
          <p:cNvCxnSpPr/>
          <p:nvPr/>
        </p:nvCxnSpPr>
        <p:spPr>
          <a:xfrm>
            <a:off x="3293640" y="554760"/>
            <a:ext cx="2256120" cy="360"/>
          </a:xfrm>
          <a:prstGeom prst="straightConnector1">
            <a:avLst/>
          </a:prstGeom>
          <a:ln w="76200">
            <a:solidFill>
              <a:srgbClr val="EE0033"/>
            </a:solidFill>
          </a:ln>
        </p:spPr>
      </p:cxnSp>
      <p:sp>
        <p:nvSpPr>
          <p:cNvPr id="540" name="Rectangle 9"/>
          <p:cNvSpPr/>
          <p:nvPr/>
        </p:nvSpPr>
        <p:spPr>
          <a:xfrm>
            <a:off x="335520" y="670304"/>
            <a:ext cx="2827610" cy="398655"/>
          </a:xfrm>
          <a:prstGeom prst="rect">
            <a:avLst/>
          </a:prstGeom>
          <a:solidFill>
            <a:srgbClr val="EE0033"/>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685800">
              <a:lnSpc>
                <a:spcPct val="100000"/>
              </a:lnSpc>
            </a:pPr>
            <a:r>
              <a:rPr lang="en-US" sz="2000" b="1" spc="-1" dirty="0">
                <a:solidFill>
                  <a:schemeClr val="lt1"/>
                </a:solidFill>
                <a:latin typeface="FS PF BeauSans Pro"/>
              </a:rPr>
              <a:t>1</a:t>
            </a:r>
            <a:r>
              <a:rPr lang="en-US" sz="2000" b="1" strike="noStrike" spc="-1" dirty="0">
                <a:solidFill>
                  <a:schemeClr val="lt1"/>
                </a:solidFill>
                <a:latin typeface="FS PF BeauSans Pro"/>
              </a:rPr>
              <a:t>. </a:t>
            </a:r>
            <a:r>
              <a:rPr lang="en-US" sz="2000" b="1" spc="-1" dirty="0" err="1">
                <a:solidFill>
                  <a:schemeClr val="lt1"/>
                </a:solidFill>
                <a:latin typeface="FS PF BeauSans Pro"/>
              </a:rPr>
              <a:t>Triển</a:t>
            </a:r>
            <a:r>
              <a:rPr lang="en-US" sz="2000" b="1" spc="-1" dirty="0">
                <a:solidFill>
                  <a:schemeClr val="lt1"/>
                </a:solidFill>
                <a:latin typeface="FS PF BeauSans Pro"/>
              </a:rPr>
              <a:t> </a:t>
            </a:r>
            <a:r>
              <a:rPr lang="en-US" sz="2000" b="1" spc="-1" dirty="0" err="1">
                <a:solidFill>
                  <a:schemeClr val="lt1"/>
                </a:solidFill>
                <a:latin typeface="FS PF BeauSans Pro"/>
              </a:rPr>
              <a:t>khai</a:t>
            </a:r>
            <a:r>
              <a:rPr lang="en-US" sz="2000" b="1" spc="-1" dirty="0">
                <a:solidFill>
                  <a:schemeClr val="lt1"/>
                </a:solidFill>
                <a:latin typeface="FS PF BeauSans Pro"/>
              </a:rPr>
              <a:t> XGSPON</a:t>
            </a:r>
            <a:endParaRPr lang="en-US" sz="2000" b="0" strike="noStrike" spc="-1" dirty="0">
              <a:solidFill>
                <a:srgbClr val="FFFFFF"/>
              </a:solidFill>
              <a:latin typeface="Arial"/>
            </a:endParaRPr>
          </a:p>
        </p:txBody>
      </p:sp>
      <p:sp>
        <p:nvSpPr>
          <p:cNvPr id="23" name="TextBox 22"/>
          <p:cNvSpPr txBox="1"/>
          <p:nvPr/>
        </p:nvSpPr>
        <p:spPr>
          <a:xfrm>
            <a:off x="223875" y="4785741"/>
            <a:ext cx="2228849" cy="253916"/>
          </a:xfrm>
          <a:prstGeom prst="rect">
            <a:avLst/>
          </a:prstGeom>
          <a:solidFill>
            <a:schemeClr val="bg1">
              <a:lumMod val="95000"/>
            </a:schemeClr>
          </a:solidFill>
          <a:ln>
            <a:solidFill>
              <a:schemeClr val="bg1">
                <a:lumMod val="95000"/>
              </a:schemeClr>
            </a:solidFill>
          </a:ln>
        </p:spPr>
        <p:txBody>
          <a:bodyPr wrap="square" rtlCol="0">
            <a:spAutoFit/>
          </a:bodyPr>
          <a:lstStyle/>
          <a:p>
            <a:r>
              <a:rPr lang="en-US" sz="1050" b="1">
                <a:solidFill>
                  <a:schemeClr val="bg1">
                    <a:lumMod val="50000"/>
                  </a:schemeClr>
                </a:solidFill>
                <a:latin typeface="FS PF BeauSans Pro SemiBold" panose="02000503000000020004" pitchFamily="2" charset="0"/>
              </a:rPr>
              <a:t>Trung tâm Kỹ thuật Khu vực 2</a:t>
            </a:r>
          </a:p>
        </p:txBody>
      </p:sp>
      <p:sp>
        <p:nvSpPr>
          <p:cNvPr id="11" name="Rectangle 2"/>
          <p:cNvSpPr/>
          <p:nvPr/>
        </p:nvSpPr>
        <p:spPr>
          <a:xfrm>
            <a:off x="230599" y="1156442"/>
            <a:ext cx="3958148" cy="89109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285750" indent="-285750" algn="just" defTabSz="685800">
              <a:lnSpc>
                <a:spcPct val="100000"/>
              </a:lnSpc>
              <a:buFont typeface="Wingdings" panose="05000000000000000000" pitchFamily="2" charset="2"/>
              <a:buChar char="q"/>
            </a:pPr>
            <a:r>
              <a:rPr lang="en-US" sz="1300" b="1" spc="-1">
                <a:solidFill>
                  <a:srgbClr val="FF0000"/>
                </a:solidFill>
                <a:latin typeface="FS PF BeauSans Pro" panose="02000500000000020004" pitchFamily="2" charset="0"/>
              </a:rPr>
              <a:t>Năm 2025: </a:t>
            </a:r>
            <a:r>
              <a:rPr lang="en-US" sz="1300" b="1" spc="-1">
                <a:solidFill>
                  <a:schemeClr val="dk1"/>
                </a:solidFill>
                <a:latin typeface="FS PF BeauSans Pro" panose="02000500000000020004" pitchFamily="2" charset="0"/>
              </a:rPr>
              <a:t>Triển khai 142 trạm (~ 118.760 cổng XGSPON).</a:t>
            </a:r>
          </a:p>
          <a:p>
            <a:pPr marL="285750" indent="-285750" algn="just" defTabSz="685800">
              <a:lnSpc>
                <a:spcPct val="100000"/>
              </a:lnSpc>
              <a:buFont typeface="Wingdings" panose="05000000000000000000" pitchFamily="2" charset="2"/>
              <a:buChar char="q"/>
            </a:pPr>
            <a:r>
              <a:rPr lang="en-US" sz="1300" b="1" spc="-1">
                <a:solidFill>
                  <a:srgbClr val="FF0000"/>
                </a:solidFill>
                <a:latin typeface="FS PF BeauSans Pro" panose="02000500000000020004" pitchFamily="2" charset="0"/>
              </a:rPr>
              <a:t>Lũy kế đến năm 2030: </a:t>
            </a:r>
            <a:r>
              <a:rPr lang="en-US" sz="1300" b="1" spc="-1">
                <a:solidFill>
                  <a:schemeClr val="dk1"/>
                </a:solidFill>
                <a:latin typeface="FS PF BeauSans Pro" panose="02000500000000020004" pitchFamily="2" charset="0"/>
              </a:rPr>
              <a:t>Đạt 3.652 trạm (~ 2.770.150 cổng XGSPON).</a:t>
            </a:r>
          </a:p>
        </p:txBody>
      </p:sp>
      <p:sp>
        <p:nvSpPr>
          <p:cNvPr id="12" name="Rectangle 9"/>
          <p:cNvSpPr/>
          <p:nvPr/>
        </p:nvSpPr>
        <p:spPr>
          <a:xfrm>
            <a:off x="4551843" y="670303"/>
            <a:ext cx="3078513" cy="398655"/>
          </a:xfrm>
          <a:prstGeom prst="rect">
            <a:avLst/>
          </a:prstGeom>
          <a:solidFill>
            <a:srgbClr val="EE0033"/>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685800">
              <a:lnSpc>
                <a:spcPct val="100000"/>
              </a:lnSpc>
            </a:pPr>
            <a:r>
              <a:rPr lang="en-US" sz="2000" b="1" spc="-1" dirty="0">
                <a:solidFill>
                  <a:schemeClr val="lt1"/>
                </a:solidFill>
                <a:latin typeface="FS PF BeauSans Pro"/>
              </a:rPr>
              <a:t>2</a:t>
            </a:r>
            <a:r>
              <a:rPr lang="en-US" sz="2000" b="1" strike="noStrike" spc="-1">
                <a:solidFill>
                  <a:schemeClr val="lt1"/>
                </a:solidFill>
                <a:latin typeface="FS PF BeauSans Pro"/>
              </a:rPr>
              <a:t>. </a:t>
            </a:r>
            <a:r>
              <a:rPr lang="en-US" sz="2000" b="1" spc="-1">
                <a:solidFill>
                  <a:schemeClr val="lt1"/>
                </a:solidFill>
                <a:latin typeface="FS PF BeauSans Pro"/>
              </a:rPr>
              <a:t>Triển khai mạng Metro</a:t>
            </a:r>
            <a:endParaRPr lang="en-US" sz="2000" b="0" strike="noStrike" spc="-1" dirty="0">
              <a:solidFill>
                <a:srgbClr val="FFFFFF"/>
              </a:solidFill>
              <a:latin typeface="Arial"/>
            </a:endParaRPr>
          </a:p>
        </p:txBody>
      </p:sp>
      <p:sp>
        <p:nvSpPr>
          <p:cNvPr id="13" name="Rectangle 2"/>
          <p:cNvSpPr/>
          <p:nvPr/>
        </p:nvSpPr>
        <p:spPr>
          <a:xfrm>
            <a:off x="4464511" y="1184141"/>
            <a:ext cx="4026217" cy="69104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defTabSz="685800">
              <a:lnSpc>
                <a:spcPct val="100000"/>
              </a:lnSpc>
            </a:pPr>
            <a:r>
              <a:rPr lang="en-US" sz="1300" b="1" spc="-1" dirty="0" err="1">
                <a:solidFill>
                  <a:srgbClr val="FF0000"/>
                </a:solidFill>
                <a:latin typeface="FS PF BeauSans Pro" panose="02000500000000020004" pitchFamily="2" charset="0"/>
              </a:rPr>
              <a:t>Triển</a:t>
            </a:r>
            <a:r>
              <a:rPr lang="en-US" sz="1300" b="1" spc="-1" dirty="0">
                <a:solidFill>
                  <a:srgbClr val="FF0000"/>
                </a:solidFill>
                <a:latin typeface="FS PF BeauSans Pro" panose="02000500000000020004" pitchFamily="2" charset="0"/>
              </a:rPr>
              <a:t> </a:t>
            </a:r>
            <a:r>
              <a:rPr lang="en-US" sz="1300" b="1" spc="-1" dirty="0" err="1">
                <a:solidFill>
                  <a:srgbClr val="FF0000"/>
                </a:solidFill>
                <a:latin typeface="FS PF BeauSans Pro" panose="02000500000000020004" pitchFamily="2" charset="0"/>
              </a:rPr>
              <a:t>khai</a:t>
            </a:r>
            <a:r>
              <a:rPr lang="en-US" sz="1300" b="1" spc="-1" dirty="0">
                <a:solidFill>
                  <a:srgbClr val="FF0000"/>
                </a:solidFill>
                <a:latin typeface="FS PF BeauSans Pro" panose="02000500000000020004" pitchFamily="2" charset="0"/>
              </a:rPr>
              <a:t> </a:t>
            </a:r>
            <a:r>
              <a:rPr lang="en-US" sz="1300" b="1" spc="-1" dirty="0" err="1">
                <a:solidFill>
                  <a:srgbClr val="FF0000"/>
                </a:solidFill>
                <a:latin typeface="FS PF BeauSans Pro" panose="02000500000000020004" pitchFamily="2" charset="0"/>
              </a:rPr>
              <a:t>mạng</a:t>
            </a:r>
            <a:r>
              <a:rPr lang="en-US" sz="1300" b="1" spc="-1" dirty="0">
                <a:solidFill>
                  <a:srgbClr val="FF0000"/>
                </a:solidFill>
                <a:latin typeface="FS PF BeauSans Pro" panose="02000500000000020004" pitchFamily="2" charset="0"/>
              </a:rPr>
              <a:t> Metro </a:t>
            </a:r>
            <a:r>
              <a:rPr lang="en-US" sz="1300" b="1" spc="-1" dirty="0" err="1">
                <a:solidFill>
                  <a:srgbClr val="FF0000"/>
                </a:solidFill>
                <a:latin typeface="FS PF BeauSans Pro" panose="02000500000000020004" pitchFamily="2" charset="0"/>
              </a:rPr>
              <a:t>cho</a:t>
            </a:r>
            <a:r>
              <a:rPr lang="en-US" sz="1300" b="1" spc="-1" dirty="0">
                <a:solidFill>
                  <a:srgbClr val="FF0000"/>
                </a:solidFill>
                <a:latin typeface="FS PF BeauSans Pro" panose="02000500000000020004" pitchFamily="2" charset="0"/>
              </a:rPr>
              <a:t> 3.912 node.</a:t>
            </a:r>
          </a:p>
          <a:p>
            <a:pPr marL="285750" indent="-285750" algn="just" defTabSz="685800">
              <a:lnSpc>
                <a:spcPct val="100000"/>
              </a:lnSpc>
              <a:buFont typeface="Wingdings" panose="05000000000000000000" pitchFamily="2" charset="2"/>
              <a:buChar char="q"/>
            </a:pPr>
            <a:r>
              <a:rPr lang="en-US" sz="1300" b="1" spc="-1" dirty="0">
                <a:latin typeface="FS PF BeauSans Pro" panose="02000500000000020004" pitchFamily="2" charset="0"/>
              </a:rPr>
              <a:t>VHT: 2.014 node.</a:t>
            </a:r>
          </a:p>
          <a:p>
            <a:pPr marL="285750" indent="-285750" algn="just" defTabSz="685800">
              <a:lnSpc>
                <a:spcPct val="100000"/>
              </a:lnSpc>
              <a:buFont typeface="Wingdings" panose="05000000000000000000" pitchFamily="2" charset="2"/>
              <a:buChar char="q"/>
            </a:pPr>
            <a:r>
              <a:rPr lang="en-US" sz="1300" b="1" spc="-1" dirty="0">
                <a:latin typeface="FS PF BeauSans Pro" panose="02000500000000020004" pitchFamily="2" charset="0"/>
              </a:rPr>
              <a:t>Huawei: 1.898 node.</a:t>
            </a:r>
          </a:p>
        </p:txBody>
      </p:sp>
      <p:cxnSp>
        <p:nvCxnSpPr>
          <p:cNvPr id="15" name="Straight Connector 14"/>
          <p:cNvCxnSpPr>
            <a:cxnSpLocks/>
          </p:cNvCxnSpPr>
          <p:nvPr/>
        </p:nvCxnSpPr>
        <p:spPr>
          <a:xfrm>
            <a:off x="4454344" y="665389"/>
            <a:ext cx="0" cy="3919629"/>
          </a:xfrm>
          <a:prstGeom prst="line">
            <a:avLst/>
          </a:prstGeom>
          <a:noFill/>
          <a:ln w="19050" cap="flat" cmpd="sng" algn="ctr">
            <a:solidFill>
              <a:schemeClr val="accent1"/>
            </a:solidFill>
            <a:prstDash val="solid"/>
          </a:ln>
          <a:effectLst/>
        </p:spPr>
      </p:cxnSp>
      <p:pic>
        <p:nvPicPr>
          <p:cNvPr id="4" name="Picture 3"/>
          <p:cNvPicPr>
            <a:picLocks noChangeAspect="1"/>
          </p:cNvPicPr>
          <p:nvPr/>
        </p:nvPicPr>
        <p:blipFill>
          <a:blip r:embed="rId2"/>
          <a:stretch>
            <a:fillRect/>
          </a:stretch>
        </p:blipFill>
        <p:spPr>
          <a:xfrm>
            <a:off x="335508" y="2047540"/>
            <a:ext cx="4018057" cy="2537477"/>
          </a:xfrm>
          <a:prstGeom prst="rect">
            <a:avLst/>
          </a:prstGeom>
        </p:spPr>
      </p:pic>
      <p:pic>
        <p:nvPicPr>
          <p:cNvPr id="5" name="Picture 4"/>
          <p:cNvPicPr>
            <a:picLocks noChangeAspect="1"/>
          </p:cNvPicPr>
          <p:nvPr/>
        </p:nvPicPr>
        <p:blipFill>
          <a:blip r:embed="rId3"/>
          <a:stretch>
            <a:fillRect/>
          </a:stretch>
        </p:blipFill>
        <p:spPr>
          <a:xfrm>
            <a:off x="4551842" y="2047540"/>
            <a:ext cx="4356357" cy="2537477"/>
          </a:xfrm>
          <a:prstGeom prst="rect">
            <a:avLst/>
          </a:prstGeom>
        </p:spPr>
      </p:pic>
      <p:pic>
        <p:nvPicPr>
          <p:cNvPr id="19" name="Picture 18"/>
          <p:cNvPicPr>
            <a:picLocks noChangeAspect="1"/>
          </p:cNvPicPr>
          <p:nvPr/>
        </p:nvPicPr>
        <p:blipFill>
          <a:blip r:embed="rId4"/>
          <a:stretch>
            <a:fillRect/>
          </a:stretch>
        </p:blipFill>
        <p:spPr>
          <a:xfrm>
            <a:off x="7829550" y="0"/>
            <a:ext cx="1323594" cy="437941"/>
          </a:xfrm>
          <a:prstGeom prst="rect">
            <a:avLst/>
          </a:prstGeom>
          <a:ln>
            <a:noFill/>
          </a:ln>
          <a:effectLst>
            <a:softEdge rad="112500"/>
          </a:effectLst>
        </p:spPr>
      </p:pic>
    </p:spTree>
    <p:extLst>
      <p:ext uri="{BB962C8B-B14F-4D97-AF65-F5344CB8AC3E}">
        <p14:creationId xmlns:p14="http://schemas.microsoft.com/office/powerpoint/2010/main" val="2129796105"/>
      </p:ext>
    </p:extLst>
  </p:cSld>
  <p:clrMapOvr>
    <a:masterClrMapping/>
  </p:clrMapOvr>
  <p:transition spd="med">
    <p:randomBar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Rectangle 17"/>
          <p:cNvSpPr/>
          <p:nvPr/>
        </p:nvSpPr>
        <p:spPr>
          <a:xfrm>
            <a:off x="417960" y="184680"/>
            <a:ext cx="8490240" cy="52416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685800">
              <a:lnSpc>
                <a:spcPct val="100000"/>
              </a:lnSpc>
            </a:pPr>
            <a:endParaRPr lang="en-US" sz="1350" b="0" strike="noStrike" spc="-1">
              <a:solidFill>
                <a:schemeClr val="lt1"/>
              </a:solidFill>
              <a:latin typeface="FS PF BeauSans Pro"/>
            </a:endParaRPr>
          </a:p>
        </p:txBody>
      </p:sp>
      <p:sp>
        <p:nvSpPr>
          <p:cNvPr id="537" name="Rectangle 27"/>
          <p:cNvSpPr/>
          <p:nvPr/>
        </p:nvSpPr>
        <p:spPr>
          <a:xfrm>
            <a:off x="417960" y="184680"/>
            <a:ext cx="8490240" cy="52416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685800">
              <a:lnSpc>
                <a:spcPct val="100000"/>
              </a:lnSpc>
            </a:pPr>
            <a:endParaRPr lang="en-US" sz="1350" b="0" strike="noStrike" spc="-1">
              <a:solidFill>
                <a:schemeClr val="lt1"/>
              </a:solidFill>
              <a:latin typeface="FS PF BeauSans Pro"/>
            </a:endParaRPr>
          </a:p>
        </p:txBody>
      </p:sp>
      <p:sp>
        <p:nvSpPr>
          <p:cNvPr id="538" name="Rectangle 28"/>
          <p:cNvSpPr/>
          <p:nvPr/>
        </p:nvSpPr>
        <p:spPr>
          <a:xfrm>
            <a:off x="0" y="123840"/>
            <a:ext cx="8811720" cy="42943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685800">
              <a:lnSpc>
                <a:spcPct val="100000"/>
              </a:lnSpc>
            </a:pPr>
            <a:r>
              <a:rPr lang="nl-NL" sz="2200" b="1" strike="noStrike" spc="-1">
                <a:solidFill>
                  <a:srgbClr val="EE0033"/>
                </a:solidFill>
                <a:latin typeface="FS PF BeauSans Pro"/>
              </a:rPr>
              <a:t>III. C</a:t>
            </a:r>
            <a:r>
              <a:rPr lang="en-US" sz="2200" b="1" strike="noStrike" spc="-1">
                <a:solidFill>
                  <a:srgbClr val="EE0033"/>
                </a:solidFill>
                <a:latin typeface="FS PF BeauSans Pro"/>
              </a:rPr>
              <a:t>ÔNG TÁC TỐI ƯU CHẤT LƯỢNG DỊCH VỤ</a:t>
            </a:r>
            <a:endParaRPr lang="en-US" sz="2200" b="0" strike="noStrike" spc="-1">
              <a:solidFill>
                <a:srgbClr val="000000"/>
              </a:solidFill>
              <a:latin typeface="Arial"/>
            </a:endParaRPr>
          </a:p>
        </p:txBody>
      </p:sp>
      <p:cxnSp>
        <p:nvCxnSpPr>
          <p:cNvPr id="539" name="Straight Connector 29"/>
          <p:cNvCxnSpPr/>
          <p:nvPr/>
        </p:nvCxnSpPr>
        <p:spPr>
          <a:xfrm>
            <a:off x="3293640" y="554760"/>
            <a:ext cx="2256120" cy="360"/>
          </a:xfrm>
          <a:prstGeom prst="straightConnector1">
            <a:avLst/>
          </a:prstGeom>
          <a:ln w="76200">
            <a:solidFill>
              <a:srgbClr val="EE0033"/>
            </a:solidFill>
          </a:ln>
        </p:spPr>
      </p:cxnSp>
      <p:grpSp>
        <p:nvGrpSpPr>
          <p:cNvPr id="541" name="Group 4"/>
          <p:cNvGrpSpPr/>
          <p:nvPr/>
        </p:nvGrpSpPr>
        <p:grpSpPr>
          <a:xfrm>
            <a:off x="2960280" y="1186920"/>
            <a:ext cx="3223080" cy="2973240"/>
            <a:chOff x="2960280" y="1186920"/>
            <a:chExt cx="3223080" cy="2973240"/>
          </a:xfrm>
        </p:grpSpPr>
        <p:sp>
          <p:nvSpPr>
            <p:cNvPr id="542" name="Freeform: Shape 5"/>
            <p:cNvSpPr/>
            <p:nvPr/>
          </p:nvSpPr>
          <p:spPr>
            <a:xfrm>
              <a:off x="4102560" y="1186920"/>
              <a:ext cx="938880" cy="897120"/>
            </a:xfrm>
            <a:custGeom>
              <a:avLst/>
              <a:gdLst>
                <a:gd name="textAreaLeft" fmla="*/ 0 w 938880"/>
                <a:gd name="textAreaRight" fmla="*/ 939240 w 938880"/>
                <a:gd name="textAreaTop" fmla="*/ 0 h 897120"/>
                <a:gd name="textAreaBottom" fmla="*/ 897480 h 897120"/>
              </a:gdLst>
              <a:ahLst/>
              <a:cxnLst/>
              <a:rect l="textAreaLeft" t="textAreaTop" r="textAreaRight" b="textAreaBottom"/>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rgbClr val="FFFFFF"/>
            </a:solidFill>
            <a:ln>
              <a:solidFill>
                <a:srgbClr val="D20400"/>
              </a:solid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txBody>
            <a:bodyPr lIns="213840" tIns="213840" rIns="213840" bIns="213840" numCol="1" spcCol="1440" anchor="ctr">
              <a:noAutofit/>
            </a:bodyPr>
            <a:lstStyle/>
            <a:p>
              <a:pPr algn="ctr" defTabSz="1200240">
                <a:lnSpc>
                  <a:spcPct val="90000"/>
                </a:lnSpc>
                <a:spcAft>
                  <a:spcPts val="944"/>
                </a:spcAft>
                <a:tabLst>
                  <a:tab pos="0" algn="l"/>
                </a:tabLst>
              </a:pPr>
              <a:r>
                <a:rPr lang="en-US" sz="2700" b="0" strike="noStrike" spc="-1">
                  <a:solidFill>
                    <a:schemeClr val="dk1"/>
                  </a:solidFill>
                  <a:latin typeface="Calibri"/>
                </a:rPr>
                <a:t>1</a:t>
              </a:r>
              <a:endParaRPr lang="en-US" sz="2700" b="0" strike="noStrike" spc="-1">
                <a:solidFill>
                  <a:srgbClr val="000000"/>
                </a:solidFill>
                <a:latin typeface="Arial"/>
              </a:endParaRPr>
            </a:p>
          </p:txBody>
        </p:sp>
        <p:sp>
          <p:nvSpPr>
            <p:cNvPr id="543" name="Freeform: Shape 6"/>
            <p:cNvSpPr/>
            <p:nvPr/>
          </p:nvSpPr>
          <p:spPr>
            <a:xfrm rot="2160000">
              <a:off x="5011920" y="1876680"/>
              <a:ext cx="250200" cy="302400"/>
            </a:xfrm>
            <a:custGeom>
              <a:avLst/>
              <a:gdLst>
                <a:gd name="textAreaLeft" fmla="*/ 0 w 250200"/>
                <a:gd name="textAreaRight" fmla="*/ 250560 w 250200"/>
                <a:gd name="textAreaTop" fmla="*/ 0 h 302400"/>
                <a:gd name="textAreaBottom" fmla="*/ 302760 h 302400"/>
              </a:gdLst>
              <a:ahLst/>
              <a:cxnLst/>
              <a:rect l="textAreaLeft" t="textAreaTop" r="textAreaRight" b="textAreaBottom"/>
              <a:pathLst>
                <a:path w="327092" h="413891">
                  <a:moveTo>
                    <a:pt x="0" y="82778"/>
                  </a:moveTo>
                  <a:lnTo>
                    <a:pt x="163546" y="82778"/>
                  </a:lnTo>
                  <a:lnTo>
                    <a:pt x="163546" y="0"/>
                  </a:lnTo>
                  <a:lnTo>
                    <a:pt x="327092" y="206946"/>
                  </a:lnTo>
                  <a:lnTo>
                    <a:pt x="163546" y="413891"/>
                  </a:lnTo>
                  <a:lnTo>
                    <a:pt x="163546" y="331113"/>
                  </a:lnTo>
                  <a:lnTo>
                    <a:pt x="0" y="331113"/>
                  </a:lnTo>
                  <a:lnTo>
                    <a:pt x="0" y="82778"/>
                  </a:lnTo>
                  <a:close/>
                </a:path>
              </a:pathLst>
            </a:custGeom>
            <a:solidFill>
              <a:srgbClr val="F1ABAB"/>
            </a:solidFill>
            <a:ln w="0">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p:style>
          <p:txBody>
            <a:bodyPr lIns="0" tIns="82800" rIns="98280" bIns="82800" numCol="1" spcCol="1440" anchor="ctr">
              <a:noAutofit/>
            </a:bodyPr>
            <a:lstStyle/>
            <a:p>
              <a:pPr algn="ctr" defTabSz="755640">
                <a:lnSpc>
                  <a:spcPct val="90000"/>
                </a:lnSpc>
                <a:spcAft>
                  <a:spcPts val="595"/>
                </a:spcAft>
                <a:tabLst>
                  <a:tab pos="0" algn="l"/>
                </a:tabLst>
              </a:pPr>
              <a:endParaRPr lang="en-US" sz="1700" b="0" strike="noStrike" spc="-1">
                <a:solidFill>
                  <a:schemeClr val="dk1"/>
                </a:solidFill>
                <a:latin typeface="Calibri"/>
              </a:endParaRPr>
            </a:p>
          </p:txBody>
        </p:sp>
        <p:sp>
          <p:nvSpPr>
            <p:cNvPr id="544" name="Freeform: Shape 7"/>
            <p:cNvSpPr/>
            <p:nvPr/>
          </p:nvSpPr>
          <p:spPr>
            <a:xfrm>
              <a:off x="5244480" y="1980000"/>
              <a:ext cx="938880" cy="897120"/>
            </a:xfrm>
            <a:custGeom>
              <a:avLst/>
              <a:gdLst>
                <a:gd name="textAreaLeft" fmla="*/ 0 w 938880"/>
                <a:gd name="textAreaRight" fmla="*/ 939240 w 938880"/>
                <a:gd name="textAreaTop" fmla="*/ 0 h 897120"/>
                <a:gd name="textAreaBottom" fmla="*/ 897480 h 897120"/>
              </a:gdLst>
              <a:ahLst/>
              <a:cxnLst/>
              <a:rect l="textAreaLeft" t="textAreaTop" r="textAreaRight" b="textAreaBottom"/>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rgbClr val="FFFFFF"/>
            </a:solidFill>
            <a:ln>
              <a:solidFill>
                <a:srgbClr val="D20400"/>
              </a:solid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txBody>
            <a:bodyPr lIns="213840" tIns="213840" rIns="213840" bIns="213840" numCol="1" spcCol="1440" anchor="ctr">
              <a:noAutofit/>
            </a:bodyPr>
            <a:lstStyle/>
            <a:p>
              <a:pPr algn="ctr" defTabSz="1200240">
                <a:lnSpc>
                  <a:spcPct val="90000"/>
                </a:lnSpc>
                <a:spcAft>
                  <a:spcPts val="944"/>
                </a:spcAft>
                <a:tabLst>
                  <a:tab pos="0" algn="l"/>
                </a:tabLst>
              </a:pPr>
              <a:r>
                <a:rPr lang="en-US" sz="2700" b="0" strike="noStrike" spc="-1">
                  <a:solidFill>
                    <a:schemeClr val="dk1"/>
                  </a:solidFill>
                  <a:latin typeface="Calibri"/>
                </a:rPr>
                <a:t>2</a:t>
              </a:r>
              <a:endParaRPr lang="en-US" sz="2700" b="0" strike="noStrike" spc="-1">
                <a:solidFill>
                  <a:srgbClr val="000000"/>
                </a:solidFill>
                <a:latin typeface="Arial"/>
              </a:endParaRPr>
            </a:p>
          </p:txBody>
        </p:sp>
        <p:sp>
          <p:nvSpPr>
            <p:cNvPr id="545" name="Freeform: Shape 8"/>
            <p:cNvSpPr/>
            <p:nvPr/>
          </p:nvSpPr>
          <p:spPr>
            <a:xfrm rot="17280000">
              <a:off x="5378040" y="2905560"/>
              <a:ext cx="239040" cy="316440"/>
            </a:xfrm>
            <a:custGeom>
              <a:avLst/>
              <a:gdLst>
                <a:gd name="textAreaLeft" fmla="*/ 0 w 239040"/>
                <a:gd name="textAreaRight" fmla="*/ 239400 w 239040"/>
                <a:gd name="textAreaTop" fmla="*/ 0 h 316440"/>
                <a:gd name="textAreaBottom" fmla="*/ 316800 h 316440"/>
              </a:gdLst>
              <a:ahLst/>
              <a:cxnLst/>
              <a:rect l="textAreaLeft" t="textAreaTop" r="textAreaRight" b="textAreaBottom"/>
              <a:pathLst>
                <a:path w="327092" h="413891">
                  <a:moveTo>
                    <a:pt x="327092" y="331113"/>
                  </a:moveTo>
                  <a:lnTo>
                    <a:pt x="163546" y="331113"/>
                  </a:lnTo>
                  <a:lnTo>
                    <a:pt x="163546" y="413891"/>
                  </a:lnTo>
                  <a:lnTo>
                    <a:pt x="0" y="206945"/>
                  </a:lnTo>
                  <a:lnTo>
                    <a:pt x="163546" y="0"/>
                  </a:lnTo>
                  <a:lnTo>
                    <a:pt x="163546" y="82778"/>
                  </a:lnTo>
                  <a:lnTo>
                    <a:pt x="327092" y="82778"/>
                  </a:lnTo>
                  <a:lnTo>
                    <a:pt x="327092" y="331113"/>
                  </a:lnTo>
                  <a:close/>
                </a:path>
              </a:pathLst>
            </a:custGeom>
            <a:solidFill>
              <a:srgbClr val="F1ABAB"/>
            </a:solidFill>
            <a:ln w="0">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p:style>
          <p:txBody>
            <a:bodyPr lIns="98280" tIns="82800" rIns="0" bIns="82800" numCol="1" spcCol="1440" anchor="ctr">
              <a:noAutofit/>
            </a:bodyPr>
            <a:lstStyle/>
            <a:p>
              <a:pPr algn="ctr" defTabSz="755640">
                <a:lnSpc>
                  <a:spcPct val="90000"/>
                </a:lnSpc>
                <a:spcAft>
                  <a:spcPts val="595"/>
                </a:spcAft>
                <a:tabLst>
                  <a:tab pos="0" algn="l"/>
                </a:tabLst>
              </a:pPr>
              <a:endParaRPr lang="en-US" sz="1700" b="0" strike="noStrike" spc="-1">
                <a:solidFill>
                  <a:schemeClr val="dk1"/>
                </a:solidFill>
                <a:latin typeface="Calibri"/>
              </a:endParaRPr>
            </a:p>
          </p:txBody>
        </p:sp>
        <p:sp>
          <p:nvSpPr>
            <p:cNvPr id="546" name="Freeform: Shape 10"/>
            <p:cNvSpPr/>
            <p:nvPr/>
          </p:nvSpPr>
          <p:spPr>
            <a:xfrm>
              <a:off x="4808160" y="3263040"/>
              <a:ext cx="938880" cy="897120"/>
            </a:xfrm>
            <a:custGeom>
              <a:avLst/>
              <a:gdLst>
                <a:gd name="textAreaLeft" fmla="*/ 0 w 938880"/>
                <a:gd name="textAreaRight" fmla="*/ 939240 w 938880"/>
                <a:gd name="textAreaTop" fmla="*/ 0 h 897120"/>
                <a:gd name="textAreaBottom" fmla="*/ 897480 h 897120"/>
              </a:gdLst>
              <a:ahLst/>
              <a:cxnLst/>
              <a:rect l="textAreaLeft" t="textAreaTop" r="textAreaRight" b="textAreaBottom"/>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rgbClr val="FFFFFF"/>
            </a:solidFill>
            <a:ln>
              <a:solidFill>
                <a:srgbClr val="D20400"/>
              </a:solid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txBody>
            <a:bodyPr lIns="213840" tIns="213840" rIns="213840" bIns="213840" numCol="1" spcCol="1440" anchor="ctr">
              <a:noAutofit/>
            </a:bodyPr>
            <a:lstStyle/>
            <a:p>
              <a:pPr algn="ctr" defTabSz="1200240">
                <a:lnSpc>
                  <a:spcPct val="90000"/>
                </a:lnSpc>
                <a:spcAft>
                  <a:spcPts val="944"/>
                </a:spcAft>
                <a:tabLst>
                  <a:tab pos="0" algn="l"/>
                </a:tabLst>
              </a:pPr>
              <a:r>
                <a:rPr lang="en-US" sz="2700" b="0" strike="noStrike" spc="-1">
                  <a:solidFill>
                    <a:schemeClr val="dk1"/>
                  </a:solidFill>
                  <a:latin typeface="Calibri"/>
                </a:rPr>
                <a:t>3</a:t>
              </a:r>
              <a:endParaRPr lang="en-US" sz="2700" b="0" strike="noStrike" spc="-1">
                <a:solidFill>
                  <a:srgbClr val="000000"/>
                </a:solidFill>
                <a:latin typeface="Arial"/>
              </a:endParaRPr>
            </a:p>
          </p:txBody>
        </p:sp>
        <p:sp>
          <p:nvSpPr>
            <p:cNvPr id="547" name="Freeform: Shape 11"/>
            <p:cNvSpPr/>
            <p:nvPr/>
          </p:nvSpPr>
          <p:spPr>
            <a:xfrm>
              <a:off x="4453920" y="3560400"/>
              <a:ext cx="250200" cy="302400"/>
            </a:xfrm>
            <a:custGeom>
              <a:avLst/>
              <a:gdLst>
                <a:gd name="textAreaLeft" fmla="*/ 0 w 250200"/>
                <a:gd name="textAreaRight" fmla="*/ 250560 w 250200"/>
                <a:gd name="textAreaTop" fmla="*/ 0 h 302400"/>
                <a:gd name="textAreaBottom" fmla="*/ 302760 h 302400"/>
              </a:gdLst>
              <a:ahLst/>
              <a:cxnLst/>
              <a:rect l="textAreaLeft" t="textAreaTop" r="textAreaRight" b="textAreaBottom"/>
              <a:pathLst>
                <a:path w="327092" h="413891">
                  <a:moveTo>
                    <a:pt x="327092" y="331113"/>
                  </a:moveTo>
                  <a:lnTo>
                    <a:pt x="163546" y="331113"/>
                  </a:lnTo>
                  <a:lnTo>
                    <a:pt x="163546" y="413891"/>
                  </a:lnTo>
                  <a:lnTo>
                    <a:pt x="0" y="206945"/>
                  </a:lnTo>
                  <a:lnTo>
                    <a:pt x="163546" y="0"/>
                  </a:lnTo>
                  <a:lnTo>
                    <a:pt x="163546" y="82778"/>
                  </a:lnTo>
                  <a:lnTo>
                    <a:pt x="327092" y="82778"/>
                  </a:lnTo>
                  <a:lnTo>
                    <a:pt x="327092" y="331113"/>
                  </a:lnTo>
                  <a:close/>
                </a:path>
              </a:pathLst>
            </a:custGeom>
            <a:solidFill>
              <a:srgbClr val="F1ABAB"/>
            </a:solidFill>
            <a:ln w="0">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p:style>
          <p:txBody>
            <a:bodyPr lIns="98280" tIns="82800" rIns="0" bIns="82800" numCol="1" spcCol="1440" anchor="ctr">
              <a:noAutofit/>
            </a:bodyPr>
            <a:lstStyle/>
            <a:p>
              <a:pPr algn="ctr" defTabSz="755640">
                <a:lnSpc>
                  <a:spcPct val="90000"/>
                </a:lnSpc>
                <a:spcAft>
                  <a:spcPts val="595"/>
                </a:spcAft>
                <a:tabLst>
                  <a:tab pos="0" algn="l"/>
                </a:tabLst>
              </a:pPr>
              <a:endParaRPr lang="en-US" sz="1700" b="0" strike="noStrike" spc="-1">
                <a:solidFill>
                  <a:schemeClr val="dk1"/>
                </a:solidFill>
                <a:latin typeface="Calibri"/>
              </a:endParaRPr>
            </a:p>
          </p:txBody>
        </p:sp>
        <p:sp>
          <p:nvSpPr>
            <p:cNvPr id="548" name="Freeform: Shape 12"/>
            <p:cNvSpPr/>
            <p:nvPr/>
          </p:nvSpPr>
          <p:spPr>
            <a:xfrm>
              <a:off x="3410640" y="3239640"/>
              <a:ext cx="938880" cy="897120"/>
            </a:xfrm>
            <a:custGeom>
              <a:avLst/>
              <a:gdLst>
                <a:gd name="textAreaLeft" fmla="*/ 0 w 938880"/>
                <a:gd name="textAreaRight" fmla="*/ 939240 w 938880"/>
                <a:gd name="textAreaTop" fmla="*/ 0 h 897120"/>
                <a:gd name="textAreaBottom" fmla="*/ 897480 h 897120"/>
              </a:gdLst>
              <a:ahLst/>
              <a:cxnLst/>
              <a:rect l="textAreaLeft" t="textAreaTop" r="textAreaRight" b="textAreaBottom"/>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rgbClr val="FFFFFF"/>
            </a:solidFill>
            <a:ln>
              <a:solidFill>
                <a:srgbClr val="D20400"/>
              </a:solid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txBody>
            <a:bodyPr lIns="213840" tIns="213840" rIns="213840" bIns="213840" numCol="1" spcCol="1440" anchor="ctr">
              <a:noAutofit/>
            </a:bodyPr>
            <a:lstStyle/>
            <a:p>
              <a:pPr algn="ctr" defTabSz="1200240">
                <a:lnSpc>
                  <a:spcPct val="90000"/>
                </a:lnSpc>
                <a:spcAft>
                  <a:spcPts val="944"/>
                </a:spcAft>
                <a:tabLst>
                  <a:tab pos="0" algn="l"/>
                </a:tabLst>
              </a:pPr>
              <a:r>
                <a:rPr lang="en-US" sz="2700" b="0" strike="noStrike" spc="-1">
                  <a:solidFill>
                    <a:schemeClr val="dk1"/>
                  </a:solidFill>
                  <a:latin typeface="Calibri"/>
                </a:rPr>
                <a:t>4</a:t>
              </a:r>
              <a:endParaRPr lang="en-US" sz="2700" b="0" strike="noStrike" spc="-1">
                <a:solidFill>
                  <a:srgbClr val="000000"/>
                </a:solidFill>
                <a:latin typeface="Arial"/>
              </a:endParaRPr>
            </a:p>
          </p:txBody>
        </p:sp>
        <p:sp>
          <p:nvSpPr>
            <p:cNvPr id="549" name="Freeform: Shape 13"/>
            <p:cNvSpPr/>
            <p:nvPr/>
          </p:nvSpPr>
          <p:spPr>
            <a:xfrm rot="4320000">
              <a:off x="3525120" y="2925000"/>
              <a:ext cx="250200" cy="302400"/>
            </a:xfrm>
            <a:custGeom>
              <a:avLst/>
              <a:gdLst>
                <a:gd name="textAreaLeft" fmla="*/ 0 w 250200"/>
                <a:gd name="textAreaRight" fmla="*/ 250560 w 250200"/>
                <a:gd name="textAreaTop" fmla="*/ 0 h 302400"/>
                <a:gd name="textAreaBottom" fmla="*/ 302760 h 302400"/>
              </a:gdLst>
              <a:ahLst/>
              <a:cxnLst/>
              <a:rect l="textAreaLeft" t="textAreaTop" r="textAreaRight" b="textAreaBottom"/>
              <a:pathLst>
                <a:path w="327092" h="413891">
                  <a:moveTo>
                    <a:pt x="327092" y="331113"/>
                  </a:moveTo>
                  <a:lnTo>
                    <a:pt x="163546" y="331113"/>
                  </a:lnTo>
                  <a:lnTo>
                    <a:pt x="163546" y="413891"/>
                  </a:lnTo>
                  <a:lnTo>
                    <a:pt x="0" y="206945"/>
                  </a:lnTo>
                  <a:lnTo>
                    <a:pt x="163546" y="0"/>
                  </a:lnTo>
                  <a:lnTo>
                    <a:pt x="163546" y="82778"/>
                  </a:lnTo>
                  <a:lnTo>
                    <a:pt x="327092" y="82778"/>
                  </a:lnTo>
                  <a:lnTo>
                    <a:pt x="327092" y="331113"/>
                  </a:lnTo>
                  <a:close/>
                </a:path>
              </a:pathLst>
            </a:custGeom>
            <a:solidFill>
              <a:srgbClr val="F1ABAB"/>
            </a:solidFill>
            <a:ln w="0">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p:style>
          <p:txBody>
            <a:bodyPr lIns="98280" tIns="82800" rIns="0" bIns="82800" numCol="1" spcCol="1440" anchor="ctr">
              <a:noAutofit/>
            </a:bodyPr>
            <a:lstStyle/>
            <a:p>
              <a:pPr algn="ctr" defTabSz="755640">
                <a:lnSpc>
                  <a:spcPct val="90000"/>
                </a:lnSpc>
                <a:spcAft>
                  <a:spcPts val="595"/>
                </a:spcAft>
                <a:tabLst>
                  <a:tab pos="0" algn="l"/>
                </a:tabLst>
              </a:pPr>
              <a:endParaRPr lang="en-US" sz="1700" b="0" strike="noStrike" spc="-1">
                <a:solidFill>
                  <a:schemeClr val="dk1"/>
                </a:solidFill>
                <a:latin typeface="Calibri"/>
              </a:endParaRPr>
            </a:p>
          </p:txBody>
        </p:sp>
        <p:sp>
          <p:nvSpPr>
            <p:cNvPr id="550" name="Freeform: Shape 14"/>
            <p:cNvSpPr/>
            <p:nvPr/>
          </p:nvSpPr>
          <p:spPr>
            <a:xfrm>
              <a:off x="2960280" y="1980000"/>
              <a:ext cx="938880" cy="897120"/>
            </a:xfrm>
            <a:custGeom>
              <a:avLst/>
              <a:gdLst>
                <a:gd name="textAreaLeft" fmla="*/ 0 w 938880"/>
                <a:gd name="textAreaRight" fmla="*/ 939240 w 938880"/>
                <a:gd name="textAreaTop" fmla="*/ 0 h 897120"/>
                <a:gd name="textAreaBottom" fmla="*/ 897480 h 897120"/>
              </a:gdLst>
              <a:ahLst/>
              <a:cxnLst/>
              <a:rect l="textAreaLeft" t="textAreaTop" r="textAreaRight" b="textAreaBottom"/>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rgbClr val="FFFFFF"/>
            </a:solidFill>
            <a:ln>
              <a:solidFill>
                <a:srgbClr val="D20400"/>
              </a:solid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txBody>
            <a:bodyPr lIns="213840" tIns="213840" rIns="213840" bIns="213840" numCol="1" spcCol="1440" anchor="ctr">
              <a:noAutofit/>
            </a:bodyPr>
            <a:lstStyle/>
            <a:p>
              <a:pPr algn="ctr" defTabSz="1200240">
                <a:lnSpc>
                  <a:spcPct val="90000"/>
                </a:lnSpc>
                <a:spcAft>
                  <a:spcPts val="944"/>
                </a:spcAft>
                <a:tabLst>
                  <a:tab pos="0" algn="l"/>
                </a:tabLst>
              </a:pPr>
              <a:r>
                <a:rPr lang="en-US" sz="2700" b="0" strike="noStrike" spc="-1">
                  <a:solidFill>
                    <a:schemeClr val="dk1"/>
                  </a:solidFill>
                  <a:latin typeface="Calibri"/>
                </a:rPr>
                <a:t>5</a:t>
              </a:r>
              <a:endParaRPr lang="en-US" sz="2700" b="0" strike="noStrike" spc="-1">
                <a:solidFill>
                  <a:srgbClr val="000000"/>
                </a:solidFill>
                <a:latin typeface="Arial"/>
              </a:endParaRPr>
            </a:p>
          </p:txBody>
        </p:sp>
        <p:sp>
          <p:nvSpPr>
            <p:cNvPr id="551" name="Freeform: Shape 15"/>
            <p:cNvSpPr/>
            <p:nvPr/>
          </p:nvSpPr>
          <p:spPr>
            <a:xfrm rot="19440000">
              <a:off x="3869640" y="1884600"/>
              <a:ext cx="250200" cy="302400"/>
            </a:xfrm>
            <a:custGeom>
              <a:avLst/>
              <a:gdLst>
                <a:gd name="textAreaLeft" fmla="*/ 0 w 250200"/>
                <a:gd name="textAreaRight" fmla="*/ 250560 w 250200"/>
                <a:gd name="textAreaTop" fmla="*/ 0 h 302400"/>
                <a:gd name="textAreaBottom" fmla="*/ 302760 h 302400"/>
              </a:gdLst>
              <a:ahLst/>
              <a:cxnLst/>
              <a:rect l="textAreaLeft" t="textAreaTop" r="textAreaRight" b="textAreaBottom"/>
              <a:pathLst>
                <a:path w="327092" h="413891">
                  <a:moveTo>
                    <a:pt x="0" y="82778"/>
                  </a:moveTo>
                  <a:lnTo>
                    <a:pt x="163546" y="82778"/>
                  </a:lnTo>
                  <a:lnTo>
                    <a:pt x="163546" y="0"/>
                  </a:lnTo>
                  <a:lnTo>
                    <a:pt x="327092" y="206946"/>
                  </a:lnTo>
                  <a:lnTo>
                    <a:pt x="163546" y="413891"/>
                  </a:lnTo>
                  <a:lnTo>
                    <a:pt x="163546" y="331113"/>
                  </a:lnTo>
                  <a:lnTo>
                    <a:pt x="0" y="331113"/>
                  </a:lnTo>
                  <a:lnTo>
                    <a:pt x="0" y="82778"/>
                  </a:lnTo>
                  <a:close/>
                </a:path>
              </a:pathLst>
            </a:custGeom>
            <a:solidFill>
              <a:srgbClr val="F1ABAB"/>
            </a:solidFill>
            <a:ln w="0">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p:style>
          <p:txBody>
            <a:bodyPr lIns="0" tIns="82800" rIns="98280" bIns="82800" numCol="1" spcCol="1440" anchor="ctr">
              <a:noAutofit/>
            </a:bodyPr>
            <a:lstStyle/>
            <a:p>
              <a:pPr algn="ctr" defTabSz="755640">
                <a:lnSpc>
                  <a:spcPct val="90000"/>
                </a:lnSpc>
                <a:spcAft>
                  <a:spcPts val="595"/>
                </a:spcAft>
                <a:tabLst>
                  <a:tab pos="0" algn="l"/>
                </a:tabLst>
              </a:pPr>
              <a:endParaRPr lang="en-US" sz="1700" b="0" strike="noStrike" spc="-1">
                <a:solidFill>
                  <a:schemeClr val="dk1"/>
                </a:solidFill>
                <a:latin typeface="Calibri"/>
              </a:endParaRPr>
            </a:p>
          </p:txBody>
        </p:sp>
      </p:grpSp>
      <p:sp>
        <p:nvSpPr>
          <p:cNvPr id="552" name="Rectangle 16"/>
          <p:cNvSpPr/>
          <p:nvPr/>
        </p:nvSpPr>
        <p:spPr>
          <a:xfrm>
            <a:off x="5851080" y="3460616"/>
            <a:ext cx="1944677"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defTabSz="685800">
              <a:lnSpc>
                <a:spcPct val="100000"/>
              </a:lnSpc>
            </a:pPr>
            <a:r>
              <a:rPr lang="nl-NL" sz="1400" b="1" spc="-1" dirty="0">
                <a:solidFill>
                  <a:srgbClr val="FF0000"/>
                </a:solidFill>
                <a:latin typeface="FS PF BeauSans Pro"/>
                <a:ea typeface="Times New Roman"/>
              </a:rPr>
              <a:t>Tắt mạng 3G </a:t>
            </a:r>
            <a:r>
              <a:rPr lang="nl-NL" sz="1400" b="1" spc="-1" dirty="0">
                <a:latin typeface="FS PF BeauSans Pro"/>
                <a:ea typeface="Times New Roman"/>
              </a:rPr>
              <a:t>trong Quý 3/2025.</a:t>
            </a:r>
            <a:endParaRPr lang="en-US" sz="1400" b="0" strike="noStrike" spc="-1" dirty="0">
              <a:latin typeface="Arial"/>
            </a:endParaRPr>
          </a:p>
        </p:txBody>
      </p:sp>
      <p:sp>
        <p:nvSpPr>
          <p:cNvPr id="553" name="Rectangle 18"/>
          <p:cNvSpPr/>
          <p:nvPr/>
        </p:nvSpPr>
        <p:spPr>
          <a:xfrm>
            <a:off x="343060" y="1862311"/>
            <a:ext cx="2443159" cy="92187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defTabSz="685800">
              <a:lnSpc>
                <a:spcPct val="100000"/>
              </a:lnSpc>
            </a:pPr>
            <a:r>
              <a:rPr lang="nl-NL" sz="1400" b="1" strike="noStrike" spc="-1" dirty="0">
                <a:solidFill>
                  <a:srgbClr val="FF0000"/>
                </a:solidFill>
                <a:latin typeface="FS PF BeauSans Pro"/>
              </a:rPr>
              <a:t>Tối ưu chất lượng mạng các khu vực đặc thù:</a:t>
            </a:r>
            <a:r>
              <a:rPr lang="nl-NL" sz="1400" b="1" strike="noStrike" spc="-1" dirty="0">
                <a:latin typeface="FS PF BeauSans Pro"/>
              </a:rPr>
              <a:t> </a:t>
            </a:r>
            <a:r>
              <a:rPr lang="nl-NL" sz="1300" b="0" strike="noStrike" spc="-1" dirty="0">
                <a:latin typeface="FS PF BeauSans Pro"/>
              </a:rPr>
              <a:t>UBND/Trụ sở Tỉnh Ủy , các tuyến cao tốc, khu công nghiệp,...</a:t>
            </a:r>
            <a:endParaRPr lang="en-US" sz="1300" b="0" strike="noStrike" spc="-1" dirty="0">
              <a:latin typeface="Arial"/>
            </a:endParaRPr>
          </a:p>
        </p:txBody>
      </p:sp>
      <p:sp>
        <p:nvSpPr>
          <p:cNvPr id="554" name="Rectangle 19"/>
          <p:cNvSpPr/>
          <p:nvPr/>
        </p:nvSpPr>
        <p:spPr>
          <a:xfrm>
            <a:off x="2452724" y="654875"/>
            <a:ext cx="4094502"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defTabSz="685800">
              <a:lnSpc>
                <a:spcPct val="100000"/>
              </a:lnSpc>
            </a:pPr>
            <a:r>
              <a:rPr lang="vi-VN" sz="1400" b="1" spc="-1">
                <a:latin typeface="FS PF BeauSans Pro"/>
                <a:ea typeface="Times New Roman"/>
              </a:rPr>
              <a:t>Mở rộng, tăng cường </a:t>
            </a:r>
            <a:r>
              <a:rPr lang="vi-VN" sz="1400" b="1" spc="-1">
                <a:solidFill>
                  <a:srgbClr val="FF0000"/>
                </a:solidFill>
                <a:latin typeface="FS PF BeauSans Pro"/>
                <a:ea typeface="Times New Roman"/>
              </a:rPr>
              <a:t>vùng phủ 4G, 5G</a:t>
            </a:r>
            <a:r>
              <a:rPr lang="vi-VN" sz="1400" b="1" spc="-1">
                <a:latin typeface="FS PF BeauSans Pro"/>
                <a:ea typeface="Times New Roman"/>
              </a:rPr>
              <a:t>; triển khai thiết bị </a:t>
            </a:r>
            <a:r>
              <a:rPr lang="vi-VN" sz="1400" b="1" spc="-1">
                <a:solidFill>
                  <a:srgbClr val="FF0000"/>
                </a:solidFill>
                <a:latin typeface="FS PF BeauSans Pro"/>
                <a:ea typeface="Times New Roman"/>
              </a:rPr>
              <a:t>5G VHT </a:t>
            </a:r>
            <a:r>
              <a:rPr lang="vi-VN" sz="1400" b="1" spc="-1">
                <a:latin typeface="FS PF BeauSans Pro"/>
                <a:ea typeface="Times New Roman"/>
              </a:rPr>
              <a:t>diện rộng tại 4 tỉnh KV</a:t>
            </a:r>
            <a:r>
              <a:rPr lang="en-US" sz="1400" b="1" spc="-1">
                <a:latin typeface="FS PF BeauSans Pro"/>
                <a:ea typeface="Times New Roman"/>
              </a:rPr>
              <a:t>2.</a:t>
            </a:r>
            <a:endParaRPr lang="en-US" sz="1400" b="0" strike="noStrike" spc="-1" dirty="0">
              <a:solidFill>
                <a:srgbClr val="000000"/>
              </a:solidFill>
              <a:latin typeface="Arial"/>
            </a:endParaRPr>
          </a:p>
        </p:txBody>
      </p:sp>
      <p:sp>
        <p:nvSpPr>
          <p:cNvPr id="555" name="Rectangle 20"/>
          <p:cNvSpPr/>
          <p:nvPr/>
        </p:nvSpPr>
        <p:spPr>
          <a:xfrm>
            <a:off x="927847" y="3460616"/>
            <a:ext cx="2501873"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685800">
              <a:lnSpc>
                <a:spcPct val="100000"/>
              </a:lnSpc>
            </a:pPr>
            <a:r>
              <a:rPr lang="nl-NL" sz="1400" b="1" strike="noStrike" spc="-52" dirty="0">
                <a:latin typeface="FS PF BeauSans Pro" panose="02000500000000020004" pitchFamily="2" charset="0"/>
                <a:ea typeface="Times New Roman"/>
              </a:rPr>
              <a:t>Tiếp tục tối ưu nâng cao </a:t>
            </a:r>
            <a:r>
              <a:rPr lang="nl-NL" sz="1400" b="1" strike="noStrike" spc="-52" dirty="0">
                <a:solidFill>
                  <a:srgbClr val="FF0000"/>
                </a:solidFill>
                <a:latin typeface="FS PF BeauSans Pro" panose="02000500000000020004" pitchFamily="2" charset="0"/>
                <a:ea typeface="Times New Roman"/>
              </a:rPr>
              <a:t>CLM biên giới, biển </a:t>
            </a:r>
            <a:r>
              <a:rPr lang="nl-NL" sz="1400" b="1" strike="noStrike" spc="-52" dirty="0" smtClean="0">
                <a:solidFill>
                  <a:srgbClr val="FF0000"/>
                </a:solidFill>
                <a:latin typeface="FS PF BeauSans Pro" panose="02000500000000020004" pitchFamily="2" charset="0"/>
                <a:ea typeface="Times New Roman"/>
              </a:rPr>
              <a:t>đảo, VTCI,...</a:t>
            </a:r>
            <a:endParaRPr lang="en-US" sz="1400" b="0" strike="noStrike" spc="-1" dirty="0">
              <a:solidFill>
                <a:srgbClr val="FF0000"/>
              </a:solidFill>
              <a:latin typeface="FS PF BeauSans Pro" panose="02000500000000020004" pitchFamily="2" charset="0"/>
            </a:endParaRPr>
          </a:p>
        </p:txBody>
      </p:sp>
      <p:sp>
        <p:nvSpPr>
          <p:cNvPr id="556" name="Rectangle 21"/>
          <p:cNvSpPr/>
          <p:nvPr/>
        </p:nvSpPr>
        <p:spPr>
          <a:xfrm>
            <a:off x="6298094" y="2075013"/>
            <a:ext cx="2193253" cy="73721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defTabSz="685800">
              <a:lnSpc>
                <a:spcPct val="100000"/>
              </a:lnSpc>
            </a:pPr>
            <a:r>
              <a:rPr lang="en-US" sz="1400" b="1" spc="-1" dirty="0" err="1" smtClean="0">
                <a:latin typeface="FS PF BeauSans Pro"/>
                <a:ea typeface="Times New Roman"/>
              </a:rPr>
              <a:t>Tối</a:t>
            </a:r>
            <a:r>
              <a:rPr lang="en-US" sz="1400" b="1" spc="-1" dirty="0" smtClean="0">
                <a:latin typeface="FS PF BeauSans Pro"/>
                <a:ea typeface="Times New Roman"/>
              </a:rPr>
              <a:t> </a:t>
            </a:r>
            <a:r>
              <a:rPr lang="en-US" sz="1400" b="1" spc="-1" dirty="0" err="1" smtClean="0">
                <a:latin typeface="FS PF BeauSans Pro"/>
                <a:ea typeface="Times New Roman"/>
              </a:rPr>
              <a:t>ưu</a:t>
            </a:r>
            <a:r>
              <a:rPr lang="en-US" sz="1400" b="1" spc="-1" dirty="0" smtClean="0">
                <a:latin typeface="FS PF BeauSans Pro"/>
                <a:ea typeface="Times New Roman"/>
              </a:rPr>
              <a:t> </a:t>
            </a:r>
            <a:r>
              <a:rPr lang="vi-VN" sz="1400" b="1" spc="-1" dirty="0" smtClean="0">
                <a:solidFill>
                  <a:srgbClr val="EE0033"/>
                </a:solidFill>
                <a:latin typeface="FS PF BeauSans Pro"/>
                <a:ea typeface="Times New Roman"/>
              </a:rPr>
              <a:t>VoLTE </a:t>
            </a:r>
            <a:r>
              <a:rPr lang="vi-VN" sz="1400" b="1" spc="-1" dirty="0">
                <a:solidFill>
                  <a:srgbClr val="EE0033"/>
                </a:solidFill>
                <a:latin typeface="FS PF BeauSans Pro"/>
                <a:ea typeface="Times New Roman"/>
              </a:rPr>
              <a:t>CDR </a:t>
            </a:r>
            <a:r>
              <a:rPr lang="en-US" sz="1400" b="1" spc="-1" dirty="0" err="1" smtClean="0">
                <a:solidFill>
                  <a:srgbClr val="EE0033"/>
                </a:solidFill>
                <a:latin typeface="FS PF BeauSans Pro"/>
                <a:ea typeface="Times New Roman"/>
              </a:rPr>
              <a:t>mức</a:t>
            </a:r>
            <a:r>
              <a:rPr lang="en-US" sz="1400" b="1" spc="-1" dirty="0" smtClean="0">
                <a:solidFill>
                  <a:srgbClr val="EE0033"/>
                </a:solidFill>
                <a:latin typeface="FS PF BeauSans Pro"/>
                <a:ea typeface="Times New Roman"/>
              </a:rPr>
              <a:t> KV2 </a:t>
            </a:r>
            <a:r>
              <a:rPr lang="vi-VN" sz="1400" b="1" spc="-1" dirty="0" smtClean="0">
                <a:solidFill>
                  <a:srgbClr val="EE0033"/>
                </a:solidFill>
                <a:latin typeface="FS PF BeauSans Pro"/>
                <a:ea typeface="Times New Roman"/>
              </a:rPr>
              <a:t>đạt </a:t>
            </a:r>
            <a:r>
              <a:rPr lang="en-US" sz="1400" b="1" spc="-1" dirty="0" err="1" smtClean="0">
                <a:solidFill>
                  <a:srgbClr val="EE0033"/>
                </a:solidFill>
                <a:latin typeface="FS PF BeauSans Pro"/>
                <a:ea typeface="Times New Roman"/>
              </a:rPr>
              <a:t>mục</a:t>
            </a:r>
            <a:r>
              <a:rPr lang="en-US" sz="1400" b="1" spc="-1" dirty="0" smtClean="0">
                <a:solidFill>
                  <a:srgbClr val="EE0033"/>
                </a:solidFill>
                <a:latin typeface="FS PF BeauSans Pro"/>
                <a:ea typeface="Times New Roman"/>
              </a:rPr>
              <a:t> </a:t>
            </a:r>
            <a:r>
              <a:rPr lang="en-US" sz="1400" b="1" spc="-1" dirty="0" err="1" smtClean="0">
                <a:solidFill>
                  <a:srgbClr val="EE0033"/>
                </a:solidFill>
                <a:latin typeface="FS PF BeauSans Pro"/>
                <a:ea typeface="Times New Roman"/>
              </a:rPr>
              <a:t>tiêu</a:t>
            </a:r>
            <a:r>
              <a:rPr lang="en-US" sz="1400" b="1" spc="-1" dirty="0" smtClean="0">
                <a:solidFill>
                  <a:srgbClr val="EE0033"/>
                </a:solidFill>
                <a:latin typeface="FS PF BeauSans Pro"/>
                <a:ea typeface="Times New Roman"/>
              </a:rPr>
              <a:t> </a:t>
            </a:r>
            <a:r>
              <a:rPr lang="vi-VN" sz="1400" b="1" spc="-1" dirty="0" smtClean="0">
                <a:solidFill>
                  <a:srgbClr val="EE0033"/>
                </a:solidFill>
                <a:latin typeface="FS PF BeauSans Pro"/>
                <a:ea typeface="Times New Roman"/>
              </a:rPr>
              <a:t>0,1%</a:t>
            </a:r>
            <a:r>
              <a:rPr lang="en-US" sz="1400" b="1" spc="-1" dirty="0">
                <a:solidFill>
                  <a:srgbClr val="EE0033"/>
                </a:solidFill>
                <a:latin typeface="FS PF BeauSans Pro"/>
                <a:ea typeface="Times New Roman"/>
              </a:rPr>
              <a:t> </a:t>
            </a:r>
            <a:r>
              <a:rPr lang="en-US" sz="1400" b="1" spc="-1" dirty="0" err="1" smtClean="0">
                <a:solidFill>
                  <a:srgbClr val="EE0033"/>
                </a:solidFill>
                <a:latin typeface="FS PF BeauSans Pro"/>
                <a:ea typeface="Times New Roman"/>
              </a:rPr>
              <a:t>trong</a:t>
            </a:r>
            <a:r>
              <a:rPr lang="en-US" sz="1400" b="1" spc="-1" dirty="0" smtClean="0">
                <a:solidFill>
                  <a:srgbClr val="EE0033"/>
                </a:solidFill>
                <a:latin typeface="FS PF BeauSans Pro"/>
                <a:ea typeface="Times New Roman"/>
              </a:rPr>
              <a:t> </a:t>
            </a:r>
            <a:r>
              <a:rPr lang="en-US" sz="1400" b="1" spc="-1" dirty="0" err="1" smtClean="0">
                <a:solidFill>
                  <a:srgbClr val="EE0033"/>
                </a:solidFill>
                <a:latin typeface="FS PF BeauSans Pro"/>
                <a:ea typeface="Times New Roman"/>
              </a:rPr>
              <a:t>quý</a:t>
            </a:r>
            <a:r>
              <a:rPr lang="en-US" sz="1400" b="1" spc="-1" dirty="0" smtClean="0">
                <a:solidFill>
                  <a:srgbClr val="EE0033"/>
                </a:solidFill>
                <a:latin typeface="FS PF BeauSans Pro"/>
                <a:ea typeface="Times New Roman"/>
              </a:rPr>
              <a:t> 3/2025</a:t>
            </a:r>
            <a:endParaRPr lang="en-US" sz="1300" i="1" strike="noStrike" spc="-1" dirty="0">
              <a:latin typeface="Arial"/>
            </a:endParaRPr>
          </a:p>
        </p:txBody>
      </p:sp>
      <p:sp>
        <p:nvSpPr>
          <p:cNvPr id="23" name="TextBox 22"/>
          <p:cNvSpPr txBox="1"/>
          <p:nvPr/>
        </p:nvSpPr>
        <p:spPr>
          <a:xfrm>
            <a:off x="223875" y="4785741"/>
            <a:ext cx="2228849" cy="253916"/>
          </a:xfrm>
          <a:prstGeom prst="rect">
            <a:avLst/>
          </a:prstGeom>
          <a:solidFill>
            <a:schemeClr val="bg1">
              <a:lumMod val="95000"/>
            </a:schemeClr>
          </a:solidFill>
          <a:ln>
            <a:solidFill>
              <a:schemeClr val="bg1">
                <a:lumMod val="95000"/>
              </a:schemeClr>
            </a:solidFill>
          </a:ln>
        </p:spPr>
        <p:txBody>
          <a:bodyPr wrap="square" rtlCol="0">
            <a:spAutoFit/>
          </a:bodyPr>
          <a:lstStyle/>
          <a:p>
            <a:r>
              <a:rPr lang="en-US" sz="1050" b="1">
                <a:solidFill>
                  <a:schemeClr val="bg1">
                    <a:lumMod val="50000"/>
                  </a:schemeClr>
                </a:solidFill>
                <a:latin typeface="FS PF BeauSans Pro SemiBold" panose="02000503000000020004" pitchFamily="2" charset="0"/>
              </a:rPr>
              <a:t>Trung tâm Kỹ thuật Khu vực 2</a:t>
            </a:r>
          </a:p>
        </p:txBody>
      </p:sp>
      <p:pic>
        <p:nvPicPr>
          <p:cNvPr id="24" name="Picture 23"/>
          <p:cNvPicPr>
            <a:picLocks noChangeAspect="1"/>
          </p:cNvPicPr>
          <p:nvPr/>
        </p:nvPicPr>
        <p:blipFill>
          <a:blip r:embed="rId2"/>
          <a:stretch>
            <a:fillRect/>
          </a:stretch>
        </p:blipFill>
        <p:spPr>
          <a:xfrm>
            <a:off x="7829550" y="0"/>
            <a:ext cx="1323594" cy="437941"/>
          </a:xfrm>
          <a:prstGeom prst="rect">
            <a:avLst/>
          </a:prstGeom>
          <a:ln>
            <a:noFill/>
          </a:ln>
          <a:effectLst>
            <a:softEdge rad="112500"/>
          </a:effectLst>
        </p:spPr>
      </p:pic>
    </p:spTree>
  </p:cSld>
  <p:clrMapOvr>
    <a:masterClrMapping/>
  </p:clrMapOvr>
  <p:transition spd="med">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vert="horz" lIns="91440" tIns="45720" rIns="91440" bIns="45720" rtlCol="0" anchor="ctr"/>
          <a:lstStyle>
            <a:defPPr>
              <a:defRPr lang="en-US"/>
            </a:defPPr>
            <a:lvl1pPr marL="0" algn="r" defTabSz="914378" rtl="0" eaLnBrk="1" latinLnBrk="0" hangingPunct="1">
              <a:defRPr sz="1200" kern="1200">
                <a:solidFill>
                  <a:schemeClr val="tx1">
                    <a:lumMod val="65000"/>
                    <a:lumOff val="35000"/>
                  </a:schemeClr>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a:lstStyle>
          <a:p>
            <a:fld id="{17F55963-6440-4C45-BA09-4E6A99D1BBE0}" type="slidenum">
              <a:rPr lang="en-US" smtClean="0"/>
              <a:pPr/>
              <a:t>3</a:t>
            </a:fld>
            <a:endParaRPr dirty="0"/>
          </a:p>
        </p:txBody>
      </p:sp>
      <p:sp>
        <p:nvSpPr>
          <p:cNvPr id="22" name="Rectangle 21"/>
          <p:cNvSpPr/>
          <p:nvPr/>
        </p:nvSpPr>
        <p:spPr>
          <a:xfrm>
            <a:off x="1881464" y="203588"/>
            <a:ext cx="5867184" cy="461665"/>
          </a:xfrm>
          <a:prstGeom prst="rect">
            <a:avLst/>
          </a:prstGeom>
          <a:noFill/>
        </p:spPr>
        <p:txBody>
          <a:bodyPr wrap="none" lIns="0" tIns="0" rIns="0" bIns="0" rtlCol="0">
            <a:spAutoFit/>
          </a:bodyPr>
          <a:lstStyle/>
          <a:p>
            <a:pPr algn="ctr"/>
            <a:r>
              <a:rPr lang="es-MX" sz="3000" b="1" dirty="0">
                <a:latin typeface="FS PF BeauSans Pro Black" panose="02000503040000020004" pitchFamily="2" charset="0"/>
              </a:rPr>
              <a:t>KẾT QUẢ THỰC </a:t>
            </a:r>
            <a:r>
              <a:rPr lang="es-MX" sz="3000" b="1">
                <a:latin typeface="FS PF BeauSans Pro Black" panose="02000503040000020004" pitchFamily="2" charset="0"/>
              </a:rPr>
              <a:t>HIỆN </a:t>
            </a:r>
            <a:r>
              <a:rPr lang="es-MX" sz="3000" b="1" smtClean="0">
                <a:latin typeface="FS PF BeauSans Pro Black" panose="02000503040000020004" pitchFamily="2" charset="0"/>
              </a:rPr>
              <a:t>KPI </a:t>
            </a:r>
            <a:r>
              <a:rPr lang="es-MX" sz="3000" b="1" dirty="0">
                <a:latin typeface="FS PF BeauSans Pro Black" panose="02000503040000020004" pitchFamily="2" charset="0"/>
              </a:rPr>
              <a:t>HẠ TẦNG</a:t>
            </a:r>
            <a:endParaRPr lang="en-US" sz="3000" b="1" dirty="0">
              <a:latin typeface="FS PF BeauSans Pro Black" panose="02000503040000020004" pitchFamily="2" charset="0"/>
            </a:endParaRPr>
          </a:p>
        </p:txBody>
      </p:sp>
      <p:sp>
        <p:nvSpPr>
          <p:cNvPr id="41" name="Freeform 67">
            <a:extLst>
              <a:ext uri="{FF2B5EF4-FFF2-40B4-BE49-F238E27FC236}">
                <a16:creationId xmlns:a16="http://schemas.microsoft.com/office/drawing/2014/main" id="{6F0D4583-3484-88B8-AB18-DBFE70B3B224}"/>
              </a:ext>
            </a:extLst>
          </p:cNvPr>
          <p:cNvSpPr>
            <a:spLocks noChangeArrowheads="1"/>
          </p:cNvSpPr>
          <p:nvPr/>
        </p:nvSpPr>
        <p:spPr bwMode="auto">
          <a:xfrm>
            <a:off x="1184929" y="685800"/>
            <a:ext cx="872471" cy="872470"/>
          </a:xfrm>
          <a:custGeom>
            <a:avLst/>
            <a:gdLst>
              <a:gd name="T0" fmla="*/ 637 w 1274"/>
              <a:gd name="T1" fmla="*/ 0 h 1275"/>
              <a:gd name="T2" fmla="*/ 637 w 1274"/>
              <a:gd name="T3" fmla="*/ 0 h 1275"/>
              <a:gd name="T4" fmla="*/ 1273 w 1274"/>
              <a:gd name="T5" fmla="*/ 637 h 1275"/>
              <a:gd name="T6" fmla="*/ 1273 w 1274"/>
              <a:gd name="T7" fmla="*/ 637 h 1275"/>
              <a:gd name="T8" fmla="*/ 637 w 1274"/>
              <a:gd name="T9" fmla="*/ 1274 h 1275"/>
              <a:gd name="T10" fmla="*/ 637 w 1274"/>
              <a:gd name="T11" fmla="*/ 1274 h 1275"/>
              <a:gd name="T12" fmla="*/ 0 w 1274"/>
              <a:gd name="T13" fmla="*/ 637 h 1275"/>
              <a:gd name="T14" fmla="*/ 0 w 1274"/>
              <a:gd name="T15" fmla="*/ 637 h 1275"/>
              <a:gd name="T16" fmla="*/ 637 w 1274"/>
              <a:gd name="T17" fmla="*/ 0 h 1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4" h="1275">
                <a:moveTo>
                  <a:pt x="637" y="0"/>
                </a:moveTo>
                <a:lnTo>
                  <a:pt x="637" y="0"/>
                </a:lnTo>
                <a:cubicBezTo>
                  <a:pt x="988" y="0"/>
                  <a:pt x="1273" y="285"/>
                  <a:pt x="1273" y="637"/>
                </a:cubicBezTo>
                <a:lnTo>
                  <a:pt x="1273" y="637"/>
                </a:lnTo>
                <a:cubicBezTo>
                  <a:pt x="1273" y="988"/>
                  <a:pt x="988" y="1274"/>
                  <a:pt x="637" y="1274"/>
                </a:cubicBezTo>
                <a:lnTo>
                  <a:pt x="637" y="1274"/>
                </a:lnTo>
                <a:cubicBezTo>
                  <a:pt x="284" y="1274"/>
                  <a:pt x="0" y="988"/>
                  <a:pt x="0" y="637"/>
                </a:cubicBezTo>
                <a:lnTo>
                  <a:pt x="0" y="637"/>
                </a:lnTo>
                <a:cubicBezTo>
                  <a:pt x="0" y="285"/>
                  <a:pt x="284" y="0"/>
                  <a:pt x="637" y="0"/>
                </a:cubicBezTo>
              </a:path>
            </a:pathLst>
          </a:custGeom>
          <a:solidFill>
            <a:schemeClr val="bg1"/>
          </a:solidFill>
          <a:ln>
            <a:noFill/>
          </a:ln>
          <a:effectLst/>
        </p:spPr>
        <p:txBody>
          <a:bodyPr wrap="none" anchor="ctr"/>
          <a:lstStyle/>
          <a:p>
            <a:endParaRPr lang="en-US" sz="4898" dirty="0">
              <a:latin typeface="Lato Light" panose="020F0502020204030203" pitchFamily="34" charset="0"/>
            </a:endParaRPr>
          </a:p>
        </p:txBody>
      </p:sp>
      <p:sp>
        <p:nvSpPr>
          <p:cNvPr id="29" name="Rectangle: Rounded Corners 2">
            <a:extLst>
              <a:ext uri="{FF2B5EF4-FFF2-40B4-BE49-F238E27FC236}">
                <a16:creationId xmlns:a16="http://schemas.microsoft.com/office/drawing/2014/main" id="{1715ED1D-0F35-DE3A-C7A3-C78B144CE6AE}"/>
              </a:ext>
            </a:extLst>
          </p:cNvPr>
          <p:cNvSpPr/>
          <p:nvPr/>
        </p:nvSpPr>
        <p:spPr>
          <a:xfrm>
            <a:off x="3657617" y="603397"/>
            <a:ext cx="1828800" cy="9689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Freeform 208">
            <a:extLst>
              <a:ext uri="{FF2B5EF4-FFF2-40B4-BE49-F238E27FC236}">
                <a16:creationId xmlns:a16="http://schemas.microsoft.com/office/drawing/2014/main" id="{9497F3D3-09B1-A37D-74C6-4DF1C493CC83}"/>
              </a:ext>
            </a:extLst>
          </p:cNvPr>
          <p:cNvSpPr>
            <a:spLocks noChangeArrowheads="1"/>
          </p:cNvSpPr>
          <p:nvPr/>
        </p:nvSpPr>
        <p:spPr bwMode="auto">
          <a:xfrm>
            <a:off x="7928629" y="767494"/>
            <a:ext cx="872471" cy="872470"/>
          </a:xfrm>
          <a:custGeom>
            <a:avLst/>
            <a:gdLst>
              <a:gd name="T0" fmla="*/ 637 w 1275"/>
              <a:gd name="T1" fmla="*/ 0 h 1275"/>
              <a:gd name="T2" fmla="*/ 637 w 1275"/>
              <a:gd name="T3" fmla="*/ 0 h 1275"/>
              <a:gd name="T4" fmla="*/ 1274 w 1275"/>
              <a:gd name="T5" fmla="*/ 637 h 1275"/>
              <a:gd name="T6" fmla="*/ 1274 w 1275"/>
              <a:gd name="T7" fmla="*/ 637 h 1275"/>
              <a:gd name="T8" fmla="*/ 637 w 1275"/>
              <a:gd name="T9" fmla="*/ 1274 h 1275"/>
              <a:gd name="T10" fmla="*/ 637 w 1275"/>
              <a:gd name="T11" fmla="*/ 1274 h 1275"/>
              <a:gd name="T12" fmla="*/ 0 w 1275"/>
              <a:gd name="T13" fmla="*/ 637 h 1275"/>
              <a:gd name="T14" fmla="*/ 0 w 1275"/>
              <a:gd name="T15" fmla="*/ 637 h 1275"/>
              <a:gd name="T16" fmla="*/ 637 w 1275"/>
              <a:gd name="T17" fmla="*/ 0 h 1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5" h="1275">
                <a:moveTo>
                  <a:pt x="637" y="0"/>
                </a:moveTo>
                <a:lnTo>
                  <a:pt x="637" y="0"/>
                </a:lnTo>
                <a:cubicBezTo>
                  <a:pt x="989" y="0"/>
                  <a:pt x="1274" y="285"/>
                  <a:pt x="1274" y="637"/>
                </a:cubicBezTo>
                <a:lnTo>
                  <a:pt x="1274" y="637"/>
                </a:lnTo>
                <a:cubicBezTo>
                  <a:pt x="1274" y="988"/>
                  <a:pt x="989" y="1274"/>
                  <a:pt x="637" y="1274"/>
                </a:cubicBezTo>
                <a:lnTo>
                  <a:pt x="637" y="1274"/>
                </a:lnTo>
                <a:cubicBezTo>
                  <a:pt x="285" y="1274"/>
                  <a:pt x="0" y="988"/>
                  <a:pt x="0" y="637"/>
                </a:cubicBezTo>
                <a:lnTo>
                  <a:pt x="0" y="637"/>
                </a:lnTo>
                <a:cubicBezTo>
                  <a:pt x="0" y="285"/>
                  <a:pt x="285" y="0"/>
                  <a:pt x="637" y="0"/>
                </a:cubicBezTo>
              </a:path>
            </a:pathLst>
          </a:custGeom>
          <a:solidFill>
            <a:schemeClr val="bg1"/>
          </a:solidFill>
          <a:ln>
            <a:noFill/>
          </a:ln>
          <a:effectLst/>
        </p:spPr>
        <p:txBody>
          <a:bodyPr wrap="none" anchor="ctr"/>
          <a:lstStyle/>
          <a:p>
            <a:endParaRPr lang="en-US" sz="4898" dirty="0">
              <a:latin typeface="Lato Light" panose="020F0502020204030203" pitchFamily="34" charset="0"/>
            </a:endParaRPr>
          </a:p>
        </p:txBody>
      </p:sp>
      <p:graphicFrame>
        <p:nvGraphicFramePr>
          <p:cNvPr id="10" name="Chart 9"/>
          <p:cNvGraphicFramePr>
            <a:graphicFrameLocks/>
          </p:cNvGraphicFramePr>
          <p:nvPr>
            <p:extLst>
              <p:ext uri="{D42A27DB-BD31-4B8C-83A1-F6EECF244321}">
                <p14:modId xmlns:p14="http://schemas.microsoft.com/office/powerpoint/2010/main" val="3514604080"/>
              </p:ext>
            </p:extLst>
          </p:nvPr>
        </p:nvGraphicFramePr>
        <p:xfrm>
          <a:off x="634901" y="685799"/>
          <a:ext cx="8076903" cy="3710763"/>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223875" y="4785741"/>
            <a:ext cx="2228849" cy="253916"/>
          </a:xfrm>
          <a:prstGeom prst="rect">
            <a:avLst/>
          </a:prstGeom>
          <a:solidFill>
            <a:schemeClr val="bg1">
              <a:lumMod val="95000"/>
            </a:schemeClr>
          </a:solidFill>
          <a:ln>
            <a:solidFill>
              <a:schemeClr val="bg1">
                <a:lumMod val="95000"/>
              </a:schemeClr>
            </a:solidFill>
          </a:ln>
        </p:spPr>
        <p:txBody>
          <a:bodyPr wrap="square" rtlCol="0">
            <a:spAutoFit/>
          </a:bodyPr>
          <a:lstStyle/>
          <a:p>
            <a:r>
              <a:rPr lang="vi-VN" sz="1050" b="1" dirty="0" smtClean="0">
                <a:solidFill>
                  <a:schemeClr val="bg1">
                    <a:lumMod val="50000"/>
                  </a:schemeClr>
                </a:solidFill>
                <a:latin typeface="FS PF BeauSans Pro SemiBold" panose="02000503000000020004" pitchFamily="2" charset="0"/>
              </a:rPr>
              <a:t>VIETTEL ĐẮK LẮK</a:t>
            </a:r>
            <a:endParaRPr lang="en-US" sz="1050" b="1" dirty="0">
              <a:solidFill>
                <a:schemeClr val="bg1">
                  <a:lumMod val="50000"/>
                </a:schemeClr>
              </a:solidFill>
              <a:latin typeface="FS PF BeauSans Pro SemiBold" panose="02000503000000020004" pitchFamily="2" charset="0"/>
            </a:endParaRPr>
          </a:p>
        </p:txBody>
      </p:sp>
    </p:spTree>
    <p:extLst>
      <p:ext uri="{BB962C8B-B14F-4D97-AF65-F5344CB8AC3E}">
        <p14:creationId xmlns:p14="http://schemas.microsoft.com/office/powerpoint/2010/main" val="1013336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Rectangle 1"/>
          <p:cNvSpPr/>
          <p:nvPr/>
        </p:nvSpPr>
        <p:spPr>
          <a:xfrm>
            <a:off x="417960" y="184680"/>
            <a:ext cx="8490240" cy="52416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685800">
              <a:lnSpc>
                <a:spcPct val="100000"/>
              </a:lnSpc>
            </a:pPr>
            <a:endParaRPr lang="en-US" sz="1350" b="0" strike="noStrike" spc="-1">
              <a:solidFill>
                <a:schemeClr val="lt1"/>
              </a:solidFill>
              <a:latin typeface="FS PF BeauSans Pro"/>
            </a:endParaRPr>
          </a:p>
        </p:txBody>
      </p:sp>
      <p:sp>
        <p:nvSpPr>
          <p:cNvPr id="424" name="Rectangle 2"/>
          <p:cNvSpPr/>
          <p:nvPr/>
        </p:nvSpPr>
        <p:spPr>
          <a:xfrm>
            <a:off x="0" y="123840"/>
            <a:ext cx="8811720" cy="42943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685800">
              <a:lnSpc>
                <a:spcPct val="100000"/>
              </a:lnSpc>
            </a:pPr>
            <a:r>
              <a:rPr lang="nl-NL" sz="2200" b="1" spc="-1" dirty="0">
                <a:solidFill>
                  <a:srgbClr val="EE0033"/>
                </a:solidFill>
                <a:latin typeface="FS PF BeauSans Pro"/>
              </a:rPr>
              <a:t>IV. </a:t>
            </a:r>
            <a:r>
              <a:rPr lang="vi-VN" sz="2200" b="1" spc="-1" dirty="0">
                <a:solidFill>
                  <a:srgbClr val="EE0033"/>
                </a:solidFill>
                <a:latin typeface="FS PF BeauSans Pro"/>
              </a:rPr>
              <a:t>CÔNG TÁC </a:t>
            </a:r>
            <a:r>
              <a:rPr lang="en-US" sz="2200" b="1" spc="-1" dirty="0">
                <a:solidFill>
                  <a:srgbClr val="EE0033"/>
                </a:solidFill>
                <a:latin typeface="FS PF BeauSans Pro"/>
              </a:rPr>
              <a:t>VẬN HÀNH KHAI THÁC</a:t>
            </a:r>
            <a:endParaRPr lang="en-US" sz="2200" spc="-1" dirty="0">
              <a:solidFill>
                <a:srgbClr val="000000"/>
              </a:solidFill>
              <a:latin typeface="Arial"/>
            </a:endParaRPr>
          </a:p>
        </p:txBody>
      </p:sp>
      <p:cxnSp>
        <p:nvCxnSpPr>
          <p:cNvPr id="425" name="Straight Connector 3"/>
          <p:cNvCxnSpPr/>
          <p:nvPr/>
        </p:nvCxnSpPr>
        <p:spPr>
          <a:xfrm>
            <a:off x="3053520" y="560160"/>
            <a:ext cx="3026520" cy="360"/>
          </a:xfrm>
          <a:prstGeom prst="straightConnector1">
            <a:avLst/>
          </a:prstGeom>
          <a:ln w="76200">
            <a:solidFill>
              <a:srgbClr val="EE0033"/>
            </a:solidFill>
          </a:ln>
        </p:spPr>
      </p:cxnSp>
      <p:sp>
        <p:nvSpPr>
          <p:cNvPr id="426" name="Rectangle 51"/>
          <p:cNvSpPr/>
          <p:nvPr/>
        </p:nvSpPr>
        <p:spPr>
          <a:xfrm>
            <a:off x="430200" y="670680"/>
            <a:ext cx="6301340" cy="398655"/>
          </a:xfrm>
          <a:prstGeom prst="rect">
            <a:avLst/>
          </a:prstGeom>
          <a:solidFill>
            <a:srgbClr val="EE0033"/>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685800">
              <a:lnSpc>
                <a:spcPct val="100000"/>
              </a:lnSpc>
            </a:pPr>
            <a:r>
              <a:rPr lang="en-US" sz="2000" b="1" spc="-1" dirty="0">
                <a:solidFill>
                  <a:schemeClr val="lt1"/>
                </a:solidFill>
                <a:latin typeface="FS PF BeauSans Pro"/>
              </a:rPr>
              <a:t>1</a:t>
            </a:r>
            <a:r>
              <a:rPr lang="en-US" sz="2000" b="1" strike="noStrike" spc="-1" dirty="0">
                <a:solidFill>
                  <a:schemeClr val="lt1"/>
                </a:solidFill>
                <a:latin typeface="FS PF BeauSans Pro"/>
              </a:rPr>
              <a:t>. Công </a:t>
            </a:r>
            <a:r>
              <a:rPr lang="en-US" sz="2000" b="1" strike="noStrike" spc="-1" dirty="0" err="1">
                <a:solidFill>
                  <a:schemeClr val="lt1"/>
                </a:solidFill>
                <a:latin typeface="FS PF BeauSans Pro"/>
              </a:rPr>
              <a:t>tác</a:t>
            </a:r>
            <a:r>
              <a:rPr lang="en-US" sz="2000" b="1" strike="noStrike" spc="-1" dirty="0">
                <a:solidFill>
                  <a:schemeClr val="lt1"/>
                </a:solidFill>
                <a:latin typeface="FS PF BeauSans Pro"/>
              </a:rPr>
              <a:t> </a:t>
            </a:r>
            <a:r>
              <a:rPr lang="en-US" sz="2000" b="1" strike="noStrike" spc="-1" dirty="0" err="1">
                <a:solidFill>
                  <a:schemeClr val="lt1"/>
                </a:solidFill>
                <a:latin typeface="FS PF BeauSans Pro"/>
              </a:rPr>
              <a:t>kiểm</a:t>
            </a:r>
            <a:r>
              <a:rPr lang="en-US" sz="2000" b="1" strike="noStrike" spc="-1" dirty="0">
                <a:solidFill>
                  <a:schemeClr val="lt1"/>
                </a:solidFill>
                <a:latin typeface="FS PF BeauSans Pro"/>
              </a:rPr>
              <a:t> </a:t>
            </a:r>
            <a:r>
              <a:rPr lang="en-US" sz="2000" b="1" strike="noStrike" spc="-1" dirty="0" err="1">
                <a:solidFill>
                  <a:schemeClr val="lt1"/>
                </a:solidFill>
                <a:latin typeface="FS PF BeauSans Pro"/>
              </a:rPr>
              <a:t>soát</a:t>
            </a:r>
            <a:r>
              <a:rPr lang="en-US" sz="2000" b="1" strike="noStrike" spc="-1" dirty="0">
                <a:solidFill>
                  <a:schemeClr val="lt1"/>
                </a:solidFill>
                <a:latin typeface="FS PF BeauSans Pro"/>
              </a:rPr>
              <a:t> </a:t>
            </a:r>
            <a:r>
              <a:rPr lang="en-US" sz="2000" b="1" strike="noStrike" spc="-1" dirty="0" err="1">
                <a:solidFill>
                  <a:schemeClr val="lt1"/>
                </a:solidFill>
                <a:latin typeface="FS PF BeauSans Pro"/>
              </a:rPr>
              <a:t>vận</a:t>
            </a:r>
            <a:r>
              <a:rPr lang="en-US" sz="2000" b="1" strike="noStrike" spc="-1" dirty="0">
                <a:solidFill>
                  <a:schemeClr val="lt1"/>
                </a:solidFill>
                <a:latin typeface="FS PF BeauSans Pro"/>
              </a:rPr>
              <a:t> </a:t>
            </a:r>
            <a:r>
              <a:rPr lang="en-US" sz="2000" b="1" strike="noStrike" spc="-1" dirty="0" err="1">
                <a:solidFill>
                  <a:schemeClr val="lt1"/>
                </a:solidFill>
                <a:latin typeface="FS PF BeauSans Pro"/>
              </a:rPr>
              <a:t>hành</a:t>
            </a:r>
            <a:r>
              <a:rPr lang="en-US" sz="2000" b="1" strike="noStrike" spc="-1" dirty="0">
                <a:solidFill>
                  <a:schemeClr val="lt1"/>
                </a:solidFill>
                <a:latin typeface="FS PF BeauSans Pro"/>
              </a:rPr>
              <a:t> </a:t>
            </a:r>
            <a:r>
              <a:rPr lang="en-US" sz="2000" b="1" strike="noStrike" spc="-1" dirty="0" err="1">
                <a:solidFill>
                  <a:schemeClr val="lt1"/>
                </a:solidFill>
                <a:latin typeface="FS PF BeauSans Pro"/>
              </a:rPr>
              <a:t>khai</a:t>
            </a:r>
            <a:r>
              <a:rPr lang="en-US" sz="2000" b="1" strike="noStrike" spc="-1" dirty="0">
                <a:solidFill>
                  <a:schemeClr val="lt1"/>
                </a:solidFill>
                <a:latin typeface="FS PF BeauSans Pro"/>
              </a:rPr>
              <a:t> </a:t>
            </a:r>
            <a:r>
              <a:rPr lang="en-US" sz="2000" b="1" strike="noStrike" spc="-1" dirty="0" err="1">
                <a:solidFill>
                  <a:schemeClr val="lt1"/>
                </a:solidFill>
                <a:latin typeface="FS PF BeauSans Pro"/>
              </a:rPr>
              <a:t>thác</a:t>
            </a:r>
            <a:r>
              <a:rPr lang="en-US" sz="2000" b="1" strike="noStrike" spc="-1" dirty="0">
                <a:solidFill>
                  <a:schemeClr val="lt1"/>
                </a:solidFill>
                <a:latin typeface="FS PF BeauSans Pro"/>
              </a:rPr>
              <a:t>:</a:t>
            </a:r>
            <a:endParaRPr lang="en-US" sz="2000" b="0" strike="noStrike" spc="-1" dirty="0">
              <a:solidFill>
                <a:srgbClr val="FFFFFF"/>
              </a:solidFill>
              <a:latin typeface="Arial"/>
            </a:endParaRPr>
          </a:p>
        </p:txBody>
      </p:sp>
      <p:sp>
        <p:nvSpPr>
          <p:cNvPr id="429" name="Rectangle 7"/>
          <p:cNvSpPr/>
          <p:nvPr/>
        </p:nvSpPr>
        <p:spPr>
          <a:xfrm>
            <a:off x="485399" y="1236641"/>
            <a:ext cx="2217459" cy="284778"/>
          </a:xfrm>
          <a:prstGeom prst="rect">
            <a:avLst/>
          </a:prstGeom>
          <a:solidFill>
            <a:schemeClr val="tx1"/>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defTabSz="977760">
              <a:lnSpc>
                <a:spcPct val="90000"/>
              </a:lnSpc>
            </a:pPr>
            <a:r>
              <a:rPr lang="nl-NL" sz="1400" b="1" spc="-1">
                <a:solidFill>
                  <a:schemeClr val="lt1"/>
                </a:solidFill>
                <a:latin typeface="FS PF BeauSans Pro"/>
              </a:rPr>
              <a:t>   Đảm bảo KPI VHKT</a:t>
            </a:r>
            <a:endParaRPr lang="en-US" sz="1400" b="0" strike="noStrike" spc="-1" dirty="0">
              <a:solidFill>
                <a:srgbClr val="FFFFFF"/>
              </a:solidFill>
              <a:latin typeface="Arial"/>
            </a:endParaRPr>
          </a:p>
        </p:txBody>
      </p:sp>
      <p:sp>
        <p:nvSpPr>
          <p:cNvPr id="430" name="Rectangle 8"/>
          <p:cNvSpPr/>
          <p:nvPr/>
        </p:nvSpPr>
        <p:spPr>
          <a:xfrm>
            <a:off x="4866900" y="1217293"/>
            <a:ext cx="3671040" cy="284778"/>
          </a:xfrm>
          <a:prstGeom prst="rect">
            <a:avLst/>
          </a:prstGeom>
          <a:solidFill>
            <a:schemeClr val="tx1"/>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defTabSz="977760">
              <a:lnSpc>
                <a:spcPct val="90000"/>
              </a:lnSpc>
            </a:pPr>
            <a:r>
              <a:rPr lang="nl-NL" sz="1400" b="1" strike="noStrike" spc="-1" dirty="0">
                <a:solidFill>
                  <a:schemeClr val="lt1"/>
                </a:solidFill>
                <a:latin typeface="FS PF BeauSans Pro"/>
              </a:rPr>
              <a:t>Củng cố</a:t>
            </a:r>
            <a:r>
              <a:rPr lang="nl-NL" sz="1400" b="1" strike="noStrike" spc="-1">
                <a:solidFill>
                  <a:schemeClr val="lt1"/>
                </a:solidFill>
                <a:latin typeface="FS PF BeauSans Pro"/>
              </a:rPr>
              <a:t>, bảo dưỡng, kiên cố HTML</a:t>
            </a:r>
            <a:endParaRPr lang="en-US" sz="1400" b="0" strike="noStrike" spc="-1" dirty="0">
              <a:solidFill>
                <a:srgbClr val="FFFFFF"/>
              </a:solidFill>
              <a:latin typeface="Arial"/>
            </a:endParaRPr>
          </a:p>
        </p:txBody>
      </p:sp>
      <p:sp>
        <p:nvSpPr>
          <p:cNvPr id="10" name="TextBox 9"/>
          <p:cNvSpPr txBox="1"/>
          <p:nvPr/>
        </p:nvSpPr>
        <p:spPr>
          <a:xfrm>
            <a:off x="223875" y="4785741"/>
            <a:ext cx="2228849" cy="253916"/>
          </a:xfrm>
          <a:prstGeom prst="rect">
            <a:avLst/>
          </a:prstGeom>
          <a:solidFill>
            <a:schemeClr val="bg1">
              <a:lumMod val="95000"/>
            </a:schemeClr>
          </a:solidFill>
          <a:ln>
            <a:solidFill>
              <a:schemeClr val="bg1">
                <a:lumMod val="95000"/>
              </a:schemeClr>
            </a:solidFill>
          </a:ln>
        </p:spPr>
        <p:txBody>
          <a:bodyPr wrap="square" rtlCol="0">
            <a:spAutoFit/>
          </a:bodyPr>
          <a:lstStyle/>
          <a:p>
            <a:r>
              <a:rPr lang="en-US" sz="1050" b="1">
                <a:solidFill>
                  <a:schemeClr val="bg1">
                    <a:lumMod val="50000"/>
                  </a:schemeClr>
                </a:solidFill>
                <a:latin typeface="FS PF BeauSans Pro SemiBold" panose="02000503000000020004" pitchFamily="2" charset="0"/>
              </a:rPr>
              <a:t>Trung tâm Kỹ thuật Khu vực 2</a:t>
            </a:r>
          </a:p>
        </p:txBody>
      </p:sp>
      <p:sp>
        <p:nvSpPr>
          <p:cNvPr id="11" name="Freeform 19">
            <a:extLst>
              <a:ext uri="{FF2B5EF4-FFF2-40B4-BE49-F238E27FC236}">
                <a16:creationId xmlns:a16="http://schemas.microsoft.com/office/drawing/2014/main" id="{E3A6289A-966A-4203-9D01-A4F77D91BE3F}"/>
              </a:ext>
            </a:extLst>
          </p:cNvPr>
          <p:cNvSpPr/>
          <p:nvPr/>
        </p:nvSpPr>
        <p:spPr>
          <a:xfrm>
            <a:off x="430200" y="1657638"/>
            <a:ext cx="3832518" cy="2847126"/>
          </a:xfrm>
          <a:custGeom>
            <a:avLst/>
            <a:gdLst>
              <a:gd name="textAreaLeft" fmla="*/ 0 w 1309320"/>
              <a:gd name="textAreaRight" fmla="*/ 1309680 w 1309320"/>
              <a:gd name="textAreaTop" fmla="*/ 0 h 2539800"/>
              <a:gd name="textAreaBottom" fmla="*/ 2540160 h 2539800"/>
            </a:gdLst>
            <a:ahLst/>
            <a:cxnLst/>
            <a:rect l="textAreaLeft" t="textAreaTop" r="textAreaRight" b="textAreaBottom"/>
            <a:pathLst>
              <a:path w="1904255" h="1270138">
                <a:moveTo>
                  <a:pt x="0" y="0"/>
                </a:moveTo>
                <a:lnTo>
                  <a:pt x="1904255" y="0"/>
                </a:lnTo>
                <a:lnTo>
                  <a:pt x="1904255" y="1270138"/>
                </a:lnTo>
                <a:lnTo>
                  <a:pt x="0" y="1270138"/>
                </a:lnTo>
                <a:lnTo>
                  <a:pt x="0" y="0"/>
                </a:lnTo>
                <a:close/>
              </a:path>
            </a:pathLst>
          </a:custGeom>
          <a:solidFill>
            <a:schemeClr val="bg1">
              <a:alpha val="90000"/>
            </a:schemeClr>
          </a:solidFill>
          <a:ln>
            <a:solidFill>
              <a:srgbClr val="EE0033">
                <a:alpha val="90000"/>
              </a:srgb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p:style>
        <p:txBody>
          <a:bodyPr lIns="304560" tIns="312840" rIns="312840" bIns="312840" numCol="1" spcCol="1440" anchor="ctr">
            <a:noAutofit/>
          </a:bodyPr>
          <a:lstStyle/>
          <a:p>
            <a:pPr marL="225425" indent="-225425" algn="just" defTabSz="1955880">
              <a:lnSpc>
                <a:spcPct val="90000"/>
              </a:lnSpc>
              <a:buFont typeface="Wingdings" panose="05000000000000000000" pitchFamily="2" charset="2"/>
              <a:buChar char="q"/>
            </a:pPr>
            <a:r>
              <a:rPr lang="vi-VN" sz="1600" spc="-1">
                <a:solidFill>
                  <a:schemeClr val="dk1"/>
                </a:solidFill>
                <a:latin typeface="FS PF BeauSans Pro" panose="02000500000000020004" pitchFamily="2" charset="0"/>
              </a:rPr>
              <a:t>Theo dõi, phân tích đánh giá và phối hợp, điều hành các đơn vị đảm bảo các KPI VHKT đạt CTKT và cải thiện hơn so với cùng kỳ năm trước </a:t>
            </a:r>
            <a:r>
              <a:rPr lang="vi-VN" sz="1600" b="1" spc="-1">
                <a:solidFill>
                  <a:srgbClr val="FF0000"/>
                </a:solidFill>
                <a:latin typeface="FS PF BeauSans Pro" panose="02000500000000020004" pitchFamily="2" charset="0"/>
              </a:rPr>
              <a:t>từ 5-10%.</a:t>
            </a:r>
            <a:endParaRPr lang="en-US" sz="1600" b="1" spc="-1">
              <a:solidFill>
                <a:srgbClr val="FF0000"/>
              </a:solidFill>
              <a:latin typeface="FS PF BeauSans Pro" panose="02000500000000020004" pitchFamily="2" charset="0"/>
            </a:endParaRPr>
          </a:p>
          <a:p>
            <a:pPr marL="225425" indent="-225425" algn="just" defTabSz="1955880">
              <a:lnSpc>
                <a:spcPct val="90000"/>
              </a:lnSpc>
              <a:buFont typeface="Wingdings" panose="05000000000000000000" pitchFamily="2" charset="2"/>
              <a:buChar char="q"/>
            </a:pPr>
            <a:r>
              <a:rPr lang="vi-VN" sz="1600" spc="-1">
                <a:solidFill>
                  <a:schemeClr val="dk1"/>
                </a:solidFill>
                <a:latin typeface="FS PF BeauSans Pro" panose="02000500000000020004" pitchFamily="2" charset="0"/>
              </a:rPr>
              <a:t>Điều hành đơn vị thực hiện Kế hoạch số 99/KH-KSVHKT về việc nâng cao công tác VHKT tại </a:t>
            </a:r>
            <a:r>
              <a:rPr lang="vi-VN" sz="1600" b="1" spc="-1">
                <a:solidFill>
                  <a:srgbClr val="FF0000"/>
                </a:solidFill>
                <a:latin typeface="FS PF BeauSans Pro" panose="02000500000000020004" pitchFamily="2" charset="0"/>
              </a:rPr>
              <a:t>Viettel LĐG </a:t>
            </a:r>
            <a:r>
              <a:rPr lang="vi-VN" sz="1600" spc="-1">
                <a:solidFill>
                  <a:schemeClr val="dk1"/>
                </a:solidFill>
                <a:latin typeface="FS PF BeauSans Pro" panose="02000500000000020004" pitchFamily="2" charset="0"/>
              </a:rPr>
              <a:t>trong quý 3/2025</a:t>
            </a:r>
            <a:r>
              <a:rPr lang="en-US" sz="1600" spc="-1">
                <a:solidFill>
                  <a:schemeClr val="dk1"/>
                </a:solidFill>
                <a:latin typeface="FS PF BeauSans Pro" panose="02000500000000020004" pitchFamily="2" charset="0"/>
              </a:rPr>
              <a:t>.</a:t>
            </a:r>
            <a:endParaRPr lang="en-US" sz="1600" b="0" strike="noStrike" spc="-1" dirty="0">
              <a:solidFill>
                <a:schemeClr val="dk1"/>
              </a:solidFill>
              <a:latin typeface="FS PF BeauSans Pro" panose="02000500000000020004" pitchFamily="2" charset="0"/>
            </a:endParaRPr>
          </a:p>
        </p:txBody>
      </p:sp>
      <p:sp>
        <p:nvSpPr>
          <p:cNvPr id="12" name="Freeform 19">
            <a:extLst>
              <a:ext uri="{FF2B5EF4-FFF2-40B4-BE49-F238E27FC236}">
                <a16:creationId xmlns:a16="http://schemas.microsoft.com/office/drawing/2014/main" id="{D93FBF51-8C66-43F9-B06D-DD2C72659D28}"/>
              </a:ext>
            </a:extLst>
          </p:cNvPr>
          <p:cNvSpPr/>
          <p:nvPr/>
        </p:nvSpPr>
        <p:spPr>
          <a:xfrm>
            <a:off x="4370297" y="1657637"/>
            <a:ext cx="4585553" cy="2847127"/>
          </a:xfrm>
          <a:custGeom>
            <a:avLst/>
            <a:gdLst>
              <a:gd name="textAreaLeft" fmla="*/ 0 w 1309320"/>
              <a:gd name="textAreaRight" fmla="*/ 1309680 w 1309320"/>
              <a:gd name="textAreaTop" fmla="*/ 0 h 2539800"/>
              <a:gd name="textAreaBottom" fmla="*/ 2540160 h 2539800"/>
            </a:gdLst>
            <a:ahLst/>
            <a:cxnLst/>
            <a:rect l="textAreaLeft" t="textAreaTop" r="textAreaRight" b="textAreaBottom"/>
            <a:pathLst>
              <a:path w="1904255" h="1270138">
                <a:moveTo>
                  <a:pt x="0" y="0"/>
                </a:moveTo>
                <a:lnTo>
                  <a:pt x="1904255" y="0"/>
                </a:lnTo>
                <a:lnTo>
                  <a:pt x="1904255" y="1270138"/>
                </a:lnTo>
                <a:lnTo>
                  <a:pt x="0" y="1270138"/>
                </a:lnTo>
                <a:lnTo>
                  <a:pt x="0" y="0"/>
                </a:lnTo>
                <a:close/>
              </a:path>
            </a:pathLst>
          </a:custGeom>
          <a:solidFill>
            <a:schemeClr val="bg1">
              <a:alpha val="90000"/>
            </a:schemeClr>
          </a:solidFill>
          <a:ln>
            <a:solidFill>
              <a:srgbClr val="EE0033">
                <a:alpha val="90000"/>
              </a:srgb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p:style>
        <p:txBody>
          <a:bodyPr lIns="304560" tIns="312840" rIns="312840" bIns="312840" numCol="1" spcCol="1440" anchor="ctr">
            <a:noAutofit/>
          </a:bodyPr>
          <a:lstStyle/>
          <a:p>
            <a:pPr marL="285750" indent="-285750" algn="just" defTabSz="1955880">
              <a:lnSpc>
                <a:spcPct val="90000"/>
              </a:lnSpc>
              <a:buFont typeface="Wingdings" panose="05000000000000000000" pitchFamily="2" charset="2"/>
              <a:buChar char="q"/>
            </a:pPr>
            <a:r>
              <a:rPr lang="vi-VN" sz="1600" spc="-1" dirty="0">
                <a:solidFill>
                  <a:schemeClr val="dk1"/>
                </a:solidFill>
                <a:latin typeface="FS PF BeauSans Pro" panose="02000500000000020004" pitchFamily="2" charset="0"/>
              </a:rPr>
              <a:t>Điều hành các đơn vị và Viettel tỉnh/TP </a:t>
            </a:r>
            <a:r>
              <a:rPr lang="vi-VN" sz="1600" b="1" spc="-1" dirty="0">
                <a:solidFill>
                  <a:srgbClr val="FF0000"/>
                </a:solidFill>
                <a:latin typeface="FS PF BeauSans Pro" panose="02000500000000020004" pitchFamily="2" charset="0"/>
              </a:rPr>
              <a:t>hoàn thành 100% kế hoạch củng cố</a:t>
            </a:r>
            <a:r>
              <a:rPr lang="vi-VN" sz="1600" spc="-1" dirty="0">
                <a:solidFill>
                  <a:schemeClr val="dk1"/>
                </a:solidFill>
                <a:latin typeface="FS PF BeauSans Pro" panose="02000500000000020004" pitchFamily="2" charset="0"/>
              </a:rPr>
              <a:t>, nâng cao CLML phục vụ mùa mưa bão năm 2025</a:t>
            </a:r>
            <a:r>
              <a:rPr lang="en-US" sz="1600" spc="-1" dirty="0">
                <a:solidFill>
                  <a:schemeClr val="dk1"/>
                </a:solidFill>
                <a:latin typeface="FS PF BeauSans Pro" panose="02000500000000020004" pitchFamily="2" charset="0"/>
              </a:rPr>
              <a:t>.</a:t>
            </a:r>
          </a:p>
          <a:p>
            <a:pPr marL="285750" indent="-285750" algn="just" defTabSz="1955880">
              <a:lnSpc>
                <a:spcPct val="90000"/>
              </a:lnSpc>
              <a:buFont typeface="Wingdings" panose="05000000000000000000" pitchFamily="2" charset="2"/>
              <a:buChar char="q"/>
            </a:pPr>
            <a:r>
              <a:rPr lang="vi-VN" sz="1600" spc="-1" dirty="0">
                <a:solidFill>
                  <a:schemeClr val="dk1"/>
                </a:solidFill>
                <a:latin typeface="FS PF BeauSans Pro" panose="02000500000000020004" pitchFamily="2" charset="0"/>
              </a:rPr>
              <a:t>Tiếp tục thực hiện kế hoạch bảo dưỡng lớn tại </a:t>
            </a:r>
            <a:r>
              <a:rPr lang="vi-VN" sz="1600" b="1" spc="-1" dirty="0">
                <a:solidFill>
                  <a:srgbClr val="FF0000"/>
                </a:solidFill>
                <a:latin typeface="FS PF BeauSans Pro" panose="02000500000000020004" pitchFamily="2" charset="0"/>
              </a:rPr>
              <a:t>21 đảo/33 vị trí trạm Trường Sa </a:t>
            </a:r>
            <a:r>
              <a:rPr lang="vi-VN" sz="1600" spc="-1" dirty="0" smtClean="0">
                <a:solidFill>
                  <a:schemeClr val="dk1"/>
                </a:solidFill>
                <a:latin typeface="FS PF BeauSans Pro" panose="02000500000000020004" pitchFamily="2" charset="0"/>
              </a:rPr>
              <a:t>và </a:t>
            </a:r>
            <a:r>
              <a:rPr lang="vi-VN" sz="1600" b="1" spc="-1" dirty="0">
                <a:solidFill>
                  <a:srgbClr val="FF0000"/>
                </a:solidFill>
                <a:latin typeface="FS PF BeauSans Pro" panose="02000500000000020004" pitchFamily="2" charset="0"/>
              </a:rPr>
              <a:t>bảo dưỡng 3 cột tự đứng tại Trường Sa</a:t>
            </a:r>
            <a:r>
              <a:rPr lang="vi-VN" sz="1600" spc="-1" dirty="0">
                <a:solidFill>
                  <a:schemeClr val="dk1"/>
                </a:solidFill>
                <a:latin typeface="FS PF BeauSans Pro" panose="02000500000000020004" pitchFamily="2" charset="0"/>
              </a:rPr>
              <a:t> (Trường Sa Lớn, Trường Sa Đông và Phan Vinh).</a:t>
            </a:r>
            <a:endParaRPr lang="en-US" sz="1600" spc="-1" dirty="0">
              <a:solidFill>
                <a:schemeClr val="dk1"/>
              </a:solidFill>
              <a:latin typeface="FS PF BeauSans Pro" panose="02000500000000020004" pitchFamily="2" charset="0"/>
            </a:endParaRPr>
          </a:p>
          <a:p>
            <a:pPr marL="285750" indent="-285750" algn="just" defTabSz="1955880">
              <a:lnSpc>
                <a:spcPct val="90000"/>
              </a:lnSpc>
              <a:buFont typeface="Wingdings" panose="05000000000000000000" pitchFamily="2" charset="2"/>
              <a:buChar char="q"/>
            </a:pPr>
            <a:r>
              <a:rPr lang="vi-VN" sz="1600" spc="-1" dirty="0">
                <a:solidFill>
                  <a:schemeClr val="dk1"/>
                </a:solidFill>
                <a:latin typeface="FS PF BeauSans Pro" panose="02000500000000020004" pitchFamily="2" charset="0"/>
              </a:rPr>
              <a:t>Thực hiện kế hoạch </a:t>
            </a:r>
            <a:r>
              <a:rPr lang="vi-VN" sz="1600" b="1" spc="-1" dirty="0">
                <a:solidFill>
                  <a:srgbClr val="FF0000"/>
                </a:solidFill>
                <a:latin typeface="FS PF BeauSans Pro" panose="02000500000000020004" pitchFamily="2" charset="0"/>
              </a:rPr>
              <a:t>bảo dưỡng các trạm đảo</a:t>
            </a:r>
            <a:r>
              <a:rPr lang="vi-VN" sz="1600" spc="-1" dirty="0">
                <a:solidFill>
                  <a:schemeClr val="dk1"/>
                </a:solidFill>
                <a:latin typeface="FS PF BeauSans Pro" panose="02000500000000020004" pitchFamily="2" charset="0"/>
              </a:rPr>
              <a:t> theo KH số 6219/KH-KSVHKT</a:t>
            </a:r>
            <a:r>
              <a:rPr lang="en-US" sz="1600" spc="-1" dirty="0">
                <a:solidFill>
                  <a:schemeClr val="dk1"/>
                </a:solidFill>
                <a:latin typeface="FS PF BeauSans Pro" panose="02000500000000020004" pitchFamily="2" charset="0"/>
              </a:rPr>
              <a:t>.</a:t>
            </a:r>
          </a:p>
        </p:txBody>
      </p:sp>
      <p:sp>
        <p:nvSpPr>
          <p:cNvPr id="13" name="Freeform 20">
            <a:extLst>
              <a:ext uri="{FF2B5EF4-FFF2-40B4-BE49-F238E27FC236}">
                <a16:creationId xmlns:a16="http://schemas.microsoft.com/office/drawing/2014/main" id="{99930DAD-CB2A-457A-A9FF-9793EC0399C1}"/>
              </a:ext>
            </a:extLst>
          </p:cNvPr>
          <p:cNvSpPr/>
          <p:nvPr/>
        </p:nvSpPr>
        <p:spPr>
          <a:xfrm>
            <a:off x="333420" y="1134166"/>
            <a:ext cx="511920" cy="458640"/>
          </a:xfrm>
          <a:custGeom>
            <a:avLst/>
            <a:gdLst>
              <a:gd name="textAreaLeft" fmla="*/ 0 w 511920"/>
              <a:gd name="textAreaRight" fmla="*/ 512280 w 511920"/>
              <a:gd name="textAreaTop" fmla="*/ 0 h 458640"/>
              <a:gd name="textAreaBottom" fmla="*/ 459000 h 458640"/>
            </a:gdLst>
            <a:ahLst/>
            <a:cxnLst/>
            <a:rect l="textAreaLeft" t="textAreaTop" r="textAreaRight" b="textAreaBottom"/>
            <a:pathLst>
              <a:path w="1269503" h="1269503">
                <a:moveTo>
                  <a:pt x="0" y="634752"/>
                </a:moveTo>
                <a:cubicBezTo>
                  <a:pt x="0" y="284188"/>
                  <a:pt x="284188" y="0"/>
                  <a:pt x="634752" y="0"/>
                </a:cubicBezTo>
                <a:cubicBezTo>
                  <a:pt x="985316" y="0"/>
                  <a:pt x="1269504" y="284188"/>
                  <a:pt x="1269504" y="634752"/>
                </a:cubicBezTo>
                <a:cubicBezTo>
                  <a:pt x="1269504" y="985316"/>
                  <a:pt x="985316" y="1269504"/>
                  <a:pt x="634752" y="1269504"/>
                </a:cubicBezTo>
                <a:cubicBezTo>
                  <a:pt x="284188" y="1269504"/>
                  <a:pt x="0" y="985316"/>
                  <a:pt x="0" y="634752"/>
                </a:cubicBezTo>
                <a:close/>
              </a:path>
            </a:pathLst>
          </a:custGeom>
          <a:solidFill>
            <a:srgbClr val="ED1A36"/>
          </a:solidFill>
          <a:ln>
            <a:solidFill>
              <a:srgbClr val="FFFFFF"/>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185760" tIns="185760" rIns="185760" bIns="185760" numCol="1" spcCol="1440" anchor="ctr">
            <a:noAutofit/>
          </a:bodyPr>
          <a:lstStyle/>
          <a:p>
            <a:pPr algn="ctr" defTabSz="1378080">
              <a:lnSpc>
                <a:spcPct val="90000"/>
              </a:lnSpc>
              <a:spcAft>
                <a:spcPts val="1086"/>
              </a:spcAft>
            </a:pPr>
            <a:r>
              <a:rPr lang="en-US" sz="3100" b="0" strike="noStrike" spc="-1">
                <a:solidFill>
                  <a:schemeClr val="lt1"/>
                </a:solidFill>
                <a:latin typeface="FS PF BeauSans Pro" panose="02000500000000020004" pitchFamily="2" charset="0"/>
              </a:rPr>
              <a:t>1</a:t>
            </a:r>
            <a:endParaRPr lang="en-US" sz="3100" b="0" strike="noStrike" spc="-1">
              <a:solidFill>
                <a:srgbClr val="FFFFFF"/>
              </a:solidFill>
              <a:latin typeface="FS PF BeauSans Pro" panose="02000500000000020004" pitchFamily="2" charset="0"/>
            </a:endParaRPr>
          </a:p>
        </p:txBody>
      </p:sp>
      <p:sp>
        <p:nvSpPr>
          <p:cNvPr id="14" name="Freeform 20">
            <a:extLst>
              <a:ext uri="{FF2B5EF4-FFF2-40B4-BE49-F238E27FC236}">
                <a16:creationId xmlns:a16="http://schemas.microsoft.com/office/drawing/2014/main" id="{369F1F41-745C-4644-90F3-87F1AD71FD7F}"/>
              </a:ext>
            </a:extLst>
          </p:cNvPr>
          <p:cNvSpPr/>
          <p:nvPr/>
        </p:nvSpPr>
        <p:spPr>
          <a:xfrm>
            <a:off x="4435680" y="1113049"/>
            <a:ext cx="511920" cy="458640"/>
          </a:xfrm>
          <a:custGeom>
            <a:avLst/>
            <a:gdLst>
              <a:gd name="textAreaLeft" fmla="*/ 0 w 511920"/>
              <a:gd name="textAreaRight" fmla="*/ 512280 w 511920"/>
              <a:gd name="textAreaTop" fmla="*/ 0 h 458640"/>
              <a:gd name="textAreaBottom" fmla="*/ 459000 h 458640"/>
            </a:gdLst>
            <a:ahLst/>
            <a:cxnLst/>
            <a:rect l="textAreaLeft" t="textAreaTop" r="textAreaRight" b="textAreaBottom"/>
            <a:pathLst>
              <a:path w="1269503" h="1269503">
                <a:moveTo>
                  <a:pt x="0" y="634752"/>
                </a:moveTo>
                <a:cubicBezTo>
                  <a:pt x="0" y="284188"/>
                  <a:pt x="284188" y="0"/>
                  <a:pt x="634752" y="0"/>
                </a:cubicBezTo>
                <a:cubicBezTo>
                  <a:pt x="985316" y="0"/>
                  <a:pt x="1269504" y="284188"/>
                  <a:pt x="1269504" y="634752"/>
                </a:cubicBezTo>
                <a:cubicBezTo>
                  <a:pt x="1269504" y="985316"/>
                  <a:pt x="985316" y="1269504"/>
                  <a:pt x="634752" y="1269504"/>
                </a:cubicBezTo>
                <a:cubicBezTo>
                  <a:pt x="284188" y="1269504"/>
                  <a:pt x="0" y="985316"/>
                  <a:pt x="0" y="634752"/>
                </a:cubicBezTo>
                <a:close/>
              </a:path>
            </a:pathLst>
          </a:custGeom>
          <a:solidFill>
            <a:srgbClr val="ED1A36"/>
          </a:solidFill>
          <a:ln>
            <a:solidFill>
              <a:srgbClr val="FFFFFF"/>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185760" tIns="185760" rIns="185760" bIns="185760" numCol="1" spcCol="1440" anchor="ctr">
            <a:noAutofit/>
          </a:bodyPr>
          <a:lstStyle/>
          <a:p>
            <a:pPr algn="ctr" defTabSz="1378080">
              <a:lnSpc>
                <a:spcPct val="90000"/>
              </a:lnSpc>
              <a:spcAft>
                <a:spcPts val="1086"/>
              </a:spcAft>
            </a:pPr>
            <a:r>
              <a:rPr lang="en-US" sz="3100" b="0" strike="noStrike" spc="-1" dirty="0">
                <a:solidFill>
                  <a:srgbClr val="FFFFFF"/>
                </a:solidFill>
                <a:latin typeface="FS PF BeauSans Pro" panose="02000500000000020004" pitchFamily="2" charset="0"/>
              </a:rPr>
              <a:t>2</a:t>
            </a:r>
          </a:p>
        </p:txBody>
      </p:sp>
      <p:pic>
        <p:nvPicPr>
          <p:cNvPr id="15" name="Picture 14"/>
          <p:cNvPicPr>
            <a:picLocks noChangeAspect="1"/>
          </p:cNvPicPr>
          <p:nvPr/>
        </p:nvPicPr>
        <p:blipFill>
          <a:blip r:embed="rId3"/>
          <a:stretch>
            <a:fillRect/>
          </a:stretch>
        </p:blipFill>
        <p:spPr>
          <a:xfrm>
            <a:off x="7829550" y="0"/>
            <a:ext cx="1323594" cy="437941"/>
          </a:xfrm>
          <a:prstGeom prst="rect">
            <a:avLst/>
          </a:prstGeom>
          <a:ln>
            <a:noFill/>
          </a:ln>
          <a:effectLst>
            <a:softEdge rad="112500"/>
          </a:effectLst>
        </p:spPr>
      </p:pic>
    </p:spTree>
    <p:extLst>
      <p:ext uri="{BB962C8B-B14F-4D97-AF65-F5344CB8AC3E}">
        <p14:creationId xmlns:p14="http://schemas.microsoft.com/office/powerpoint/2010/main" val="3569399239"/>
      </p:ext>
    </p:extLst>
  </p:cSld>
  <p:clrMapOvr>
    <a:masterClrMapping/>
  </p:clrMapOvr>
  <p:transition spd="med">
    <p:split orient="ver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Rectangle 1"/>
          <p:cNvSpPr/>
          <p:nvPr/>
        </p:nvSpPr>
        <p:spPr>
          <a:xfrm>
            <a:off x="417960" y="184680"/>
            <a:ext cx="8490240" cy="52416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685800">
              <a:lnSpc>
                <a:spcPct val="100000"/>
              </a:lnSpc>
            </a:pPr>
            <a:endParaRPr lang="en-US" sz="1350" b="0" strike="noStrike" spc="-1">
              <a:solidFill>
                <a:schemeClr val="lt1"/>
              </a:solidFill>
              <a:latin typeface="FS PF BeauSans Pro"/>
            </a:endParaRPr>
          </a:p>
        </p:txBody>
      </p:sp>
      <p:sp>
        <p:nvSpPr>
          <p:cNvPr id="424" name="Rectangle 2"/>
          <p:cNvSpPr/>
          <p:nvPr/>
        </p:nvSpPr>
        <p:spPr>
          <a:xfrm>
            <a:off x="0" y="123840"/>
            <a:ext cx="8811720" cy="42943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685800">
              <a:lnSpc>
                <a:spcPct val="100000"/>
              </a:lnSpc>
            </a:pPr>
            <a:r>
              <a:rPr lang="nl-NL" sz="2200" b="1" spc="-1" dirty="0">
                <a:solidFill>
                  <a:srgbClr val="EE0033"/>
                </a:solidFill>
                <a:latin typeface="FS PF BeauSans Pro"/>
              </a:rPr>
              <a:t>IV. </a:t>
            </a:r>
            <a:r>
              <a:rPr lang="vi-VN" sz="2200" b="1" spc="-1" dirty="0">
                <a:solidFill>
                  <a:srgbClr val="EE0033"/>
                </a:solidFill>
                <a:latin typeface="FS PF BeauSans Pro"/>
              </a:rPr>
              <a:t>CÔNG TÁC </a:t>
            </a:r>
            <a:r>
              <a:rPr lang="en-US" sz="2200" b="1" spc="-1" dirty="0">
                <a:solidFill>
                  <a:srgbClr val="EE0033"/>
                </a:solidFill>
                <a:latin typeface="FS PF BeauSans Pro"/>
              </a:rPr>
              <a:t>VẬN HÀNH KHAI THÁC</a:t>
            </a:r>
            <a:endParaRPr lang="en-US" sz="2200" spc="-1" dirty="0">
              <a:solidFill>
                <a:srgbClr val="000000"/>
              </a:solidFill>
              <a:latin typeface="Arial"/>
            </a:endParaRPr>
          </a:p>
        </p:txBody>
      </p:sp>
      <p:cxnSp>
        <p:nvCxnSpPr>
          <p:cNvPr id="425" name="Straight Connector 3"/>
          <p:cNvCxnSpPr/>
          <p:nvPr/>
        </p:nvCxnSpPr>
        <p:spPr>
          <a:xfrm>
            <a:off x="3053520" y="560160"/>
            <a:ext cx="3026520" cy="360"/>
          </a:xfrm>
          <a:prstGeom prst="straightConnector1">
            <a:avLst/>
          </a:prstGeom>
          <a:ln w="76200">
            <a:solidFill>
              <a:srgbClr val="EE0033"/>
            </a:solidFill>
          </a:ln>
        </p:spPr>
      </p:cxnSp>
      <p:sp>
        <p:nvSpPr>
          <p:cNvPr id="426" name="Rectangle 51"/>
          <p:cNvSpPr/>
          <p:nvPr/>
        </p:nvSpPr>
        <p:spPr>
          <a:xfrm>
            <a:off x="430200" y="670680"/>
            <a:ext cx="7293562" cy="398655"/>
          </a:xfrm>
          <a:prstGeom prst="rect">
            <a:avLst/>
          </a:prstGeom>
          <a:solidFill>
            <a:srgbClr val="EE0033"/>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685800">
              <a:lnSpc>
                <a:spcPct val="100000"/>
              </a:lnSpc>
            </a:pPr>
            <a:r>
              <a:rPr lang="en-US" sz="2000" b="1" spc="-1" dirty="0">
                <a:solidFill>
                  <a:schemeClr val="lt1"/>
                </a:solidFill>
                <a:latin typeface="FS PF BeauSans Pro"/>
              </a:rPr>
              <a:t>2</a:t>
            </a:r>
            <a:r>
              <a:rPr lang="en-US" sz="2000" b="1" strike="noStrike" spc="-1" dirty="0">
                <a:solidFill>
                  <a:schemeClr val="lt1"/>
                </a:solidFill>
                <a:latin typeface="FS PF BeauSans Pro"/>
              </a:rPr>
              <a:t>. </a:t>
            </a:r>
            <a:r>
              <a:rPr lang="it-IT" sz="2000" b="1" strike="noStrike" spc="-1" dirty="0">
                <a:solidFill>
                  <a:schemeClr val="lt1"/>
                </a:solidFill>
                <a:latin typeface="FS PF BeauSans Pro"/>
              </a:rPr>
              <a:t>Kiên cố c</a:t>
            </a:r>
            <a:r>
              <a:rPr lang="vi-VN" sz="2000" b="1" strike="noStrike" spc="-1" dirty="0">
                <a:solidFill>
                  <a:schemeClr val="lt1"/>
                </a:solidFill>
                <a:latin typeface="FS PF BeauSans Pro"/>
              </a:rPr>
              <a:t>ơ</a:t>
            </a:r>
            <a:r>
              <a:rPr lang="en-US" sz="2000" b="1" strike="noStrike" spc="-1" dirty="0">
                <a:solidFill>
                  <a:schemeClr val="lt1"/>
                </a:solidFill>
                <a:latin typeface="FS PF BeauSans Pro"/>
              </a:rPr>
              <a:t> </a:t>
            </a:r>
            <a:r>
              <a:rPr lang="en-US" sz="2000" b="1" strike="noStrike" spc="-1" dirty="0" err="1">
                <a:solidFill>
                  <a:schemeClr val="lt1"/>
                </a:solidFill>
                <a:latin typeface="FS PF BeauSans Pro"/>
              </a:rPr>
              <a:t>điện</a:t>
            </a:r>
            <a:r>
              <a:rPr lang="en-US" sz="2000" b="1" strike="noStrike" spc="-1" dirty="0">
                <a:solidFill>
                  <a:schemeClr val="lt1"/>
                </a:solidFill>
                <a:latin typeface="FS PF BeauSans Pro"/>
              </a:rPr>
              <a:t> </a:t>
            </a:r>
            <a:r>
              <a:rPr lang="en-US" sz="2000" b="1" strike="noStrike" spc="-1" dirty="0" err="1">
                <a:solidFill>
                  <a:schemeClr val="lt1"/>
                </a:solidFill>
                <a:latin typeface="FS PF BeauSans Pro"/>
              </a:rPr>
              <a:t>cho</a:t>
            </a:r>
            <a:r>
              <a:rPr lang="en-US" sz="2000" b="1" strike="noStrike" spc="-1" dirty="0">
                <a:solidFill>
                  <a:schemeClr val="lt1"/>
                </a:solidFill>
                <a:latin typeface="FS PF BeauSans Pro"/>
              </a:rPr>
              <a:t> </a:t>
            </a:r>
            <a:r>
              <a:rPr lang="en-US" sz="2000" b="1" strike="noStrike" spc="-1" dirty="0" err="1">
                <a:solidFill>
                  <a:schemeClr val="lt1"/>
                </a:solidFill>
                <a:latin typeface="FS PF BeauSans Pro"/>
              </a:rPr>
              <a:t>Tổng</a:t>
            </a:r>
            <a:r>
              <a:rPr lang="en-US" sz="2000" b="1" strike="noStrike" spc="-1" dirty="0">
                <a:solidFill>
                  <a:schemeClr val="lt1"/>
                </a:solidFill>
                <a:latin typeface="FS PF BeauSans Pro"/>
              </a:rPr>
              <a:t> </a:t>
            </a:r>
            <a:r>
              <a:rPr lang="en-US" sz="2000" b="1" strike="noStrike" spc="-1" dirty="0" err="1">
                <a:solidFill>
                  <a:schemeClr val="lt1"/>
                </a:solidFill>
                <a:latin typeface="FS PF BeauSans Pro"/>
              </a:rPr>
              <a:t>trạm</a:t>
            </a:r>
            <a:r>
              <a:rPr lang="en-US" sz="2000" b="1" strike="noStrike" spc="-1" dirty="0">
                <a:solidFill>
                  <a:schemeClr val="lt1"/>
                </a:solidFill>
                <a:latin typeface="FS PF BeauSans Pro"/>
              </a:rPr>
              <a:t> </a:t>
            </a:r>
            <a:r>
              <a:rPr lang="en-US" sz="2000" b="1" strike="noStrike" spc="-1" dirty="0" err="1">
                <a:solidFill>
                  <a:schemeClr val="lt1"/>
                </a:solidFill>
                <a:latin typeface="FS PF BeauSans Pro"/>
              </a:rPr>
              <a:t>tỉnh</a:t>
            </a:r>
            <a:r>
              <a:rPr lang="en-US" sz="2000" b="1" strike="noStrike" spc="-1" dirty="0">
                <a:solidFill>
                  <a:schemeClr val="lt1"/>
                </a:solidFill>
                <a:latin typeface="FS PF BeauSans Pro"/>
              </a:rPr>
              <a:t>, </a:t>
            </a:r>
            <a:r>
              <a:rPr lang="en-US" sz="2000" b="1" strike="noStrike" spc="-1" dirty="0" err="1">
                <a:solidFill>
                  <a:schemeClr val="lt1"/>
                </a:solidFill>
                <a:latin typeface="FS PF BeauSans Pro"/>
              </a:rPr>
              <a:t>trục</a:t>
            </a:r>
            <a:r>
              <a:rPr lang="en-US" sz="2000" b="1" strike="noStrike" spc="-1" dirty="0">
                <a:solidFill>
                  <a:schemeClr val="lt1"/>
                </a:solidFill>
                <a:latin typeface="FS PF BeauSans Pro"/>
              </a:rPr>
              <a:t>, </a:t>
            </a:r>
            <a:r>
              <a:rPr lang="en-US" sz="2000" b="1" strike="noStrike" spc="-1" dirty="0" err="1">
                <a:solidFill>
                  <a:schemeClr val="lt1"/>
                </a:solidFill>
                <a:latin typeface="FS PF BeauSans Pro"/>
              </a:rPr>
              <a:t>lõi</a:t>
            </a:r>
            <a:r>
              <a:rPr lang="en-US" sz="2000" b="1" strike="noStrike" spc="-1" dirty="0">
                <a:solidFill>
                  <a:schemeClr val="lt1"/>
                </a:solidFill>
                <a:latin typeface="FS PF BeauSans Pro"/>
              </a:rPr>
              <a:t>, </a:t>
            </a:r>
            <a:r>
              <a:rPr lang="en-US" sz="2000" b="1" strike="noStrike" spc="-1" dirty="0" err="1">
                <a:solidFill>
                  <a:schemeClr val="lt1"/>
                </a:solidFill>
                <a:latin typeface="FS PF BeauSans Pro"/>
              </a:rPr>
              <a:t>hội</a:t>
            </a:r>
            <a:r>
              <a:rPr lang="en-US" sz="2000" b="1" strike="noStrike" spc="-1" dirty="0">
                <a:solidFill>
                  <a:schemeClr val="lt1"/>
                </a:solidFill>
                <a:latin typeface="FS PF BeauSans Pro"/>
              </a:rPr>
              <a:t> </a:t>
            </a:r>
            <a:r>
              <a:rPr lang="en-US" sz="2000" b="1" strike="noStrike" spc="-1" dirty="0" err="1">
                <a:solidFill>
                  <a:schemeClr val="lt1"/>
                </a:solidFill>
                <a:latin typeface="FS PF BeauSans Pro"/>
              </a:rPr>
              <a:t>tụ</a:t>
            </a:r>
            <a:r>
              <a:rPr lang="en-US" sz="2000" b="1" strike="noStrike" spc="-1" dirty="0">
                <a:solidFill>
                  <a:schemeClr val="lt1"/>
                </a:solidFill>
                <a:latin typeface="FS PF BeauSans Pro"/>
              </a:rPr>
              <a:t>:</a:t>
            </a:r>
            <a:endParaRPr lang="en-US" sz="2000" b="0" strike="noStrike" spc="-1" dirty="0">
              <a:solidFill>
                <a:srgbClr val="FFFFFF"/>
              </a:solidFill>
              <a:latin typeface="Arial"/>
            </a:endParaRPr>
          </a:p>
        </p:txBody>
      </p:sp>
      <p:sp>
        <p:nvSpPr>
          <p:cNvPr id="429" name="Rectangle 7"/>
          <p:cNvSpPr/>
          <p:nvPr/>
        </p:nvSpPr>
        <p:spPr>
          <a:xfrm>
            <a:off x="485399" y="1236641"/>
            <a:ext cx="2217459" cy="284778"/>
          </a:xfrm>
          <a:prstGeom prst="rect">
            <a:avLst/>
          </a:prstGeom>
          <a:solidFill>
            <a:schemeClr val="tx1"/>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defTabSz="977760">
              <a:lnSpc>
                <a:spcPct val="90000"/>
              </a:lnSpc>
            </a:pPr>
            <a:r>
              <a:rPr lang="nl-NL" sz="1400" b="1" strike="noStrike" spc="-1" dirty="0">
                <a:solidFill>
                  <a:schemeClr val="lt1"/>
                </a:solidFill>
                <a:latin typeface="FS PF BeauSans Pro"/>
              </a:rPr>
              <a:t>Audit và diễn tập</a:t>
            </a:r>
            <a:endParaRPr lang="en-US" sz="1400" b="0" strike="noStrike" spc="-1" dirty="0">
              <a:solidFill>
                <a:srgbClr val="FFFFFF"/>
              </a:solidFill>
              <a:latin typeface="Arial"/>
            </a:endParaRPr>
          </a:p>
        </p:txBody>
      </p:sp>
      <p:sp>
        <p:nvSpPr>
          <p:cNvPr id="430" name="Rectangle 8"/>
          <p:cNvSpPr/>
          <p:nvPr/>
        </p:nvSpPr>
        <p:spPr>
          <a:xfrm>
            <a:off x="4866900" y="1217293"/>
            <a:ext cx="2549154" cy="284778"/>
          </a:xfrm>
          <a:prstGeom prst="rect">
            <a:avLst/>
          </a:prstGeom>
          <a:solidFill>
            <a:schemeClr val="tx1"/>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defTabSz="977760">
              <a:lnSpc>
                <a:spcPct val="90000"/>
              </a:lnSpc>
            </a:pPr>
            <a:r>
              <a:rPr lang="nl-NL" sz="1400" b="1" strike="noStrike" spc="-1" dirty="0">
                <a:solidFill>
                  <a:schemeClr val="lt1"/>
                </a:solidFill>
                <a:latin typeface="FS PF BeauSans Pro"/>
              </a:rPr>
              <a:t>Củng cố, bổ sung tài nguyên</a:t>
            </a:r>
            <a:endParaRPr lang="en-US" sz="1400" b="0" strike="noStrike" spc="-1" dirty="0">
              <a:solidFill>
                <a:srgbClr val="FFFFFF"/>
              </a:solidFill>
              <a:latin typeface="Arial"/>
            </a:endParaRPr>
          </a:p>
        </p:txBody>
      </p:sp>
      <p:sp>
        <p:nvSpPr>
          <p:cNvPr id="10" name="TextBox 9"/>
          <p:cNvSpPr txBox="1"/>
          <p:nvPr/>
        </p:nvSpPr>
        <p:spPr>
          <a:xfrm>
            <a:off x="223875" y="4785741"/>
            <a:ext cx="2228849" cy="253916"/>
          </a:xfrm>
          <a:prstGeom prst="rect">
            <a:avLst/>
          </a:prstGeom>
          <a:solidFill>
            <a:schemeClr val="bg1">
              <a:lumMod val="95000"/>
            </a:schemeClr>
          </a:solidFill>
          <a:ln>
            <a:solidFill>
              <a:schemeClr val="bg1">
                <a:lumMod val="95000"/>
              </a:schemeClr>
            </a:solidFill>
          </a:ln>
        </p:spPr>
        <p:txBody>
          <a:bodyPr wrap="square" rtlCol="0">
            <a:spAutoFit/>
          </a:bodyPr>
          <a:lstStyle/>
          <a:p>
            <a:r>
              <a:rPr lang="en-US" sz="1050" b="1">
                <a:solidFill>
                  <a:schemeClr val="bg1">
                    <a:lumMod val="50000"/>
                  </a:schemeClr>
                </a:solidFill>
                <a:latin typeface="FS PF BeauSans Pro SemiBold" panose="02000503000000020004" pitchFamily="2" charset="0"/>
              </a:rPr>
              <a:t>Trung tâm Kỹ thuật Khu vực 2</a:t>
            </a:r>
          </a:p>
        </p:txBody>
      </p:sp>
      <p:sp>
        <p:nvSpPr>
          <p:cNvPr id="11" name="Freeform 19">
            <a:extLst>
              <a:ext uri="{FF2B5EF4-FFF2-40B4-BE49-F238E27FC236}">
                <a16:creationId xmlns:a16="http://schemas.microsoft.com/office/drawing/2014/main" id="{E3A6289A-966A-4203-9D01-A4F77D91BE3F}"/>
              </a:ext>
            </a:extLst>
          </p:cNvPr>
          <p:cNvSpPr/>
          <p:nvPr/>
        </p:nvSpPr>
        <p:spPr>
          <a:xfrm>
            <a:off x="430200" y="1657638"/>
            <a:ext cx="3832518" cy="2847126"/>
          </a:xfrm>
          <a:custGeom>
            <a:avLst/>
            <a:gdLst>
              <a:gd name="textAreaLeft" fmla="*/ 0 w 1309320"/>
              <a:gd name="textAreaRight" fmla="*/ 1309680 w 1309320"/>
              <a:gd name="textAreaTop" fmla="*/ 0 h 2539800"/>
              <a:gd name="textAreaBottom" fmla="*/ 2540160 h 2539800"/>
            </a:gdLst>
            <a:ahLst/>
            <a:cxnLst/>
            <a:rect l="textAreaLeft" t="textAreaTop" r="textAreaRight" b="textAreaBottom"/>
            <a:pathLst>
              <a:path w="1904255" h="1270138">
                <a:moveTo>
                  <a:pt x="0" y="0"/>
                </a:moveTo>
                <a:lnTo>
                  <a:pt x="1904255" y="0"/>
                </a:lnTo>
                <a:lnTo>
                  <a:pt x="1904255" y="1270138"/>
                </a:lnTo>
                <a:lnTo>
                  <a:pt x="0" y="1270138"/>
                </a:lnTo>
                <a:lnTo>
                  <a:pt x="0" y="0"/>
                </a:lnTo>
                <a:close/>
              </a:path>
            </a:pathLst>
          </a:custGeom>
          <a:solidFill>
            <a:schemeClr val="bg1">
              <a:alpha val="90000"/>
            </a:schemeClr>
          </a:solidFill>
          <a:ln>
            <a:solidFill>
              <a:srgbClr val="EE0033">
                <a:alpha val="90000"/>
              </a:srgb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p:style>
        <p:txBody>
          <a:bodyPr lIns="304560" tIns="312840" rIns="312840" bIns="312840" numCol="1" spcCol="1440" anchor="ctr">
            <a:noAutofit/>
          </a:bodyPr>
          <a:lstStyle/>
          <a:p>
            <a:pPr marL="225425" indent="-225425" algn="just" defTabSz="1955880">
              <a:lnSpc>
                <a:spcPct val="90000"/>
              </a:lnSpc>
              <a:buFont typeface="Wingdings" panose="05000000000000000000" pitchFamily="2" charset="2"/>
              <a:buChar char="q"/>
            </a:pPr>
            <a:r>
              <a:rPr lang="en-US" spc="-1" dirty="0" err="1">
                <a:solidFill>
                  <a:schemeClr val="dk1"/>
                </a:solidFill>
                <a:latin typeface="FS PF BeauSans Pro" panose="02000500000000020004" pitchFamily="2" charset="0"/>
              </a:rPr>
              <a:t>Thẩm</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định</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và</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diễn</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tập</a:t>
            </a:r>
            <a:r>
              <a:rPr lang="en-US" spc="-1" dirty="0">
                <a:solidFill>
                  <a:schemeClr val="dk1"/>
                </a:solidFill>
                <a:latin typeface="FS PF BeauSans Pro" panose="02000500000000020004" pitchFamily="2" charset="0"/>
              </a:rPr>
              <a:t> </a:t>
            </a:r>
            <a:r>
              <a:rPr lang="en-US" spc="-1" dirty="0">
                <a:solidFill>
                  <a:srgbClr val="FF0000"/>
                </a:solidFill>
                <a:latin typeface="FS PF BeauSans Pro" panose="02000500000000020004" pitchFamily="2" charset="0"/>
              </a:rPr>
              <a:t>Phương </a:t>
            </a:r>
            <a:r>
              <a:rPr lang="en-US" spc="-1" dirty="0" err="1">
                <a:solidFill>
                  <a:srgbClr val="FF0000"/>
                </a:solidFill>
                <a:latin typeface="FS PF BeauSans Pro" panose="02000500000000020004" pitchFamily="2" charset="0"/>
              </a:rPr>
              <a:t>án</a:t>
            </a:r>
            <a:r>
              <a:rPr lang="en-US" spc="-1" dirty="0">
                <a:solidFill>
                  <a:srgbClr val="FF0000"/>
                </a:solidFill>
                <a:latin typeface="FS PF BeauSans Pro" panose="02000500000000020004" pitchFamily="2" charset="0"/>
              </a:rPr>
              <a:t> </a:t>
            </a:r>
            <a:r>
              <a:rPr lang="en-US" spc="-1" dirty="0" smtClean="0">
                <a:solidFill>
                  <a:srgbClr val="FF0000"/>
                </a:solidFill>
                <a:latin typeface="FS PF BeauSans Pro" panose="02000500000000020004" pitchFamily="2" charset="0"/>
              </a:rPr>
              <a:t>PCTT, MĐDR </a:t>
            </a:r>
            <a:r>
              <a:rPr lang="en-US" spc="-1" dirty="0" err="1">
                <a:solidFill>
                  <a:schemeClr val="dk1"/>
                </a:solidFill>
                <a:latin typeface="FS PF BeauSans Pro" panose="02000500000000020004" pitchFamily="2" charset="0"/>
              </a:rPr>
              <a:t>theo</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mô</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hình</a:t>
            </a:r>
            <a:r>
              <a:rPr lang="en-US" spc="-1" dirty="0">
                <a:solidFill>
                  <a:schemeClr val="dk1"/>
                </a:solidFill>
                <a:latin typeface="FS PF BeauSans Pro" panose="02000500000000020004" pitchFamily="2" charset="0"/>
              </a:rPr>
              <a:t> 8 </a:t>
            </a:r>
            <a:r>
              <a:rPr lang="en-US" spc="-1" dirty="0" err="1">
                <a:solidFill>
                  <a:schemeClr val="dk1"/>
                </a:solidFill>
                <a:latin typeface="FS PF BeauSans Pro" panose="02000500000000020004" pitchFamily="2" charset="0"/>
              </a:rPr>
              <a:t>tỉnh</a:t>
            </a:r>
            <a:r>
              <a:rPr lang="en-US" spc="-1" dirty="0">
                <a:solidFill>
                  <a:schemeClr val="dk1"/>
                </a:solidFill>
                <a:latin typeface="FS PF BeauSans Pro" panose="02000500000000020004" pitchFamily="2" charset="0"/>
              </a:rPr>
              <a:t> </a:t>
            </a:r>
            <a:r>
              <a:rPr lang="en-US" spc="-1" dirty="0" err="1" smtClean="0">
                <a:solidFill>
                  <a:schemeClr val="dk1"/>
                </a:solidFill>
                <a:latin typeface="FS PF BeauSans Pro" panose="02000500000000020004" pitchFamily="2" charset="0"/>
              </a:rPr>
              <a:t>mới</a:t>
            </a:r>
            <a:r>
              <a:rPr lang="en-US" spc="-1" dirty="0">
                <a:solidFill>
                  <a:schemeClr val="dk1"/>
                </a:solidFill>
                <a:latin typeface="FS PF BeauSans Pro" panose="02000500000000020004" pitchFamily="2" charset="0"/>
              </a:rPr>
              <a:t> </a:t>
            </a:r>
            <a:r>
              <a:rPr lang="en-US" spc="-1" dirty="0" err="1" smtClean="0">
                <a:solidFill>
                  <a:schemeClr val="dk1"/>
                </a:solidFill>
                <a:latin typeface="FS PF BeauSans Pro" panose="02000500000000020004" pitchFamily="2" charset="0"/>
              </a:rPr>
              <a:t>và</a:t>
            </a:r>
            <a:r>
              <a:rPr lang="en-US" spc="-1" dirty="0" smtClean="0">
                <a:solidFill>
                  <a:schemeClr val="dk1"/>
                </a:solidFill>
                <a:latin typeface="FS PF BeauSans Pro" panose="02000500000000020004" pitchFamily="2" charset="0"/>
              </a:rPr>
              <a:t> </a:t>
            </a:r>
            <a:r>
              <a:rPr lang="en-US" spc="-1" dirty="0" err="1" smtClean="0">
                <a:solidFill>
                  <a:schemeClr val="dk1"/>
                </a:solidFill>
                <a:latin typeface="FS PF BeauSans Pro" panose="02000500000000020004" pitchFamily="2" charset="0"/>
              </a:rPr>
              <a:t>chính</a:t>
            </a:r>
            <a:r>
              <a:rPr lang="en-US" spc="-1" dirty="0" smtClean="0">
                <a:solidFill>
                  <a:schemeClr val="dk1"/>
                </a:solidFill>
                <a:latin typeface="FS PF BeauSans Pro" panose="02000500000000020004" pitchFamily="2" charset="0"/>
              </a:rPr>
              <a:t> </a:t>
            </a:r>
            <a:r>
              <a:rPr lang="en-US" spc="-1" dirty="0" err="1" smtClean="0">
                <a:solidFill>
                  <a:schemeClr val="dk1"/>
                </a:solidFill>
                <a:latin typeface="FS PF BeauSans Pro" panose="02000500000000020004" pitchFamily="2" charset="0"/>
              </a:rPr>
              <a:t>quyền</a:t>
            </a:r>
            <a:r>
              <a:rPr lang="en-US" spc="-1" dirty="0" smtClean="0">
                <a:solidFill>
                  <a:schemeClr val="dk1"/>
                </a:solidFill>
                <a:latin typeface="FS PF BeauSans Pro" panose="02000500000000020004" pitchFamily="2" charset="0"/>
              </a:rPr>
              <a:t> 2 </a:t>
            </a:r>
            <a:r>
              <a:rPr lang="en-US" spc="-1" dirty="0" err="1" smtClean="0">
                <a:solidFill>
                  <a:schemeClr val="dk1"/>
                </a:solidFill>
                <a:latin typeface="FS PF BeauSans Pro" panose="02000500000000020004" pitchFamily="2" charset="0"/>
              </a:rPr>
              <a:t>cấp</a:t>
            </a:r>
            <a:r>
              <a:rPr lang="en-US" spc="-1" dirty="0">
                <a:solidFill>
                  <a:schemeClr val="dk1"/>
                </a:solidFill>
                <a:latin typeface="FS PF BeauSans Pro" panose="02000500000000020004" pitchFamily="2" charset="0"/>
              </a:rPr>
              <a:t>.</a:t>
            </a:r>
          </a:p>
          <a:p>
            <a:pPr marL="225425" indent="-225425" algn="just" defTabSz="1955880">
              <a:lnSpc>
                <a:spcPct val="90000"/>
              </a:lnSpc>
              <a:buFont typeface="Wingdings" panose="05000000000000000000" pitchFamily="2" charset="2"/>
              <a:buChar char="q"/>
            </a:pPr>
            <a:r>
              <a:rPr lang="en-US" spc="-1" dirty="0" smtClean="0">
                <a:solidFill>
                  <a:srgbClr val="FF0000"/>
                </a:solidFill>
                <a:latin typeface="FS PF BeauSans Pro" panose="02000500000000020004" pitchFamily="2" charset="0"/>
              </a:rPr>
              <a:t>Audit </a:t>
            </a:r>
            <a:r>
              <a:rPr lang="en-US" spc="-1" dirty="0">
                <a:solidFill>
                  <a:srgbClr val="FF0000"/>
                </a:solidFill>
                <a:latin typeface="FS PF BeauSans Pro" panose="02000500000000020004" pitchFamily="2" charset="0"/>
              </a:rPr>
              <a:t>6 </a:t>
            </a:r>
            <a:r>
              <a:rPr lang="en-US" spc="-1" dirty="0" err="1">
                <a:solidFill>
                  <a:srgbClr val="FF0000"/>
                </a:solidFill>
                <a:latin typeface="FS PF BeauSans Pro" panose="02000500000000020004" pitchFamily="2" charset="0"/>
              </a:rPr>
              <a:t>tháng</a:t>
            </a:r>
            <a:r>
              <a:rPr lang="en-US" spc="-1" dirty="0">
                <a:solidFill>
                  <a:srgbClr val="FF0000"/>
                </a:solidFill>
                <a:latin typeface="FS PF BeauSans Pro" panose="02000500000000020004" pitchFamily="2" charset="0"/>
              </a:rPr>
              <a:t> 100% </a:t>
            </a:r>
            <a:r>
              <a:rPr lang="en-US" spc="-1" dirty="0" err="1">
                <a:solidFill>
                  <a:srgbClr val="FF0000"/>
                </a:solidFill>
                <a:latin typeface="FS PF BeauSans Pro" panose="02000500000000020004" pitchFamily="2" charset="0"/>
              </a:rPr>
              <a:t>tổng</a:t>
            </a:r>
            <a:r>
              <a:rPr lang="en-US" spc="-1" dirty="0">
                <a:solidFill>
                  <a:srgbClr val="FF0000"/>
                </a:solidFill>
                <a:latin typeface="FS PF BeauSans Pro" panose="02000500000000020004" pitchFamily="2" charset="0"/>
              </a:rPr>
              <a:t> </a:t>
            </a:r>
            <a:r>
              <a:rPr lang="en-US" spc="-1" dirty="0" err="1">
                <a:solidFill>
                  <a:srgbClr val="FF0000"/>
                </a:solidFill>
                <a:latin typeface="FS PF BeauSans Pro" panose="02000500000000020004" pitchFamily="2" charset="0"/>
              </a:rPr>
              <a:t>trạm</a:t>
            </a:r>
            <a:r>
              <a:rPr lang="en-US" spc="-1" dirty="0">
                <a:solidFill>
                  <a:srgbClr val="FF0000"/>
                </a:solidFill>
                <a:latin typeface="FS PF BeauSans Pro" panose="02000500000000020004" pitchFamily="2" charset="0"/>
              </a:rPr>
              <a:t>, </a:t>
            </a:r>
            <a:r>
              <a:rPr lang="en-US" spc="-1" dirty="0" err="1">
                <a:solidFill>
                  <a:srgbClr val="FF0000"/>
                </a:solidFill>
                <a:latin typeface="FS PF BeauSans Pro" panose="02000500000000020004" pitchFamily="2" charset="0"/>
              </a:rPr>
              <a:t>trục</a:t>
            </a:r>
            <a:r>
              <a:rPr lang="en-US" spc="-1" dirty="0">
                <a:solidFill>
                  <a:srgbClr val="FF0000"/>
                </a:solidFill>
                <a:latin typeface="FS PF BeauSans Pro" panose="02000500000000020004" pitchFamily="2" charset="0"/>
              </a:rPr>
              <a:t> </a:t>
            </a:r>
            <a:r>
              <a:rPr lang="en-US" spc="-1" dirty="0" err="1">
                <a:solidFill>
                  <a:srgbClr val="FF0000"/>
                </a:solidFill>
                <a:latin typeface="FS PF BeauSans Pro" panose="02000500000000020004" pitchFamily="2" charset="0"/>
              </a:rPr>
              <a:t>lõi</a:t>
            </a:r>
            <a:r>
              <a:rPr lang="en-US" spc="-1" dirty="0">
                <a:solidFill>
                  <a:srgbClr val="FF0000"/>
                </a:solidFill>
                <a:latin typeface="FS PF BeauSans Pro" panose="02000500000000020004" pitchFamily="2" charset="0"/>
              </a:rPr>
              <a:t> </a:t>
            </a:r>
            <a:r>
              <a:rPr lang="en-US" spc="-1" dirty="0" err="1">
                <a:solidFill>
                  <a:srgbClr val="FF0000"/>
                </a:solidFill>
                <a:latin typeface="FS PF BeauSans Pro" panose="02000500000000020004" pitchFamily="2" charset="0"/>
              </a:rPr>
              <a:t>và</a:t>
            </a:r>
            <a:r>
              <a:rPr lang="en-US" spc="-1" dirty="0">
                <a:solidFill>
                  <a:srgbClr val="FF0000"/>
                </a:solidFill>
                <a:latin typeface="FS PF BeauSans Pro" panose="02000500000000020004" pitchFamily="2" charset="0"/>
              </a:rPr>
              <a:t> </a:t>
            </a:r>
            <a:r>
              <a:rPr lang="en-US" spc="-1" dirty="0" err="1">
                <a:solidFill>
                  <a:srgbClr val="FF0000"/>
                </a:solidFill>
                <a:latin typeface="FS PF BeauSans Pro" panose="02000500000000020004" pitchFamily="2" charset="0"/>
              </a:rPr>
              <a:t>hội</a:t>
            </a:r>
            <a:r>
              <a:rPr lang="en-US" spc="-1" dirty="0">
                <a:solidFill>
                  <a:srgbClr val="FF0000"/>
                </a:solidFill>
                <a:latin typeface="FS PF BeauSans Pro" panose="02000500000000020004" pitchFamily="2" charset="0"/>
              </a:rPr>
              <a:t> </a:t>
            </a:r>
            <a:r>
              <a:rPr lang="en-US" spc="-1" dirty="0" err="1">
                <a:solidFill>
                  <a:srgbClr val="FF0000"/>
                </a:solidFill>
                <a:latin typeface="FS PF BeauSans Pro" panose="02000500000000020004" pitchFamily="2" charset="0"/>
              </a:rPr>
              <a:t>tụ</a:t>
            </a:r>
            <a:r>
              <a:rPr lang="en-US" spc="-1" dirty="0">
                <a:solidFill>
                  <a:schemeClr val="dk1"/>
                </a:solidFill>
                <a:latin typeface="FS PF BeauSans Pro" panose="02000500000000020004" pitchFamily="2" charset="0"/>
              </a:rPr>
              <a:t>: Test </a:t>
            </a:r>
            <a:r>
              <a:rPr lang="en-US" spc="-1" dirty="0" err="1">
                <a:solidFill>
                  <a:schemeClr val="dk1"/>
                </a:solidFill>
                <a:latin typeface="FS PF BeauSans Pro" panose="02000500000000020004" pitchFamily="2" charset="0"/>
              </a:rPr>
              <a:t>ắc</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quy</a:t>
            </a:r>
            <a:r>
              <a:rPr lang="en-US" spc="-1" dirty="0">
                <a:solidFill>
                  <a:schemeClr val="dk1"/>
                </a:solidFill>
                <a:latin typeface="FS PF BeauSans Pro" panose="02000500000000020004" pitchFamily="2" charset="0"/>
              </a:rPr>
              <a:t>; test </a:t>
            </a:r>
            <a:r>
              <a:rPr lang="en-US" spc="-1" dirty="0" err="1">
                <a:solidFill>
                  <a:schemeClr val="dk1"/>
                </a:solidFill>
                <a:latin typeface="FS PF BeauSans Pro" panose="02000500000000020004" pitchFamily="2" charset="0"/>
              </a:rPr>
              <a:t>kiểm</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tra</a:t>
            </a:r>
            <a:r>
              <a:rPr lang="en-US" spc="-1" dirty="0">
                <a:solidFill>
                  <a:schemeClr val="dk1"/>
                </a:solidFill>
                <a:latin typeface="FS PF BeauSans Pro" panose="02000500000000020004" pitchFamily="2" charset="0"/>
              </a:rPr>
              <a:t> 2 </a:t>
            </a:r>
            <a:r>
              <a:rPr lang="en-US" spc="-1" dirty="0" err="1">
                <a:solidFill>
                  <a:schemeClr val="dk1"/>
                </a:solidFill>
                <a:latin typeface="FS PF BeauSans Pro" panose="02000500000000020004" pitchFamily="2" charset="0"/>
              </a:rPr>
              <a:t>mặt</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nguồn</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và</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kiểm</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tra</a:t>
            </a:r>
            <a:r>
              <a:rPr lang="en-US" spc="-1" dirty="0">
                <a:solidFill>
                  <a:schemeClr val="dk1"/>
                </a:solidFill>
                <a:latin typeface="FS PF BeauSans Pro" panose="02000500000000020004" pitchFamily="2" charset="0"/>
              </a:rPr>
              <a:t> audit </a:t>
            </a:r>
            <a:r>
              <a:rPr lang="en-US" spc="-1" dirty="0" err="1">
                <a:solidFill>
                  <a:schemeClr val="dk1"/>
                </a:solidFill>
                <a:latin typeface="FS PF BeauSans Pro" panose="02000500000000020004" pitchFamily="2" charset="0"/>
              </a:rPr>
              <a:t>cho</a:t>
            </a:r>
            <a:r>
              <a:rPr lang="en-US" spc="-1" dirty="0">
                <a:solidFill>
                  <a:schemeClr val="dk1"/>
                </a:solidFill>
                <a:latin typeface="FS PF BeauSans Pro" panose="02000500000000020004" pitchFamily="2" charset="0"/>
              </a:rPr>
              <a:t> </a:t>
            </a:r>
            <a:r>
              <a:rPr lang="en-US" b="1" spc="-1" dirty="0">
                <a:solidFill>
                  <a:schemeClr val="dk1"/>
                </a:solidFill>
                <a:latin typeface="FS PF BeauSans Pro" panose="02000500000000020004" pitchFamily="2" charset="0"/>
              </a:rPr>
              <a:t>300</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trạm</a:t>
            </a:r>
            <a:r>
              <a:rPr lang="en-US" spc="-1" dirty="0">
                <a:solidFill>
                  <a:schemeClr val="dk1"/>
                </a:solidFill>
                <a:latin typeface="FS PF BeauSans Pro" panose="02000500000000020004" pitchFamily="2" charset="0"/>
              </a:rPr>
              <a:t>.</a:t>
            </a:r>
            <a:endParaRPr lang="en-US" b="0" strike="noStrike" spc="-1" dirty="0">
              <a:solidFill>
                <a:schemeClr val="dk1"/>
              </a:solidFill>
              <a:latin typeface="FS PF BeauSans Pro" panose="02000500000000020004" pitchFamily="2" charset="0"/>
            </a:endParaRPr>
          </a:p>
        </p:txBody>
      </p:sp>
      <p:sp>
        <p:nvSpPr>
          <p:cNvPr id="12" name="Freeform 19">
            <a:extLst>
              <a:ext uri="{FF2B5EF4-FFF2-40B4-BE49-F238E27FC236}">
                <a16:creationId xmlns:a16="http://schemas.microsoft.com/office/drawing/2014/main" id="{D93FBF51-8C66-43F9-B06D-DD2C72659D28}"/>
              </a:ext>
            </a:extLst>
          </p:cNvPr>
          <p:cNvSpPr/>
          <p:nvPr/>
        </p:nvSpPr>
        <p:spPr>
          <a:xfrm>
            <a:off x="4370297" y="1657637"/>
            <a:ext cx="4585553" cy="2847127"/>
          </a:xfrm>
          <a:custGeom>
            <a:avLst/>
            <a:gdLst>
              <a:gd name="textAreaLeft" fmla="*/ 0 w 1309320"/>
              <a:gd name="textAreaRight" fmla="*/ 1309680 w 1309320"/>
              <a:gd name="textAreaTop" fmla="*/ 0 h 2539800"/>
              <a:gd name="textAreaBottom" fmla="*/ 2540160 h 2539800"/>
            </a:gdLst>
            <a:ahLst/>
            <a:cxnLst/>
            <a:rect l="textAreaLeft" t="textAreaTop" r="textAreaRight" b="textAreaBottom"/>
            <a:pathLst>
              <a:path w="1904255" h="1270138">
                <a:moveTo>
                  <a:pt x="0" y="0"/>
                </a:moveTo>
                <a:lnTo>
                  <a:pt x="1904255" y="0"/>
                </a:lnTo>
                <a:lnTo>
                  <a:pt x="1904255" y="1270138"/>
                </a:lnTo>
                <a:lnTo>
                  <a:pt x="0" y="1270138"/>
                </a:lnTo>
                <a:lnTo>
                  <a:pt x="0" y="0"/>
                </a:lnTo>
                <a:close/>
              </a:path>
            </a:pathLst>
          </a:custGeom>
          <a:solidFill>
            <a:schemeClr val="bg1">
              <a:alpha val="90000"/>
            </a:schemeClr>
          </a:solidFill>
          <a:ln>
            <a:solidFill>
              <a:srgbClr val="EE0033">
                <a:alpha val="90000"/>
              </a:srgb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p:style>
        <p:txBody>
          <a:bodyPr lIns="304560" tIns="312840" rIns="312840" bIns="312840" numCol="1" spcCol="1440" anchor="ctr">
            <a:noAutofit/>
          </a:bodyPr>
          <a:lstStyle/>
          <a:p>
            <a:pPr marL="285750" indent="-285750" algn="just" defTabSz="1955880">
              <a:lnSpc>
                <a:spcPct val="90000"/>
              </a:lnSpc>
              <a:buFont typeface="Wingdings" panose="05000000000000000000" pitchFamily="2" charset="2"/>
              <a:buChar char="q"/>
            </a:pPr>
            <a:r>
              <a:rPr lang="en-US" spc="-1" dirty="0">
                <a:solidFill>
                  <a:srgbClr val="FF0000"/>
                </a:solidFill>
                <a:latin typeface="FS PF BeauSans Pro" panose="02000500000000020004" pitchFamily="2" charset="0"/>
              </a:rPr>
              <a:t>Swap </a:t>
            </a:r>
            <a:r>
              <a:rPr lang="en-US" spc="-1" dirty="0" err="1">
                <a:solidFill>
                  <a:srgbClr val="FF0000"/>
                </a:solidFill>
                <a:latin typeface="FS PF BeauSans Pro" panose="02000500000000020004" pitchFamily="2" charset="0"/>
              </a:rPr>
              <a:t>tủ</a:t>
            </a:r>
            <a:r>
              <a:rPr lang="en-US" spc="-1" dirty="0">
                <a:solidFill>
                  <a:srgbClr val="FF0000"/>
                </a:solidFill>
                <a:latin typeface="FS PF BeauSans Pro" panose="02000500000000020004" pitchFamily="2" charset="0"/>
              </a:rPr>
              <a:t> </a:t>
            </a:r>
            <a:r>
              <a:rPr lang="en-US" spc="-1" dirty="0" err="1">
                <a:solidFill>
                  <a:srgbClr val="FF0000"/>
                </a:solidFill>
                <a:latin typeface="FS PF BeauSans Pro" panose="02000500000000020004" pitchFamily="2" charset="0"/>
              </a:rPr>
              <a:t>nguồn</a:t>
            </a:r>
            <a:r>
              <a:rPr lang="en-US" spc="-1" dirty="0">
                <a:solidFill>
                  <a:srgbClr val="FF0000"/>
                </a:solidFill>
                <a:latin typeface="FS PF BeauSans Pro" panose="02000500000000020004" pitchFamily="2" charset="0"/>
              </a:rPr>
              <a:t> </a:t>
            </a:r>
            <a:r>
              <a:rPr lang="en-US" spc="-1" dirty="0" err="1">
                <a:solidFill>
                  <a:srgbClr val="FF0000"/>
                </a:solidFill>
                <a:latin typeface="FS PF BeauSans Pro" panose="02000500000000020004" pitchFamily="2" charset="0"/>
              </a:rPr>
              <a:t>EoL</a:t>
            </a:r>
            <a:r>
              <a:rPr lang="en-US" spc="-1" dirty="0">
                <a:solidFill>
                  <a:srgbClr val="FF0000"/>
                </a:solidFill>
                <a:latin typeface="FS PF BeauSans Pro" panose="02000500000000020004" pitchFamily="2" charset="0"/>
              </a:rPr>
              <a:t>: </a:t>
            </a:r>
            <a:r>
              <a:rPr lang="en-US" b="1" spc="-1" dirty="0">
                <a:solidFill>
                  <a:srgbClr val="FF0000"/>
                </a:solidFill>
                <a:latin typeface="FS PF BeauSans Pro" panose="02000500000000020004" pitchFamily="2" charset="0"/>
              </a:rPr>
              <a:t>130</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tủ</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nguồn</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trạm</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hội</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tụ</a:t>
            </a:r>
            <a:r>
              <a:rPr lang="en-US" spc="-1" dirty="0">
                <a:solidFill>
                  <a:schemeClr val="dk1"/>
                </a:solidFill>
                <a:latin typeface="FS PF BeauSans Pro" panose="02000500000000020004" pitchFamily="2" charset="0"/>
              </a:rPr>
              <a:t>.</a:t>
            </a:r>
          </a:p>
          <a:p>
            <a:pPr marL="285750" indent="-285750" algn="just" defTabSz="1955880">
              <a:lnSpc>
                <a:spcPct val="90000"/>
              </a:lnSpc>
              <a:buFont typeface="Wingdings" panose="05000000000000000000" pitchFamily="2" charset="2"/>
              <a:buChar char="q"/>
            </a:pPr>
            <a:r>
              <a:rPr lang="en-US" b="1" spc="-1" dirty="0" err="1">
                <a:solidFill>
                  <a:srgbClr val="FF0000"/>
                </a:solidFill>
                <a:latin typeface="FS PF BeauSans Pro" panose="02000500000000020004" pitchFamily="2" charset="0"/>
              </a:rPr>
              <a:t>Bổ</a:t>
            </a:r>
            <a:r>
              <a:rPr lang="en-US" b="1" spc="-1" dirty="0">
                <a:solidFill>
                  <a:srgbClr val="FF0000"/>
                </a:solidFill>
                <a:latin typeface="FS PF BeauSans Pro" panose="02000500000000020004" pitchFamily="2" charset="0"/>
              </a:rPr>
              <a:t> sung </a:t>
            </a:r>
            <a:r>
              <a:rPr lang="en-US" b="1" spc="-1" dirty="0" err="1">
                <a:solidFill>
                  <a:srgbClr val="FF0000"/>
                </a:solidFill>
                <a:latin typeface="FS PF BeauSans Pro" panose="02000500000000020004" pitchFamily="2" charset="0"/>
              </a:rPr>
              <a:t>ắc</a:t>
            </a:r>
            <a:r>
              <a:rPr lang="en-US" b="1" spc="-1" dirty="0">
                <a:solidFill>
                  <a:srgbClr val="FF0000"/>
                </a:solidFill>
                <a:latin typeface="FS PF BeauSans Pro" panose="02000500000000020004" pitchFamily="2" charset="0"/>
              </a:rPr>
              <a:t> </a:t>
            </a:r>
            <a:r>
              <a:rPr lang="en-US" b="1" spc="-1" dirty="0" err="1">
                <a:solidFill>
                  <a:srgbClr val="FF0000"/>
                </a:solidFill>
                <a:latin typeface="FS PF BeauSans Pro" panose="02000500000000020004" pitchFamily="2" charset="0"/>
              </a:rPr>
              <a:t>quy</a:t>
            </a:r>
            <a:r>
              <a:rPr lang="en-US" b="1" spc="-1" dirty="0">
                <a:solidFill>
                  <a:srgbClr val="FF0000"/>
                </a:solidFill>
                <a:latin typeface="FS PF BeauSans Pro" panose="02000500000000020004" pitchFamily="2" charset="0"/>
              </a:rPr>
              <a:t>: </a:t>
            </a:r>
            <a:r>
              <a:rPr lang="en-US" spc="-1" dirty="0" err="1">
                <a:solidFill>
                  <a:schemeClr val="dk1"/>
                </a:solidFill>
                <a:latin typeface="FS PF BeauSans Pro" panose="02000500000000020004" pitchFamily="2" charset="0"/>
              </a:rPr>
              <a:t>Tối</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thiểu</a:t>
            </a:r>
            <a:r>
              <a:rPr lang="en-US" spc="-1" dirty="0">
                <a:solidFill>
                  <a:schemeClr val="dk1"/>
                </a:solidFill>
                <a:latin typeface="FS PF BeauSans Pro" panose="02000500000000020004" pitchFamily="2" charset="0"/>
              </a:rPr>
              <a:t> </a:t>
            </a:r>
            <a:r>
              <a:rPr lang="en-US" b="1" spc="-1" dirty="0">
                <a:solidFill>
                  <a:srgbClr val="FF0000"/>
                </a:solidFill>
                <a:latin typeface="FS PF BeauSans Pro" panose="02000500000000020004" pitchFamily="2" charset="0"/>
              </a:rPr>
              <a:t>3</a:t>
            </a:r>
            <a:r>
              <a:rPr lang="en-US" spc="-1" dirty="0">
                <a:solidFill>
                  <a:srgbClr val="FF0000"/>
                </a:solidFill>
                <a:latin typeface="FS PF BeauSans Pro" panose="02000500000000020004" pitchFamily="2" charset="0"/>
              </a:rPr>
              <a:t>h</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với</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trạm</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có</a:t>
            </a:r>
            <a:r>
              <a:rPr lang="en-US" spc="-1" dirty="0">
                <a:solidFill>
                  <a:schemeClr val="dk1"/>
                </a:solidFill>
                <a:latin typeface="FS PF BeauSans Pro" panose="02000500000000020004" pitchFamily="2" charset="0"/>
              </a:rPr>
              <a:t> MPĐ (98 </a:t>
            </a:r>
            <a:r>
              <a:rPr lang="en-US" spc="-1" dirty="0" err="1">
                <a:solidFill>
                  <a:schemeClr val="dk1"/>
                </a:solidFill>
                <a:latin typeface="FS PF BeauSans Pro" panose="02000500000000020004" pitchFamily="2" charset="0"/>
              </a:rPr>
              <a:t>trạm_QĐ</a:t>
            </a:r>
            <a:r>
              <a:rPr lang="en-US" spc="-1" dirty="0">
                <a:solidFill>
                  <a:schemeClr val="dk1"/>
                </a:solidFill>
                <a:latin typeface="FS PF BeauSans Pro" panose="02000500000000020004" pitchFamily="2" charset="0"/>
              </a:rPr>
              <a:t> 668,1548) </a:t>
            </a:r>
            <a:r>
              <a:rPr lang="en-US" spc="-1" dirty="0" err="1">
                <a:solidFill>
                  <a:schemeClr val="dk1"/>
                </a:solidFill>
                <a:latin typeface="FS PF BeauSans Pro" panose="02000500000000020004" pitchFamily="2" charset="0"/>
              </a:rPr>
              <a:t>và</a:t>
            </a:r>
            <a:r>
              <a:rPr lang="en-US" spc="-1" dirty="0">
                <a:solidFill>
                  <a:schemeClr val="dk1"/>
                </a:solidFill>
                <a:latin typeface="FS PF BeauSans Pro" panose="02000500000000020004" pitchFamily="2" charset="0"/>
              </a:rPr>
              <a:t> </a:t>
            </a:r>
            <a:r>
              <a:rPr lang="en-US" b="1" spc="-1" dirty="0">
                <a:solidFill>
                  <a:srgbClr val="FF0000"/>
                </a:solidFill>
                <a:latin typeface="FS PF BeauSans Pro" panose="02000500000000020004" pitchFamily="2" charset="0"/>
              </a:rPr>
              <a:t>12</a:t>
            </a:r>
            <a:r>
              <a:rPr lang="en-US" spc="-1" dirty="0">
                <a:solidFill>
                  <a:srgbClr val="FF0000"/>
                </a:solidFill>
                <a:latin typeface="FS PF BeauSans Pro" panose="02000500000000020004" pitchFamily="2" charset="0"/>
              </a:rPr>
              <a:t>h</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với</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trạm</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không</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có</a:t>
            </a:r>
            <a:r>
              <a:rPr lang="en-US" spc="-1" dirty="0">
                <a:solidFill>
                  <a:schemeClr val="dk1"/>
                </a:solidFill>
                <a:latin typeface="FS PF BeauSans Pro" panose="02000500000000020004" pitchFamily="2" charset="0"/>
              </a:rPr>
              <a:t> MPĐ </a:t>
            </a:r>
            <a:r>
              <a:rPr lang="en-US" spc="-1" dirty="0" err="1">
                <a:solidFill>
                  <a:schemeClr val="dk1"/>
                </a:solidFill>
                <a:latin typeface="FS PF BeauSans Pro" panose="02000500000000020004" pitchFamily="2" charset="0"/>
              </a:rPr>
              <a:t>cố</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định</a:t>
            </a:r>
            <a:r>
              <a:rPr lang="en-US" spc="-1" dirty="0">
                <a:solidFill>
                  <a:schemeClr val="dk1"/>
                </a:solidFill>
                <a:latin typeface="FS PF BeauSans Pro" panose="02000500000000020004" pitchFamily="2" charset="0"/>
              </a:rPr>
              <a:t> (16 </a:t>
            </a:r>
            <a:r>
              <a:rPr lang="en-US" spc="-1" dirty="0" err="1">
                <a:solidFill>
                  <a:schemeClr val="dk1"/>
                </a:solidFill>
                <a:latin typeface="FS PF BeauSans Pro" panose="02000500000000020004" pitchFamily="2" charset="0"/>
              </a:rPr>
              <a:t>trạm</a:t>
            </a:r>
            <a:r>
              <a:rPr lang="en-US" spc="-1" dirty="0">
                <a:solidFill>
                  <a:schemeClr val="dk1"/>
                </a:solidFill>
                <a:latin typeface="FS PF BeauSans Pro" panose="02000500000000020004" pitchFamily="2" charset="0"/>
              </a:rPr>
              <a:t>).</a:t>
            </a:r>
          </a:p>
          <a:p>
            <a:pPr marL="285750" indent="-285750" algn="just" defTabSz="1955880">
              <a:lnSpc>
                <a:spcPct val="90000"/>
              </a:lnSpc>
              <a:buFont typeface="Wingdings" panose="05000000000000000000" pitchFamily="2" charset="2"/>
              <a:buChar char="q"/>
            </a:pPr>
            <a:r>
              <a:rPr lang="en-US" b="1" strike="noStrike" spc="-1" dirty="0" err="1">
                <a:solidFill>
                  <a:srgbClr val="FF0000"/>
                </a:solidFill>
                <a:latin typeface="FS PF BeauSans Pro" panose="02000500000000020004" pitchFamily="2" charset="0"/>
              </a:rPr>
              <a:t>Củng</a:t>
            </a:r>
            <a:r>
              <a:rPr lang="en-US" b="1" strike="noStrike" spc="-1" dirty="0">
                <a:solidFill>
                  <a:srgbClr val="FF0000"/>
                </a:solidFill>
                <a:latin typeface="FS PF BeauSans Pro" panose="02000500000000020004" pitchFamily="2" charset="0"/>
              </a:rPr>
              <a:t> </a:t>
            </a:r>
            <a:r>
              <a:rPr lang="en-US" b="1" strike="noStrike" spc="-1" dirty="0" err="1">
                <a:solidFill>
                  <a:srgbClr val="FF0000"/>
                </a:solidFill>
                <a:latin typeface="FS PF BeauSans Pro" panose="02000500000000020004" pitchFamily="2" charset="0"/>
              </a:rPr>
              <a:t>cố</a:t>
            </a:r>
            <a:r>
              <a:rPr lang="en-US" b="1" strike="noStrike" spc="-1" dirty="0">
                <a:solidFill>
                  <a:srgbClr val="FF0000"/>
                </a:solidFill>
                <a:latin typeface="FS PF BeauSans Pro" panose="02000500000000020004" pitchFamily="2" charset="0"/>
              </a:rPr>
              <a:t> </a:t>
            </a:r>
            <a:r>
              <a:rPr lang="en-US" b="1" strike="noStrike" spc="-1" dirty="0" err="1">
                <a:solidFill>
                  <a:srgbClr val="FF0000"/>
                </a:solidFill>
                <a:latin typeface="FS PF BeauSans Pro" panose="02000500000000020004" pitchFamily="2" charset="0"/>
              </a:rPr>
              <a:t>TTr</a:t>
            </a:r>
            <a:r>
              <a:rPr lang="en-US" b="1" strike="noStrike" spc="-1" dirty="0">
                <a:solidFill>
                  <a:srgbClr val="FF0000"/>
                </a:solidFill>
                <a:latin typeface="FS PF BeauSans Pro" panose="02000500000000020004" pitchFamily="2" charset="0"/>
              </a:rPr>
              <a:t> </a:t>
            </a:r>
            <a:r>
              <a:rPr lang="en-US" b="1" spc="-1" dirty="0" err="1">
                <a:solidFill>
                  <a:srgbClr val="FF0000"/>
                </a:solidFill>
                <a:latin typeface="FS PF BeauSans Pro" panose="02000500000000020004" pitchFamily="2" charset="0"/>
              </a:rPr>
              <a:t>tỉnh</a:t>
            </a:r>
            <a:r>
              <a:rPr lang="en-US" b="1" spc="-1" dirty="0">
                <a:solidFill>
                  <a:srgbClr val="FF0000"/>
                </a:solidFill>
                <a:latin typeface="FS PF BeauSans Pro" panose="02000500000000020004" pitchFamily="2" charset="0"/>
              </a:rPr>
              <a:t>: </a:t>
            </a:r>
            <a:r>
              <a:rPr lang="en-US" spc="-1" dirty="0" err="1">
                <a:solidFill>
                  <a:srgbClr val="FF0000"/>
                </a:solidFill>
                <a:latin typeface="FS PF BeauSans Pro" panose="02000500000000020004" pitchFamily="2" charset="0"/>
              </a:rPr>
              <a:t>Nâng</a:t>
            </a:r>
            <a:r>
              <a:rPr lang="en-US" spc="-1" dirty="0">
                <a:solidFill>
                  <a:srgbClr val="FF0000"/>
                </a:solidFill>
                <a:latin typeface="FS PF BeauSans Pro" panose="02000500000000020004" pitchFamily="2" charset="0"/>
              </a:rPr>
              <a:t> </a:t>
            </a:r>
            <a:r>
              <a:rPr lang="en-US" spc="-1" dirty="0" err="1">
                <a:solidFill>
                  <a:srgbClr val="FF0000"/>
                </a:solidFill>
                <a:latin typeface="FS PF BeauSans Pro" panose="02000500000000020004" pitchFamily="2" charset="0"/>
              </a:rPr>
              <a:t>bệ</a:t>
            </a:r>
            <a:r>
              <a:rPr lang="en-US" spc="-1" dirty="0">
                <a:solidFill>
                  <a:srgbClr val="FF0000"/>
                </a:solidFill>
                <a:latin typeface="FS PF BeauSans Pro" panose="02000500000000020004" pitchFamily="2" charset="0"/>
              </a:rPr>
              <a:t> MPĐ</a:t>
            </a:r>
            <a:r>
              <a:rPr lang="en-US" spc="-1" dirty="0">
                <a:solidFill>
                  <a:schemeClr val="dk1"/>
                </a:solidFill>
                <a:latin typeface="FS PF BeauSans Pro" panose="02000500000000020004" pitchFamily="2" charset="0"/>
              </a:rPr>
              <a:t>: QTI (1), QLI (1). </a:t>
            </a:r>
            <a:r>
              <a:rPr lang="en-US" spc="-1" dirty="0" err="1">
                <a:solidFill>
                  <a:srgbClr val="FF0000"/>
                </a:solidFill>
                <a:latin typeface="FS PF BeauSans Pro" panose="02000500000000020004" pitchFamily="2" charset="0"/>
              </a:rPr>
              <a:t>Cải</a:t>
            </a:r>
            <a:r>
              <a:rPr lang="en-US" spc="-1" dirty="0">
                <a:solidFill>
                  <a:srgbClr val="FF0000"/>
                </a:solidFill>
                <a:latin typeface="FS PF BeauSans Pro" panose="02000500000000020004" pitchFamily="2" charset="0"/>
              </a:rPr>
              <a:t> </a:t>
            </a:r>
            <a:r>
              <a:rPr lang="en-US" spc="-1" dirty="0" err="1">
                <a:solidFill>
                  <a:srgbClr val="FF0000"/>
                </a:solidFill>
                <a:latin typeface="FS PF BeauSans Pro" panose="02000500000000020004" pitchFamily="2" charset="0"/>
              </a:rPr>
              <a:t>tạo</a:t>
            </a:r>
            <a:r>
              <a:rPr lang="en-US" spc="-1" dirty="0">
                <a:solidFill>
                  <a:srgbClr val="FF0000"/>
                </a:solidFill>
                <a:latin typeface="FS PF BeauSans Pro" panose="02000500000000020004" pitchFamily="2" charset="0"/>
              </a:rPr>
              <a:t> </a:t>
            </a:r>
            <a:r>
              <a:rPr lang="en-US" spc="-1" dirty="0" err="1">
                <a:solidFill>
                  <a:srgbClr val="FF0000"/>
                </a:solidFill>
                <a:latin typeface="FS PF BeauSans Pro" panose="02000500000000020004" pitchFamily="2" charset="0"/>
              </a:rPr>
              <a:t>điện</a:t>
            </a:r>
            <a:r>
              <a:rPr lang="en-US" spc="-1" dirty="0">
                <a:solidFill>
                  <a:schemeClr val="dk1"/>
                </a:solidFill>
                <a:latin typeface="FS PF BeauSans Pro" panose="02000500000000020004" pitchFamily="2" charset="0"/>
              </a:rPr>
              <a:t>: 07 </a:t>
            </a:r>
            <a:r>
              <a:rPr lang="en-US" spc="-1" dirty="0" err="1">
                <a:solidFill>
                  <a:schemeClr val="dk1"/>
                </a:solidFill>
                <a:latin typeface="FS PF BeauSans Pro" panose="02000500000000020004" pitchFamily="2" charset="0"/>
              </a:rPr>
              <a:t>trạm</a:t>
            </a:r>
            <a:r>
              <a:rPr lang="en-US" spc="-1" dirty="0">
                <a:solidFill>
                  <a:schemeClr val="dk1"/>
                </a:solidFill>
                <a:latin typeface="FS PF BeauSans Pro" panose="02000500000000020004" pitchFamily="2" charset="0"/>
              </a:rPr>
              <a:t>. </a:t>
            </a:r>
            <a:r>
              <a:rPr lang="en-US" spc="-1" dirty="0">
                <a:solidFill>
                  <a:srgbClr val="FF0000"/>
                </a:solidFill>
                <a:latin typeface="FS PF BeauSans Pro" panose="02000500000000020004" pitchFamily="2" charset="0"/>
              </a:rPr>
              <a:t>Swap MPĐ</a:t>
            </a:r>
            <a:r>
              <a:rPr lang="en-US" spc="-1" dirty="0">
                <a:solidFill>
                  <a:schemeClr val="dk1"/>
                </a:solidFill>
                <a:latin typeface="FS PF BeauSans Pro" panose="02000500000000020004" pitchFamily="2" charset="0"/>
              </a:rPr>
              <a:t>: 10 </a:t>
            </a:r>
            <a:r>
              <a:rPr lang="en-US" spc="-1" dirty="0" err="1">
                <a:solidFill>
                  <a:schemeClr val="dk1"/>
                </a:solidFill>
                <a:latin typeface="FS PF BeauSans Pro" panose="02000500000000020004" pitchFamily="2" charset="0"/>
              </a:rPr>
              <a:t>trạm</a:t>
            </a:r>
            <a:r>
              <a:rPr lang="en-US" spc="-1" dirty="0">
                <a:solidFill>
                  <a:schemeClr val="dk1"/>
                </a:solidFill>
                <a:latin typeface="FS PF BeauSans Pro" panose="02000500000000020004" pitchFamily="2" charset="0"/>
              </a:rPr>
              <a:t>. </a:t>
            </a:r>
            <a:r>
              <a:rPr lang="en-US" spc="-1" dirty="0" err="1">
                <a:solidFill>
                  <a:srgbClr val="FF0000"/>
                </a:solidFill>
                <a:latin typeface="FS PF BeauSans Pro" panose="02000500000000020004" pitchFamily="2" charset="0"/>
              </a:rPr>
              <a:t>Thay</a:t>
            </a:r>
            <a:r>
              <a:rPr lang="en-US" spc="-1" dirty="0">
                <a:solidFill>
                  <a:srgbClr val="FF0000"/>
                </a:solidFill>
                <a:latin typeface="FS PF BeauSans Pro" panose="02000500000000020004" pitchFamily="2" charset="0"/>
              </a:rPr>
              <a:t> </a:t>
            </a:r>
            <a:r>
              <a:rPr lang="en-US" spc="-1" dirty="0" err="1">
                <a:solidFill>
                  <a:srgbClr val="FF0000"/>
                </a:solidFill>
                <a:latin typeface="FS PF BeauSans Pro" panose="02000500000000020004" pitchFamily="2" charset="0"/>
              </a:rPr>
              <a:t>thế</a:t>
            </a:r>
            <a:r>
              <a:rPr lang="en-US" spc="-1" dirty="0">
                <a:solidFill>
                  <a:srgbClr val="FF0000"/>
                </a:solidFill>
                <a:latin typeface="FS PF BeauSans Pro" panose="02000500000000020004" pitchFamily="2" charset="0"/>
              </a:rPr>
              <a:t> ATS 160A/250A</a:t>
            </a:r>
            <a:r>
              <a:rPr lang="en-US" spc="-1" dirty="0">
                <a:solidFill>
                  <a:schemeClr val="dk1"/>
                </a:solidFill>
                <a:latin typeface="FS PF BeauSans Pro" panose="02000500000000020004" pitchFamily="2" charset="0"/>
              </a:rPr>
              <a:t>: 9 </a:t>
            </a:r>
            <a:r>
              <a:rPr lang="en-US" spc="-1" dirty="0" err="1">
                <a:solidFill>
                  <a:schemeClr val="dk1"/>
                </a:solidFill>
                <a:latin typeface="FS PF BeauSans Pro" panose="02000500000000020004" pitchFamily="2" charset="0"/>
              </a:rPr>
              <a:t>tổng</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trạm</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tỉnh</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Củng</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cố</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hệ</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thống</a:t>
            </a:r>
            <a:r>
              <a:rPr lang="en-US" spc="-1" dirty="0">
                <a:solidFill>
                  <a:schemeClr val="dk1"/>
                </a:solidFill>
                <a:latin typeface="FS PF BeauSans Pro" panose="02000500000000020004" pitchFamily="2" charset="0"/>
              </a:rPr>
              <a:t> c</a:t>
            </a:r>
            <a:r>
              <a:rPr lang="vi-VN" spc="-1" dirty="0">
                <a:solidFill>
                  <a:schemeClr val="dk1"/>
                </a:solidFill>
                <a:latin typeface="FS PF BeauSans Pro" panose="02000500000000020004" pitchFamily="2" charset="0"/>
              </a:rPr>
              <a:t>ơ</a:t>
            </a:r>
            <a:r>
              <a:rPr lang="en-US" spc="-1" dirty="0">
                <a:solidFill>
                  <a:schemeClr val="dk1"/>
                </a:solidFill>
                <a:latin typeface="FS PF BeauSans Pro" panose="02000500000000020004" pitchFamily="2" charset="0"/>
              </a:rPr>
              <a:t> </a:t>
            </a:r>
            <a:r>
              <a:rPr lang="en-US" spc="-1" dirty="0" err="1">
                <a:solidFill>
                  <a:schemeClr val="dk1"/>
                </a:solidFill>
                <a:latin typeface="FS PF BeauSans Pro" panose="02000500000000020004" pitchFamily="2" charset="0"/>
              </a:rPr>
              <a:t>điện</a:t>
            </a:r>
            <a:r>
              <a:rPr lang="en-US" spc="-1" dirty="0">
                <a:solidFill>
                  <a:schemeClr val="dk1"/>
                </a:solidFill>
                <a:latin typeface="FS PF BeauSans Pro" panose="02000500000000020004" pitchFamily="2" charset="0"/>
              </a:rPr>
              <a:t> GLI8002.</a:t>
            </a:r>
          </a:p>
        </p:txBody>
      </p:sp>
      <p:sp>
        <p:nvSpPr>
          <p:cNvPr id="13" name="Freeform 20">
            <a:extLst>
              <a:ext uri="{FF2B5EF4-FFF2-40B4-BE49-F238E27FC236}">
                <a16:creationId xmlns:a16="http://schemas.microsoft.com/office/drawing/2014/main" id="{99930DAD-CB2A-457A-A9FF-9793EC0399C1}"/>
              </a:ext>
            </a:extLst>
          </p:cNvPr>
          <p:cNvSpPr/>
          <p:nvPr/>
        </p:nvSpPr>
        <p:spPr>
          <a:xfrm>
            <a:off x="333420" y="1134166"/>
            <a:ext cx="511920" cy="458640"/>
          </a:xfrm>
          <a:custGeom>
            <a:avLst/>
            <a:gdLst>
              <a:gd name="textAreaLeft" fmla="*/ 0 w 511920"/>
              <a:gd name="textAreaRight" fmla="*/ 512280 w 511920"/>
              <a:gd name="textAreaTop" fmla="*/ 0 h 458640"/>
              <a:gd name="textAreaBottom" fmla="*/ 459000 h 458640"/>
            </a:gdLst>
            <a:ahLst/>
            <a:cxnLst/>
            <a:rect l="textAreaLeft" t="textAreaTop" r="textAreaRight" b="textAreaBottom"/>
            <a:pathLst>
              <a:path w="1269503" h="1269503">
                <a:moveTo>
                  <a:pt x="0" y="634752"/>
                </a:moveTo>
                <a:cubicBezTo>
                  <a:pt x="0" y="284188"/>
                  <a:pt x="284188" y="0"/>
                  <a:pt x="634752" y="0"/>
                </a:cubicBezTo>
                <a:cubicBezTo>
                  <a:pt x="985316" y="0"/>
                  <a:pt x="1269504" y="284188"/>
                  <a:pt x="1269504" y="634752"/>
                </a:cubicBezTo>
                <a:cubicBezTo>
                  <a:pt x="1269504" y="985316"/>
                  <a:pt x="985316" y="1269504"/>
                  <a:pt x="634752" y="1269504"/>
                </a:cubicBezTo>
                <a:cubicBezTo>
                  <a:pt x="284188" y="1269504"/>
                  <a:pt x="0" y="985316"/>
                  <a:pt x="0" y="634752"/>
                </a:cubicBezTo>
                <a:close/>
              </a:path>
            </a:pathLst>
          </a:custGeom>
          <a:solidFill>
            <a:srgbClr val="ED1A36"/>
          </a:solidFill>
          <a:ln>
            <a:solidFill>
              <a:srgbClr val="FFFFFF"/>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185760" tIns="185760" rIns="185760" bIns="185760" numCol="1" spcCol="1440" anchor="ctr">
            <a:noAutofit/>
          </a:bodyPr>
          <a:lstStyle/>
          <a:p>
            <a:pPr algn="ctr" defTabSz="1378080">
              <a:lnSpc>
                <a:spcPct val="90000"/>
              </a:lnSpc>
              <a:spcAft>
                <a:spcPts val="1086"/>
              </a:spcAft>
            </a:pPr>
            <a:r>
              <a:rPr lang="en-US" sz="3100" b="0" strike="noStrike" spc="-1">
                <a:solidFill>
                  <a:schemeClr val="lt1"/>
                </a:solidFill>
                <a:latin typeface="FS PF BeauSans Pro" panose="02000500000000020004" pitchFamily="2" charset="0"/>
              </a:rPr>
              <a:t>1</a:t>
            </a:r>
            <a:endParaRPr lang="en-US" sz="3100" b="0" strike="noStrike" spc="-1">
              <a:solidFill>
                <a:srgbClr val="FFFFFF"/>
              </a:solidFill>
              <a:latin typeface="FS PF BeauSans Pro" panose="02000500000000020004" pitchFamily="2" charset="0"/>
            </a:endParaRPr>
          </a:p>
        </p:txBody>
      </p:sp>
      <p:sp>
        <p:nvSpPr>
          <p:cNvPr id="14" name="Freeform 20">
            <a:extLst>
              <a:ext uri="{FF2B5EF4-FFF2-40B4-BE49-F238E27FC236}">
                <a16:creationId xmlns:a16="http://schemas.microsoft.com/office/drawing/2014/main" id="{369F1F41-745C-4644-90F3-87F1AD71FD7F}"/>
              </a:ext>
            </a:extLst>
          </p:cNvPr>
          <p:cNvSpPr/>
          <p:nvPr/>
        </p:nvSpPr>
        <p:spPr>
          <a:xfrm>
            <a:off x="4435680" y="1113049"/>
            <a:ext cx="511920" cy="458640"/>
          </a:xfrm>
          <a:custGeom>
            <a:avLst/>
            <a:gdLst>
              <a:gd name="textAreaLeft" fmla="*/ 0 w 511920"/>
              <a:gd name="textAreaRight" fmla="*/ 512280 w 511920"/>
              <a:gd name="textAreaTop" fmla="*/ 0 h 458640"/>
              <a:gd name="textAreaBottom" fmla="*/ 459000 h 458640"/>
            </a:gdLst>
            <a:ahLst/>
            <a:cxnLst/>
            <a:rect l="textAreaLeft" t="textAreaTop" r="textAreaRight" b="textAreaBottom"/>
            <a:pathLst>
              <a:path w="1269503" h="1269503">
                <a:moveTo>
                  <a:pt x="0" y="634752"/>
                </a:moveTo>
                <a:cubicBezTo>
                  <a:pt x="0" y="284188"/>
                  <a:pt x="284188" y="0"/>
                  <a:pt x="634752" y="0"/>
                </a:cubicBezTo>
                <a:cubicBezTo>
                  <a:pt x="985316" y="0"/>
                  <a:pt x="1269504" y="284188"/>
                  <a:pt x="1269504" y="634752"/>
                </a:cubicBezTo>
                <a:cubicBezTo>
                  <a:pt x="1269504" y="985316"/>
                  <a:pt x="985316" y="1269504"/>
                  <a:pt x="634752" y="1269504"/>
                </a:cubicBezTo>
                <a:cubicBezTo>
                  <a:pt x="284188" y="1269504"/>
                  <a:pt x="0" y="985316"/>
                  <a:pt x="0" y="634752"/>
                </a:cubicBezTo>
                <a:close/>
              </a:path>
            </a:pathLst>
          </a:custGeom>
          <a:solidFill>
            <a:srgbClr val="ED1A36"/>
          </a:solidFill>
          <a:ln>
            <a:solidFill>
              <a:srgbClr val="FFFFFF"/>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185760" tIns="185760" rIns="185760" bIns="185760" numCol="1" spcCol="1440" anchor="ctr">
            <a:noAutofit/>
          </a:bodyPr>
          <a:lstStyle/>
          <a:p>
            <a:pPr algn="ctr" defTabSz="1378080">
              <a:lnSpc>
                <a:spcPct val="90000"/>
              </a:lnSpc>
              <a:spcAft>
                <a:spcPts val="1086"/>
              </a:spcAft>
            </a:pPr>
            <a:r>
              <a:rPr lang="en-US" sz="3100" b="0" strike="noStrike" spc="-1" dirty="0">
                <a:solidFill>
                  <a:srgbClr val="FFFFFF"/>
                </a:solidFill>
                <a:latin typeface="FS PF BeauSans Pro" panose="02000500000000020004" pitchFamily="2" charset="0"/>
              </a:rPr>
              <a:t>2</a:t>
            </a:r>
          </a:p>
        </p:txBody>
      </p:sp>
      <p:pic>
        <p:nvPicPr>
          <p:cNvPr id="15" name="Picture 14"/>
          <p:cNvPicPr>
            <a:picLocks noChangeAspect="1"/>
          </p:cNvPicPr>
          <p:nvPr/>
        </p:nvPicPr>
        <p:blipFill>
          <a:blip r:embed="rId3"/>
          <a:stretch>
            <a:fillRect/>
          </a:stretch>
        </p:blipFill>
        <p:spPr>
          <a:xfrm>
            <a:off x="7829550" y="0"/>
            <a:ext cx="1323594" cy="437941"/>
          </a:xfrm>
          <a:prstGeom prst="rect">
            <a:avLst/>
          </a:prstGeom>
          <a:ln>
            <a:noFill/>
          </a:ln>
          <a:effectLst>
            <a:softEdge rad="112500"/>
          </a:effectLst>
        </p:spPr>
      </p:pic>
    </p:spTree>
    <p:extLst>
      <p:ext uri="{BB962C8B-B14F-4D97-AF65-F5344CB8AC3E}">
        <p14:creationId xmlns:p14="http://schemas.microsoft.com/office/powerpoint/2010/main" val="232466072"/>
      </p:ext>
    </p:extLst>
  </p:cSld>
  <p:clrMapOvr>
    <a:masterClrMapping/>
  </p:clrMapOvr>
  <p:transition spd="med">
    <p:split orient="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9153143" cy="4868243"/>
          </a:xfrm>
          <a:prstGeom prst="rect">
            <a:avLst/>
          </a:prstGeom>
          <a:ln>
            <a:noFill/>
          </a:ln>
          <a:effectLst>
            <a:outerShdw blurRad="190500" algn="tl" rotWithShape="0">
              <a:srgbClr val="000000">
                <a:alpha val="70000"/>
              </a:srgbClr>
            </a:outerShdw>
          </a:effectLst>
        </p:spPr>
      </p:pic>
      <p:pic>
        <p:nvPicPr>
          <p:cNvPr id="5" name="Picture 4" descr="A close-up of a feather&#10;&#10;Description automatically generated with medium confidence">
            <a:extLst>
              <a:ext uri="{FF2B5EF4-FFF2-40B4-BE49-F238E27FC236}">
                <a16:creationId xmlns:a16="http://schemas.microsoft.com/office/drawing/2014/main" id="{E84E51BA-3663-2819-FE77-F58D06BDB1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2" y="178145"/>
            <a:ext cx="9141619" cy="1935623"/>
          </a:xfrm>
          <a:prstGeom prst="rect">
            <a:avLst/>
          </a:prstGeom>
        </p:spPr>
      </p:pic>
      <p:sp>
        <p:nvSpPr>
          <p:cNvPr id="2" name="Title 1"/>
          <p:cNvSpPr>
            <a:spLocks noGrp="1"/>
          </p:cNvSpPr>
          <p:nvPr>
            <p:ph type="ctrTitle"/>
          </p:nvPr>
        </p:nvSpPr>
        <p:spPr>
          <a:xfrm>
            <a:off x="1143000" y="1066800"/>
            <a:ext cx="6858000" cy="1790700"/>
          </a:xfrm>
        </p:spPr>
        <p:txBody>
          <a:bodyPr/>
          <a:lstStyle/>
          <a:p>
            <a:r>
              <a:rPr lang="en-US" dirty="0" err="1">
                <a:solidFill>
                  <a:schemeClr val="bg1"/>
                </a:solidFill>
                <a:effectLst>
                  <a:outerShdw blurRad="38100" dist="38100" dir="2700000" algn="tl">
                    <a:srgbClr val="000000">
                      <a:alpha val="43137"/>
                    </a:srgbClr>
                  </a:outerShdw>
                </a:effectLst>
                <a:latin typeface="FS PF BeauSans Pro SemiBold" panose="02000503000000020004" pitchFamily="2" charset="0"/>
              </a:rPr>
              <a:t>Trân</a:t>
            </a:r>
            <a:r>
              <a:rPr lang="en-US" dirty="0">
                <a:solidFill>
                  <a:schemeClr val="bg1"/>
                </a:solidFill>
                <a:effectLst>
                  <a:outerShdw blurRad="38100" dist="38100" dir="2700000" algn="tl">
                    <a:srgbClr val="000000">
                      <a:alpha val="43137"/>
                    </a:srgbClr>
                  </a:outerShdw>
                </a:effectLst>
                <a:latin typeface="FS PF BeauSans Pro SemiBold" panose="02000503000000020004" pitchFamily="2" charset="0"/>
              </a:rPr>
              <a:t> </a:t>
            </a:r>
            <a:r>
              <a:rPr lang="en-US" dirty="0" err="1">
                <a:solidFill>
                  <a:schemeClr val="bg1"/>
                </a:solidFill>
                <a:effectLst>
                  <a:outerShdw blurRad="38100" dist="38100" dir="2700000" algn="tl">
                    <a:srgbClr val="000000">
                      <a:alpha val="43137"/>
                    </a:srgbClr>
                  </a:outerShdw>
                </a:effectLst>
                <a:latin typeface="FS PF BeauSans Pro SemiBold" panose="02000503000000020004" pitchFamily="2" charset="0"/>
              </a:rPr>
              <a:t>trọng</a:t>
            </a:r>
            <a:r>
              <a:rPr lang="en-US" dirty="0">
                <a:solidFill>
                  <a:schemeClr val="bg1"/>
                </a:solidFill>
                <a:effectLst>
                  <a:outerShdw blurRad="38100" dist="38100" dir="2700000" algn="tl">
                    <a:srgbClr val="000000">
                      <a:alpha val="43137"/>
                    </a:srgbClr>
                  </a:outerShdw>
                </a:effectLst>
                <a:latin typeface="FS PF BeauSans Pro SemiBold" panose="02000503000000020004" pitchFamily="2" charset="0"/>
              </a:rPr>
              <a:t> </a:t>
            </a:r>
            <a:r>
              <a:rPr lang="en-US" dirty="0" err="1">
                <a:solidFill>
                  <a:schemeClr val="bg1"/>
                </a:solidFill>
                <a:effectLst>
                  <a:outerShdw blurRad="38100" dist="38100" dir="2700000" algn="tl">
                    <a:srgbClr val="000000">
                      <a:alpha val="43137"/>
                    </a:srgbClr>
                  </a:outerShdw>
                </a:effectLst>
                <a:latin typeface="FS PF BeauSans Pro SemiBold" panose="02000503000000020004" pitchFamily="2" charset="0"/>
              </a:rPr>
              <a:t>cảm</a:t>
            </a:r>
            <a:r>
              <a:rPr lang="en-US" dirty="0">
                <a:solidFill>
                  <a:schemeClr val="bg1"/>
                </a:solidFill>
                <a:effectLst>
                  <a:outerShdw blurRad="38100" dist="38100" dir="2700000" algn="tl">
                    <a:srgbClr val="000000">
                      <a:alpha val="43137"/>
                    </a:srgbClr>
                  </a:outerShdw>
                </a:effectLst>
                <a:latin typeface="FS PF BeauSans Pro SemiBold" panose="02000503000000020004" pitchFamily="2" charset="0"/>
              </a:rPr>
              <a:t> </a:t>
            </a:r>
            <a:r>
              <a:rPr lang="en-US" dirty="0" err="1">
                <a:solidFill>
                  <a:schemeClr val="bg1"/>
                </a:solidFill>
                <a:effectLst>
                  <a:outerShdw blurRad="38100" dist="38100" dir="2700000" algn="tl">
                    <a:srgbClr val="000000">
                      <a:alpha val="43137"/>
                    </a:srgbClr>
                  </a:outerShdw>
                </a:effectLst>
                <a:latin typeface="FS PF BeauSans Pro SemiBold" panose="02000503000000020004" pitchFamily="2" charset="0"/>
              </a:rPr>
              <a:t>ơn</a:t>
            </a:r>
            <a:r>
              <a:rPr lang="en-US" dirty="0">
                <a:solidFill>
                  <a:schemeClr val="bg1"/>
                </a:solidFill>
                <a:effectLst>
                  <a:outerShdw blurRad="38100" dist="38100" dir="2700000" algn="tl">
                    <a:srgbClr val="000000">
                      <a:alpha val="43137"/>
                    </a:srgbClr>
                  </a:outerShdw>
                </a:effectLst>
                <a:latin typeface="FS PF BeauSans Pro SemiBold" panose="02000503000000020004" pitchFamily="2" charset="0"/>
              </a:rPr>
              <a:t>!</a:t>
            </a:r>
          </a:p>
        </p:txBody>
      </p:sp>
      <p:grpSp>
        <p:nvGrpSpPr>
          <p:cNvPr id="6" name="Group 5"/>
          <p:cNvGrpSpPr/>
          <p:nvPr/>
        </p:nvGrpSpPr>
        <p:grpSpPr>
          <a:xfrm>
            <a:off x="-1" y="4857750"/>
            <a:ext cx="9153145" cy="309615"/>
            <a:chOff x="-1" y="6477000"/>
            <a:chExt cx="12204193" cy="412820"/>
          </a:xfrm>
        </p:grpSpPr>
        <p:pic>
          <p:nvPicPr>
            <p:cNvPr id="7" name="Picture 15" descr="Picture 15"/>
            <p:cNvPicPr>
              <a:picLocks noChangeAspect="1"/>
            </p:cNvPicPr>
            <p:nvPr/>
          </p:nvPicPr>
          <p:blipFill>
            <a:blip r:embed="rId4"/>
            <a:stretch>
              <a:fillRect/>
            </a:stretch>
          </p:blipFill>
          <p:spPr>
            <a:xfrm>
              <a:off x="-1" y="6477000"/>
              <a:ext cx="12204193" cy="412820"/>
            </a:xfrm>
            <a:prstGeom prst="rect">
              <a:avLst/>
            </a:prstGeom>
            <a:ln w="12700">
              <a:miter lim="400000"/>
            </a:ln>
          </p:spPr>
        </p:pic>
        <p:sp>
          <p:nvSpPr>
            <p:cNvPr id="8" name="TextBox 7"/>
            <p:cNvSpPr txBox="1"/>
            <p:nvPr/>
          </p:nvSpPr>
          <p:spPr>
            <a:xfrm>
              <a:off x="381000" y="6490991"/>
              <a:ext cx="2971799" cy="338555"/>
            </a:xfrm>
            <a:prstGeom prst="rect">
              <a:avLst/>
            </a:prstGeom>
            <a:solidFill>
              <a:schemeClr val="bg1">
                <a:lumMod val="95000"/>
              </a:schemeClr>
            </a:solidFill>
            <a:ln>
              <a:solidFill>
                <a:schemeClr val="bg1">
                  <a:lumMod val="95000"/>
                </a:schemeClr>
              </a:solidFill>
            </a:ln>
          </p:spPr>
          <p:txBody>
            <a:bodyPr wrap="square" rtlCol="0">
              <a:spAutoFit/>
            </a:bodyPr>
            <a:lstStyle/>
            <a:p>
              <a:r>
                <a:rPr lang="en-US" sz="1050" b="1" dirty="0" err="1">
                  <a:solidFill>
                    <a:schemeClr val="bg1">
                      <a:lumMod val="50000"/>
                    </a:schemeClr>
                  </a:solidFill>
                  <a:latin typeface="FS PF BeauSans Pro SemiBold" panose="02000503000000020004" pitchFamily="2" charset="0"/>
                </a:rPr>
                <a:t>Trung</a:t>
              </a:r>
              <a:r>
                <a:rPr lang="en-US" sz="1050" b="1" dirty="0">
                  <a:solidFill>
                    <a:schemeClr val="bg1">
                      <a:lumMod val="50000"/>
                    </a:schemeClr>
                  </a:solidFill>
                  <a:latin typeface="FS PF BeauSans Pro SemiBold" panose="02000503000000020004" pitchFamily="2" charset="0"/>
                </a:rPr>
                <a:t> </a:t>
              </a:r>
              <a:r>
                <a:rPr lang="en-US" sz="1050" b="1" dirty="0" err="1">
                  <a:solidFill>
                    <a:schemeClr val="bg1">
                      <a:lumMod val="50000"/>
                    </a:schemeClr>
                  </a:solidFill>
                  <a:latin typeface="FS PF BeauSans Pro SemiBold" panose="02000503000000020004" pitchFamily="2" charset="0"/>
                </a:rPr>
                <a:t>tâm</a:t>
              </a:r>
              <a:r>
                <a:rPr lang="en-US" sz="1050" b="1" dirty="0">
                  <a:solidFill>
                    <a:schemeClr val="bg1">
                      <a:lumMod val="50000"/>
                    </a:schemeClr>
                  </a:solidFill>
                  <a:latin typeface="FS PF BeauSans Pro SemiBold" panose="02000503000000020004" pitchFamily="2" charset="0"/>
                </a:rPr>
                <a:t> </a:t>
              </a:r>
              <a:r>
                <a:rPr lang="en-US" sz="1050" b="1" dirty="0" err="1">
                  <a:solidFill>
                    <a:schemeClr val="bg1">
                      <a:lumMod val="50000"/>
                    </a:schemeClr>
                  </a:solidFill>
                  <a:latin typeface="FS PF BeauSans Pro SemiBold" panose="02000503000000020004" pitchFamily="2" charset="0"/>
                </a:rPr>
                <a:t>Kỹ</a:t>
              </a:r>
              <a:r>
                <a:rPr lang="en-US" sz="1050" b="1" dirty="0">
                  <a:solidFill>
                    <a:schemeClr val="bg1">
                      <a:lumMod val="50000"/>
                    </a:schemeClr>
                  </a:solidFill>
                  <a:latin typeface="FS PF BeauSans Pro SemiBold" panose="02000503000000020004" pitchFamily="2" charset="0"/>
                </a:rPr>
                <a:t> </a:t>
              </a:r>
              <a:r>
                <a:rPr lang="en-US" sz="1050" b="1" dirty="0" err="1">
                  <a:solidFill>
                    <a:schemeClr val="bg1">
                      <a:lumMod val="50000"/>
                    </a:schemeClr>
                  </a:solidFill>
                  <a:latin typeface="FS PF BeauSans Pro SemiBold" panose="02000503000000020004" pitchFamily="2" charset="0"/>
                </a:rPr>
                <a:t>thuật</a:t>
              </a:r>
              <a:r>
                <a:rPr lang="en-US" sz="1050" b="1" dirty="0">
                  <a:solidFill>
                    <a:schemeClr val="bg1">
                      <a:lumMod val="50000"/>
                    </a:schemeClr>
                  </a:solidFill>
                  <a:latin typeface="FS PF BeauSans Pro SemiBold" panose="02000503000000020004" pitchFamily="2" charset="0"/>
                </a:rPr>
                <a:t> </a:t>
              </a:r>
              <a:r>
                <a:rPr lang="en-US" sz="1050" b="1" dirty="0" err="1">
                  <a:solidFill>
                    <a:schemeClr val="bg1">
                      <a:lumMod val="50000"/>
                    </a:schemeClr>
                  </a:solidFill>
                  <a:latin typeface="FS PF BeauSans Pro SemiBold" panose="02000503000000020004" pitchFamily="2" charset="0"/>
                </a:rPr>
                <a:t>Khu</a:t>
              </a:r>
              <a:r>
                <a:rPr lang="en-US" sz="1050" b="1" dirty="0">
                  <a:solidFill>
                    <a:schemeClr val="bg1">
                      <a:lumMod val="50000"/>
                    </a:schemeClr>
                  </a:solidFill>
                  <a:latin typeface="FS PF BeauSans Pro SemiBold" panose="02000503000000020004" pitchFamily="2" charset="0"/>
                </a:rPr>
                <a:t> </a:t>
              </a:r>
              <a:r>
                <a:rPr lang="en-US" sz="1050" b="1" dirty="0" err="1">
                  <a:solidFill>
                    <a:schemeClr val="bg1">
                      <a:lumMod val="50000"/>
                    </a:schemeClr>
                  </a:solidFill>
                  <a:latin typeface="FS PF BeauSans Pro SemiBold" panose="02000503000000020004" pitchFamily="2" charset="0"/>
                </a:rPr>
                <a:t>vực</a:t>
              </a:r>
              <a:r>
                <a:rPr lang="en-US" sz="1050" b="1" dirty="0">
                  <a:solidFill>
                    <a:schemeClr val="bg1">
                      <a:lumMod val="50000"/>
                    </a:schemeClr>
                  </a:solidFill>
                  <a:latin typeface="FS PF BeauSans Pro SemiBold" panose="02000503000000020004" pitchFamily="2" charset="0"/>
                </a:rPr>
                <a:t> 2</a:t>
              </a:r>
            </a:p>
          </p:txBody>
        </p:sp>
      </p:grpSp>
      <p:pic>
        <p:nvPicPr>
          <p:cNvPr id="9" name="Picture 68"/>
          <p:cNvPicPr/>
          <p:nvPr/>
        </p:nvPicPr>
        <p:blipFill>
          <a:blip r:embed="rId5"/>
          <a:stretch/>
        </p:blipFill>
        <p:spPr>
          <a:xfrm>
            <a:off x="7747226" y="4910441"/>
            <a:ext cx="731160" cy="160920"/>
          </a:xfrm>
          <a:prstGeom prst="rect">
            <a:avLst/>
          </a:prstGeom>
          <a:ln w="0">
            <a:noFill/>
          </a:ln>
        </p:spPr>
      </p:pic>
    </p:spTree>
    <p:extLst>
      <p:ext uri="{BB962C8B-B14F-4D97-AF65-F5344CB8AC3E}">
        <p14:creationId xmlns:p14="http://schemas.microsoft.com/office/powerpoint/2010/main" val="18257343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3"/>
          <p:cNvSpPr/>
          <p:nvPr/>
        </p:nvSpPr>
        <p:spPr>
          <a:xfrm>
            <a:off x="0" y="123840"/>
            <a:ext cx="9143640" cy="42943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685800">
              <a:lnSpc>
                <a:spcPct val="100000"/>
              </a:lnSpc>
            </a:pPr>
            <a:r>
              <a:rPr lang="vi-VN" sz="2200" b="1" spc="-1" dirty="0">
                <a:solidFill>
                  <a:srgbClr val="EE0033"/>
                </a:solidFill>
                <a:latin typeface="FS PF BeauSans Pro"/>
              </a:rPr>
              <a:t>1</a:t>
            </a:r>
            <a:r>
              <a:rPr lang="nl-NL" sz="2200" b="1" strike="noStrike" spc="-1" dirty="0" smtClean="0">
                <a:solidFill>
                  <a:srgbClr val="EE0033"/>
                </a:solidFill>
                <a:latin typeface="FS PF BeauSans Pro"/>
              </a:rPr>
              <a:t>. </a:t>
            </a:r>
            <a:r>
              <a:rPr lang="en-US" sz="2200" b="1" strike="noStrike" spc="-1" dirty="0">
                <a:solidFill>
                  <a:srgbClr val="EE0033"/>
                </a:solidFill>
                <a:latin typeface="FS PF BeauSans Pro"/>
              </a:rPr>
              <a:t>HẠ TẦNG MẠNG </a:t>
            </a:r>
            <a:r>
              <a:rPr lang="en-US" sz="2200" b="1" strike="noStrike" spc="-1" dirty="0" smtClean="0">
                <a:solidFill>
                  <a:srgbClr val="EE0033"/>
                </a:solidFill>
                <a:latin typeface="FS PF BeauSans Pro"/>
              </a:rPr>
              <a:t>LƯỚI</a:t>
            </a:r>
            <a:r>
              <a:rPr lang="vi-VN" sz="2200" b="1" strike="noStrike" spc="-1" dirty="0" smtClean="0">
                <a:solidFill>
                  <a:srgbClr val="EE0033"/>
                </a:solidFill>
                <a:latin typeface="FS PF BeauSans Pro"/>
              </a:rPr>
              <a:t> DI ĐỘNG</a:t>
            </a:r>
            <a:endParaRPr lang="en-US" sz="2200" b="0" strike="noStrike" spc="-1" dirty="0">
              <a:solidFill>
                <a:srgbClr val="000000"/>
              </a:solidFill>
              <a:latin typeface="Arial"/>
            </a:endParaRPr>
          </a:p>
        </p:txBody>
      </p:sp>
      <p:sp>
        <p:nvSpPr>
          <p:cNvPr id="103" name="Rectangle 7"/>
          <p:cNvSpPr/>
          <p:nvPr/>
        </p:nvSpPr>
        <p:spPr>
          <a:xfrm>
            <a:off x="3225446" y="522607"/>
            <a:ext cx="2628720" cy="394560"/>
          </a:xfrm>
          <a:prstGeom prst="rect">
            <a:avLst/>
          </a:prstGeom>
          <a:solidFill>
            <a:srgbClr val="EE0033"/>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685800">
              <a:lnSpc>
                <a:spcPct val="100000"/>
              </a:lnSpc>
            </a:pPr>
            <a:r>
              <a:rPr lang="en-US" sz="2000" b="1" strike="noStrike" spc="-1" dirty="0">
                <a:solidFill>
                  <a:schemeClr val="lt1"/>
                </a:solidFill>
                <a:latin typeface="FS PF BeauSans Pro"/>
              </a:rPr>
              <a:t>1. H</a:t>
            </a:r>
            <a:r>
              <a:rPr lang="vi-VN" sz="2000" b="1" strike="noStrike" spc="-1" dirty="0">
                <a:solidFill>
                  <a:schemeClr val="lt1"/>
                </a:solidFill>
                <a:latin typeface="FS PF BeauSans Pro"/>
              </a:rPr>
              <a:t>ạ tầng</a:t>
            </a:r>
            <a:r>
              <a:rPr lang="en-US" sz="2000" b="1" strike="noStrike" spc="-1" dirty="0">
                <a:solidFill>
                  <a:schemeClr val="lt1"/>
                </a:solidFill>
                <a:latin typeface="FS PF BeauSans Pro"/>
              </a:rPr>
              <a:t> di </a:t>
            </a:r>
            <a:r>
              <a:rPr lang="en-US" sz="2000" b="1" strike="noStrike" spc="-1" dirty="0" err="1">
                <a:solidFill>
                  <a:schemeClr val="lt1"/>
                </a:solidFill>
                <a:latin typeface="FS PF BeauSans Pro"/>
              </a:rPr>
              <a:t>động</a:t>
            </a:r>
            <a:endParaRPr lang="en-US" sz="2000" b="0" strike="noStrike" spc="-1" dirty="0">
              <a:solidFill>
                <a:srgbClr val="FFFFFF"/>
              </a:solidFill>
              <a:latin typeface="Arial"/>
            </a:endParaRPr>
          </a:p>
        </p:txBody>
      </p:sp>
      <p:grpSp>
        <p:nvGrpSpPr>
          <p:cNvPr id="4" name="Group 3"/>
          <p:cNvGrpSpPr/>
          <p:nvPr/>
        </p:nvGrpSpPr>
        <p:grpSpPr>
          <a:xfrm>
            <a:off x="139484" y="537005"/>
            <a:ext cx="3021571" cy="4063433"/>
            <a:chOff x="554400" y="1071266"/>
            <a:chExt cx="2618408" cy="3529174"/>
          </a:xfrm>
        </p:grpSpPr>
        <p:sp>
          <p:nvSpPr>
            <p:cNvPr id="104" name="Freeform 6"/>
            <p:cNvSpPr/>
            <p:nvPr/>
          </p:nvSpPr>
          <p:spPr>
            <a:xfrm>
              <a:off x="554400" y="1071266"/>
              <a:ext cx="2618408" cy="464404"/>
            </a:xfrm>
            <a:custGeom>
              <a:avLst/>
              <a:gdLst>
                <a:gd name="textAreaLeft" fmla="*/ 0 w 2490840"/>
                <a:gd name="textAreaRight" fmla="*/ 2491200 w 2490840"/>
                <a:gd name="textAreaTop" fmla="*/ 0 h 503280"/>
                <a:gd name="textAreaBottom" fmla="*/ 503640 h 503280"/>
              </a:gdLst>
              <a:ahLst/>
              <a:cxnLst/>
              <a:rect l="textAreaLeft" t="textAreaTop" r="textAreaRight" b="textAreaBottom"/>
              <a:pathLst>
                <a:path w="1857374" h="742949">
                  <a:moveTo>
                    <a:pt x="0" y="0"/>
                  </a:moveTo>
                  <a:lnTo>
                    <a:pt x="1857374" y="0"/>
                  </a:lnTo>
                  <a:lnTo>
                    <a:pt x="1857374" y="742949"/>
                  </a:lnTo>
                  <a:lnTo>
                    <a:pt x="0" y="742949"/>
                  </a:lnTo>
                  <a:lnTo>
                    <a:pt x="0" y="0"/>
                  </a:lnTo>
                  <a:close/>
                </a:path>
              </a:pathLst>
            </a:custGeom>
            <a:solidFill>
              <a:schemeClr val="accent1"/>
            </a:solidFill>
            <a:ln>
              <a:solidFill>
                <a:srgbClr val="E80500"/>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34720" tIns="134280" rIns="234720" bIns="134280" numCol="1" spcCol="1440" anchor="ctr">
              <a:noAutofit/>
            </a:bodyPr>
            <a:lstStyle/>
            <a:p>
              <a:pPr algn="ctr" defTabSz="1467000">
                <a:lnSpc>
                  <a:spcPct val="90000"/>
                </a:lnSpc>
                <a:spcAft>
                  <a:spcPts val="700"/>
                </a:spcAft>
              </a:pPr>
              <a:r>
                <a:rPr lang="es-MX" sz="2000" b="0" strike="noStrike" spc="-1" dirty="0" err="1">
                  <a:solidFill>
                    <a:schemeClr val="lt1"/>
                  </a:solidFill>
                  <a:latin typeface="FS PF BeauSans Pro"/>
                </a:rPr>
                <a:t>Trạm</a:t>
              </a:r>
              <a:r>
                <a:rPr lang="es-MX" sz="2000" b="0" strike="noStrike" spc="-1" dirty="0">
                  <a:solidFill>
                    <a:schemeClr val="lt1"/>
                  </a:solidFill>
                  <a:latin typeface="FS PF BeauSans Pro"/>
                </a:rPr>
                <a:t> BTS 4G </a:t>
              </a:r>
              <a:r>
                <a:rPr lang="es-MX" sz="2000" b="0" strike="noStrike" spc="-1" dirty="0" err="1">
                  <a:solidFill>
                    <a:schemeClr val="lt1"/>
                  </a:solidFill>
                  <a:latin typeface="FS PF BeauSans Pro"/>
                </a:rPr>
                <a:t>mới</a:t>
              </a:r>
              <a:endParaRPr lang="en-US" sz="2000" b="0" strike="noStrike" spc="-1" dirty="0">
                <a:solidFill>
                  <a:srgbClr val="FFFFFF"/>
                </a:solidFill>
                <a:latin typeface="Arial"/>
              </a:endParaRPr>
            </a:p>
          </p:txBody>
        </p:sp>
        <p:sp>
          <p:nvSpPr>
            <p:cNvPr id="105" name="Freeform 8"/>
            <p:cNvSpPr/>
            <p:nvPr/>
          </p:nvSpPr>
          <p:spPr>
            <a:xfrm>
              <a:off x="554400" y="1562400"/>
              <a:ext cx="2618408" cy="3038040"/>
            </a:xfrm>
            <a:custGeom>
              <a:avLst/>
              <a:gdLst>
                <a:gd name="textAreaLeft" fmla="*/ 0 w 2490840"/>
                <a:gd name="textAreaRight" fmla="*/ 2491200 w 2490840"/>
                <a:gd name="textAreaTop" fmla="*/ 0 h 3038040"/>
                <a:gd name="textAreaBottom" fmla="*/ 3038400 h 3038040"/>
              </a:gdLst>
              <a:ahLst/>
              <a:cxnLst/>
              <a:rect l="textAreaLeft" t="textAreaTop" r="textAreaRight" b="textAreaBottom"/>
              <a:pathLst>
                <a:path w="1857374" h="1449360">
                  <a:moveTo>
                    <a:pt x="0" y="0"/>
                  </a:moveTo>
                  <a:lnTo>
                    <a:pt x="1857374" y="0"/>
                  </a:lnTo>
                  <a:lnTo>
                    <a:pt x="1857374" y="1449360"/>
                  </a:lnTo>
                  <a:lnTo>
                    <a:pt x="0" y="1449360"/>
                  </a:lnTo>
                  <a:lnTo>
                    <a:pt x="0" y="0"/>
                  </a:lnTo>
                  <a:close/>
                </a:path>
              </a:pathLst>
            </a:custGeom>
            <a:noFill/>
            <a:ln>
              <a:solidFill>
                <a:srgbClr val="F6CCCC"/>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p:style>
          <p:txBody>
            <a:bodyPr lIns="176040" tIns="176040" rIns="234720" bIns="263880" numCol="1" spcCol="1440" anchor="t">
              <a:noAutofit/>
            </a:bodyPr>
            <a:lstStyle/>
            <a:p>
              <a:pPr algn="just" defTabSz="1467000">
                <a:lnSpc>
                  <a:spcPct val="90000"/>
                </a:lnSpc>
                <a:spcAft>
                  <a:spcPts val="451"/>
                </a:spcAft>
              </a:pPr>
              <a:r>
                <a:rPr lang="pt-BR" sz="1400" b="1" strike="noStrike" spc="-1" dirty="0" smtClean="0">
                  <a:solidFill>
                    <a:schemeClr val="dk1"/>
                  </a:solidFill>
                  <a:latin typeface="FS PF BeauSans Pro"/>
                </a:rPr>
                <a:t>PS</a:t>
              </a:r>
              <a:r>
                <a:rPr lang="vi-VN" sz="1400" b="1" strike="noStrike" spc="-1" dirty="0" smtClean="0">
                  <a:solidFill>
                    <a:schemeClr val="dk1"/>
                  </a:solidFill>
                  <a:latin typeface="FS PF BeauSans Pro"/>
                </a:rPr>
                <a:t> tháng:</a:t>
              </a:r>
              <a:r>
                <a:rPr lang="pt-BR" sz="1350" b="1" strike="noStrike" spc="-1" dirty="0" smtClean="0">
                  <a:solidFill>
                    <a:schemeClr val="dk1"/>
                  </a:solidFill>
                  <a:latin typeface="FS PF BeauSans Pro"/>
                </a:rPr>
                <a:t> </a:t>
              </a:r>
              <a:r>
                <a:rPr lang="vi-VN" sz="2800" b="1" strike="noStrike" spc="-1" dirty="0" smtClean="0">
                  <a:solidFill>
                    <a:srgbClr val="FF0000"/>
                  </a:solidFill>
                  <a:latin typeface="FS PF BeauSans Pro"/>
                </a:rPr>
                <a:t>19</a:t>
              </a:r>
              <a:r>
                <a:rPr lang="pt-BR" sz="1350" b="0" strike="noStrike" spc="-1" dirty="0" smtClean="0">
                  <a:solidFill>
                    <a:srgbClr val="EE0033"/>
                  </a:solidFill>
                  <a:latin typeface="FS PF BeauSans Pro"/>
                </a:rPr>
                <a:t> </a:t>
              </a:r>
              <a:r>
                <a:rPr lang="pt-BR" sz="1400" b="0" strike="noStrike" spc="-1" dirty="0">
                  <a:solidFill>
                    <a:srgbClr val="EE0033"/>
                  </a:solidFill>
                  <a:latin typeface="FS PF BeauSans Pro"/>
                </a:rPr>
                <a:t>vị trí</a:t>
              </a:r>
              <a:endParaRPr lang="en-US" sz="1400" b="0" strike="noStrike" spc="-1" dirty="0">
                <a:solidFill>
                  <a:srgbClr val="000000"/>
                </a:solidFill>
                <a:latin typeface="Arial"/>
              </a:endParaRPr>
            </a:p>
            <a:p>
              <a:pPr algn="just" defTabSz="1467000">
                <a:lnSpc>
                  <a:spcPct val="90000"/>
                </a:lnSpc>
                <a:spcAft>
                  <a:spcPts val="201"/>
                </a:spcAft>
              </a:pPr>
              <a:r>
                <a:rPr lang="pt-BR" sz="1350" b="1" strike="noStrike" spc="-1" dirty="0" smtClean="0">
                  <a:solidFill>
                    <a:schemeClr val="dk1"/>
                  </a:solidFill>
                  <a:latin typeface="FS PF BeauSans Pro"/>
                </a:rPr>
                <a:t>~</a:t>
              </a:r>
              <a:r>
                <a:rPr lang="vi-VN" sz="1350" b="1" spc="-1" dirty="0" smtClean="0">
                  <a:solidFill>
                    <a:schemeClr val="dk1"/>
                  </a:solidFill>
                  <a:latin typeface="FS PF BeauSans Pro"/>
                </a:rPr>
                <a:t>126.6</a:t>
              </a:r>
              <a:r>
                <a:rPr lang="pt-BR" sz="1350" b="1" strike="noStrike" spc="-1" dirty="0" smtClean="0">
                  <a:solidFill>
                    <a:schemeClr val="dk1"/>
                  </a:solidFill>
                  <a:latin typeface="FS PF BeauSans Pro"/>
                </a:rPr>
                <a:t>% </a:t>
              </a:r>
              <a:r>
                <a:rPr lang="pt-BR" sz="1350" b="1" strike="noStrike" spc="-1" dirty="0">
                  <a:solidFill>
                    <a:schemeClr val="dk1"/>
                  </a:solidFill>
                  <a:latin typeface="FS PF BeauSans Pro"/>
                </a:rPr>
                <a:t>KH VTT</a:t>
              </a:r>
              <a:endParaRPr lang="en-US" sz="1350" b="0" strike="noStrike" spc="-1" dirty="0">
                <a:solidFill>
                  <a:srgbClr val="000000"/>
                </a:solidFill>
                <a:latin typeface="Arial"/>
              </a:endParaRPr>
            </a:p>
            <a:p>
              <a:pPr algn="just" defTabSz="1467000">
                <a:lnSpc>
                  <a:spcPct val="90000"/>
                </a:lnSpc>
                <a:spcAft>
                  <a:spcPts val="201"/>
                </a:spcAft>
              </a:pPr>
              <a:r>
                <a:rPr lang="pt-BR" sz="1350" b="1" strike="noStrike" spc="-1" dirty="0" smtClean="0">
                  <a:solidFill>
                    <a:schemeClr val="dk1"/>
                  </a:solidFill>
                  <a:latin typeface="FS PF BeauSans Pro"/>
                </a:rPr>
                <a:t>~</a:t>
              </a:r>
              <a:r>
                <a:rPr lang="vi-VN" sz="1350" b="1" strike="noStrike" spc="-1" dirty="0" smtClean="0">
                  <a:solidFill>
                    <a:schemeClr val="dk1"/>
                  </a:solidFill>
                  <a:latin typeface="FS PF BeauSans Pro"/>
                </a:rPr>
                <a:t>106</a:t>
              </a:r>
              <a:r>
                <a:rPr lang="pt-BR" sz="1350" b="1" strike="noStrike" spc="-1" dirty="0" smtClean="0">
                  <a:solidFill>
                    <a:schemeClr val="dk1"/>
                  </a:solidFill>
                  <a:latin typeface="FS PF BeauSans Pro"/>
                </a:rPr>
                <a:t>% </a:t>
              </a:r>
              <a:r>
                <a:rPr lang="en-US" sz="1350" b="1" strike="noStrike" spc="-1" dirty="0">
                  <a:solidFill>
                    <a:schemeClr val="dk1"/>
                  </a:solidFill>
                  <a:latin typeface="FS PF BeauSans Pro"/>
                </a:rPr>
                <a:t>KH </a:t>
              </a:r>
              <a:r>
                <a:rPr lang="en-US" sz="1350" b="1" strike="noStrike" spc="-1" dirty="0" err="1" smtClean="0">
                  <a:solidFill>
                    <a:schemeClr val="dk1"/>
                  </a:solidFill>
                  <a:latin typeface="FS PF BeauSans Pro"/>
                </a:rPr>
                <a:t>VTNet</a:t>
              </a:r>
              <a:endParaRPr lang="vi-VN" sz="1350" b="1" strike="noStrike" spc="-1" dirty="0" smtClean="0">
                <a:solidFill>
                  <a:schemeClr val="dk1"/>
                </a:solidFill>
                <a:latin typeface="FS PF BeauSans Pro"/>
              </a:endParaRPr>
            </a:p>
            <a:p>
              <a:pPr algn="just" defTabSz="1467000">
                <a:lnSpc>
                  <a:spcPct val="90000"/>
                </a:lnSpc>
                <a:spcAft>
                  <a:spcPts val="201"/>
                </a:spcAft>
              </a:pPr>
              <a:r>
                <a:rPr lang="vi-VN" sz="1350" b="1" spc="-1" dirty="0" smtClean="0">
                  <a:solidFill>
                    <a:schemeClr val="dk1"/>
                  </a:solidFill>
                  <a:latin typeface="FS PF BeauSans Pro"/>
                </a:rPr>
                <a:t>PS năm: </a:t>
              </a:r>
              <a:r>
                <a:rPr lang="vi-VN" sz="3200" b="1" spc="-1" dirty="0" smtClean="0">
                  <a:solidFill>
                    <a:srgbClr val="FF0000"/>
                  </a:solidFill>
                  <a:latin typeface="FS PF BeauSans Pro"/>
                </a:rPr>
                <a:t>94</a:t>
              </a:r>
              <a:r>
                <a:rPr lang="vi-VN" sz="1350" b="1" spc="-1" dirty="0" smtClean="0">
                  <a:solidFill>
                    <a:schemeClr val="dk1"/>
                  </a:solidFill>
                  <a:latin typeface="FS PF BeauSans Pro"/>
                </a:rPr>
                <a:t> vị trí</a:t>
              </a:r>
            </a:p>
            <a:p>
              <a:pPr algn="just" defTabSz="1467000">
                <a:lnSpc>
                  <a:spcPct val="90000"/>
                </a:lnSpc>
                <a:spcAft>
                  <a:spcPts val="201"/>
                </a:spcAft>
              </a:pPr>
              <a:r>
                <a:rPr lang="vi-VN" sz="1350" b="1" strike="noStrike" spc="-1" dirty="0" smtClean="0">
                  <a:solidFill>
                    <a:schemeClr val="dk1"/>
                  </a:solidFill>
                  <a:latin typeface="FS PF BeauSans Pro"/>
                </a:rPr>
                <a:t>~106.8% KH năm</a:t>
              </a:r>
              <a:endParaRPr lang="it-IT" sz="1400" b="1" strike="noStrike" spc="-1" dirty="0" smtClean="0">
                <a:latin typeface="FS PF BeauSans Pro"/>
              </a:endParaRPr>
            </a:p>
            <a:p>
              <a:pPr algn="just" defTabSz="1467000">
                <a:lnSpc>
                  <a:spcPct val="90000"/>
                </a:lnSpc>
                <a:spcAft>
                  <a:spcPts val="210"/>
                </a:spcAft>
              </a:pPr>
              <a:r>
                <a:rPr lang="it-IT" sz="1400" b="1" strike="noStrike" spc="-1" dirty="0" smtClean="0">
                  <a:latin typeface="FS PF BeauSans Pro"/>
                </a:rPr>
                <a:t>LK</a:t>
              </a:r>
              <a:r>
                <a:rPr lang="it-IT" sz="1400" b="1" strike="noStrike" spc="-1" dirty="0">
                  <a:latin typeface="FS PF BeauSans Pro"/>
                </a:rPr>
                <a:t>: </a:t>
              </a:r>
              <a:r>
                <a:rPr lang="it-IT" sz="1400" b="1" strike="noStrike" spc="-1" dirty="0">
                  <a:solidFill>
                    <a:srgbClr val="FF0000"/>
                  </a:solidFill>
                  <a:latin typeface="FS PF BeauSans Pro"/>
                </a:rPr>
                <a:t>4G Viettel </a:t>
              </a:r>
              <a:r>
                <a:rPr lang="vi-VN" sz="2400" b="1" strike="noStrike" spc="-1" dirty="0" smtClean="0">
                  <a:solidFill>
                    <a:srgbClr val="FF0000"/>
                  </a:solidFill>
                  <a:latin typeface="FS PF BeauSans Pro"/>
                </a:rPr>
                <a:t>1.668</a:t>
              </a:r>
              <a:r>
                <a:rPr lang="it-IT" sz="1600" b="1" strike="noStrike" spc="-1" dirty="0" smtClean="0">
                  <a:solidFill>
                    <a:srgbClr val="FF0000"/>
                  </a:solidFill>
                  <a:latin typeface="FS PF BeauSans Pro"/>
                </a:rPr>
                <a:t> </a:t>
              </a:r>
              <a:r>
                <a:rPr lang="it-IT" sz="1600" b="1" strike="noStrike" spc="-1" dirty="0">
                  <a:solidFill>
                    <a:srgbClr val="FF0000"/>
                  </a:solidFill>
                  <a:latin typeface="FS PF BeauSans Pro"/>
                </a:rPr>
                <a:t>trạm</a:t>
              </a:r>
              <a:endParaRPr lang="en-US" sz="1600" b="0" strike="noStrike" spc="-1" dirty="0">
                <a:solidFill>
                  <a:srgbClr val="FF0000"/>
                </a:solidFill>
                <a:latin typeface="Arial"/>
              </a:endParaRPr>
            </a:p>
            <a:p>
              <a:pPr algn="just" defTabSz="1467000">
                <a:lnSpc>
                  <a:spcPct val="90000"/>
                </a:lnSpc>
                <a:spcAft>
                  <a:spcPts val="210"/>
                </a:spcAft>
              </a:pPr>
              <a:r>
                <a:rPr lang="vi-VN" sz="1400" b="1" strike="noStrike" spc="-1" dirty="0" smtClean="0">
                  <a:latin typeface="FS PF BeauSans Pro"/>
                </a:rPr>
                <a:t>&gt;41.7</a:t>
              </a:r>
              <a:r>
                <a:rPr lang="it-IT" sz="1400" b="1" strike="noStrike" spc="-1" dirty="0" smtClean="0">
                  <a:latin typeface="FS PF BeauSans Pro"/>
                </a:rPr>
                <a:t>%</a:t>
              </a:r>
              <a:r>
                <a:rPr lang="vi-VN" sz="1400" b="1" strike="noStrike" spc="-1" dirty="0" smtClean="0">
                  <a:latin typeface="FS PF BeauSans Pro"/>
                </a:rPr>
                <a:t>~491 trạm</a:t>
              </a:r>
              <a:r>
                <a:rPr lang="it-IT" sz="1400" b="1" strike="noStrike" spc="-1" dirty="0" smtClean="0">
                  <a:latin typeface="FS PF BeauSans Pro"/>
                </a:rPr>
                <a:t> </a:t>
              </a:r>
              <a:r>
                <a:rPr lang="vi-VN" sz="1400" b="1" strike="noStrike" spc="-1" dirty="0" smtClean="0">
                  <a:latin typeface="FS PF BeauSans Pro"/>
                </a:rPr>
                <a:t>so với MB</a:t>
              </a:r>
            </a:p>
            <a:p>
              <a:pPr algn="just" defTabSz="1467000">
                <a:lnSpc>
                  <a:spcPct val="90000"/>
                </a:lnSpc>
                <a:spcAft>
                  <a:spcPts val="210"/>
                </a:spcAft>
              </a:pPr>
              <a:r>
                <a:rPr lang="vi-VN" sz="1400" b="1" strike="noStrike" spc="-1" dirty="0" smtClean="0">
                  <a:latin typeface="FS PF BeauSans Pro"/>
                </a:rPr>
                <a:t>&gt;31.3</a:t>
              </a:r>
              <a:r>
                <a:rPr lang="it-IT" sz="1400" b="1" strike="noStrike" spc="-1" dirty="0" smtClean="0">
                  <a:latin typeface="FS PF BeauSans Pro"/>
                </a:rPr>
                <a:t>%</a:t>
              </a:r>
              <a:r>
                <a:rPr lang="vi-VN" sz="1400" b="1" strike="noStrike" spc="-1" dirty="0" smtClean="0">
                  <a:latin typeface="FS PF BeauSans Pro"/>
                </a:rPr>
                <a:t>~345 trạm</a:t>
              </a:r>
              <a:r>
                <a:rPr lang="it-IT" sz="1400" b="1" strike="noStrike" spc="-1" dirty="0" smtClean="0">
                  <a:latin typeface="FS PF BeauSans Pro"/>
                </a:rPr>
                <a:t> </a:t>
              </a:r>
              <a:r>
                <a:rPr lang="it-IT" sz="1400" b="1" strike="noStrike" spc="-1" dirty="0">
                  <a:latin typeface="FS PF BeauSans Pro"/>
                </a:rPr>
                <a:t>so với </a:t>
              </a:r>
              <a:r>
                <a:rPr lang="vi-VN" sz="1400" b="1" strike="noStrike" spc="-1" dirty="0" smtClean="0">
                  <a:latin typeface="FS PF BeauSans Pro"/>
                </a:rPr>
                <a:t>VNP</a:t>
              </a:r>
            </a:p>
            <a:p>
              <a:pPr lvl="0" algn="just" defTabSz="1467000">
                <a:lnSpc>
                  <a:spcPct val="90000"/>
                </a:lnSpc>
                <a:spcAft>
                  <a:spcPts val="210"/>
                </a:spcAft>
              </a:pPr>
              <a:r>
                <a:rPr lang="vi-VN" sz="1400" b="1" i="1" spc="-1" dirty="0" smtClean="0">
                  <a:latin typeface="FS PF BeauSans Pro"/>
                </a:rPr>
                <a:t>.</a:t>
              </a:r>
              <a:endParaRPr lang="en-US" sz="1400" b="1" i="1" spc="-1" dirty="0">
                <a:latin typeface="FS PF BeauSans Pro"/>
              </a:endParaRPr>
            </a:p>
            <a:p>
              <a:pPr algn="just" defTabSz="1467000">
                <a:lnSpc>
                  <a:spcPct val="90000"/>
                </a:lnSpc>
                <a:spcAft>
                  <a:spcPts val="210"/>
                </a:spcAft>
              </a:pPr>
              <a:endParaRPr lang="en-US" sz="1400" spc="-1" dirty="0">
                <a:solidFill>
                  <a:srgbClr val="EE0033"/>
                </a:solidFill>
                <a:latin typeface="FS PF BeauSans Pro"/>
              </a:endParaRPr>
            </a:p>
          </p:txBody>
        </p:sp>
      </p:grpSp>
      <p:grpSp>
        <p:nvGrpSpPr>
          <p:cNvPr id="5" name="Group 4"/>
          <p:cNvGrpSpPr/>
          <p:nvPr/>
        </p:nvGrpSpPr>
        <p:grpSpPr>
          <a:xfrm>
            <a:off x="5983795" y="516047"/>
            <a:ext cx="2738160" cy="4084033"/>
            <a:chOff x="5988072" y="1020015"/>
            <a:chExt cx="2738160" cy="4084033"/>
          </a:xfrm>
        </p:grpSpPr>
        <p:sp>
          <p:nvSpPr>
            <p:cNvPr id="100" name="Freeform 34"/>
            <p:cNvSpPr/>
            <p:nvPr/>
          </p:nvSpPr>
          <p:spPr>
            <a:xfrm>
              <a:off x="5988072" y="1561282"/>
              <a:ext cx="2738160" cy="3542766"/>
            </a:xfrm>
            <a:custGeom>
              <a:avLst/>
              <a:gdLst>
                <a:gd name="textAreaLeft" fmla="*/ 0 w 2738160"/>
                <a:gd name="textAreaRight" fmla="*/ 2738520 w 2738160"/>
                <a:gd name="textAreaTop" fmla="*/ 0 h 3038040"/>
                <a:gd name="textAreaBottom" fmla="*/ 3038400 h 3038040"/>
              </a:gdLst>
              <a:ahLst/>
              <a:cxnLst/>
              <a:rect l="textAreaLeft" t="textAreaTop" r="textAreaRight" b="textAreaBottom"/>
              <a:pathLst>
                <a:path w="1857374" h="1449360">
                  <a:moveTo>
                    <a:pt x="0" y="0"/>
                  </a:moveTo>
                  <a:lnTo>
                    <a:pt x="1857374" y="0"/>
                  </a:lnTo>
                  <a:lnTo>
                    <a:pt x="1857374" y="1449360"/>
                  </a:lnTo>
                  <a:lnTo>
                    <a:pt x="0" y="1449360"/>
                  </a:lnTo>
                  <a:lnTo>
                    <a:pt x="0" y="0"/>
                  </a:lnTo>
                  <a:close/>
                </a:path>
              </a:pathLst>
            </a:custGeom>
            <a:solidFill>
              <a:schemeClr val="bg1">
                <a:alpha val="90000"/>
              </a:schemeClr>
            </a:solidFill>
            <a:ln>
              <a:solidFill>
                <a:srgbClr val="F6CCCC"/>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p:style>
          <p:txBody>
            <a:bodyPr lIns="176040" tIns="176040" rIns="234720" bIns="263880" numCol="1" spcCol="1440" anchor="t">
              <a:noAutofit/>
            </a:bodyPr>
            <a:lstStyle/>
            <a:p>
              <a:pPr algn="just" defTabSz="1467000">
                <a:lnSpc>
                  <a:spcPct val="90000"/>
                </a:lnSpc>
                <a:spcAft>
                  <a:spcPts val="451"/>
                </a:spcAft>
              </a:pPr>
              <a:r>
                <a:rPr lang="vi-VN" sz="1600" b="1" i="1" spc="-1" dirty="0">
                  <a:latin typeface="FS PF BeauSans Pro"/>
                </a:rPr>
                <a:t>LK toàn mạng: </a:t>
              </a:r>
              <a:r>
                <a:rPr lang="vi-VN" sz="2800" b="1" i="1" spc="-1" dirty="0" smtClean="0">
                  <a:solidFill>
                    <a:srgbClr val="FF0000"/>
                  </a:solidFill>
                  <a:latin typeface="FS PF BeauSans Pro"/>
                </a:rPr>
                <a:t>2.679</a:t>
              </a:r>
              <a:r>
                <a:rPr lang="vi-VN" sz="1600" b="1" i="1" spc="-1" dirty="0" smtClean="0">
                  <a:latin typeface="FS PF BeauSans Pro"/>
                </a:rPr>
                <a:t>trạm/</a:t>
              </a:r>
              <a:r>
                <a:rPr lang="vi-VN" sz="2800" b="1" i="1" spc="-1" dirty="0" smtClean="0">
                  <a:solidFill>
                    <a:srgbClr val="FF0000"/>
                  </a:solidFill>
                  <a:latin typeface="FS PF BeauSans Pro"/>
                </a:rPr>
                <a:t>1.672</a:t>
              </a:r>
            </a:p>
            <a:p>
              <a:pPr algn="just" defTabSz="1467000">
                <a:lnSpc>
                  <a:spcPct val="90000"/>
                </a:lnSpc>
                <a:spcAft>
                  <a:spcPts val="451"/>
                </a:spcAft>
              </a:pPr>
              <a:r>
                <a:rPr lang="vi-VN" sz="1600" b="1" i="1" spc="-1" dirty="0" smtClean="0">
                  <a:solidFill>
                    <a:srgbClr val="FF0000"/>
                  </a:solidFill>
                  <a:latin typeface="FS PF BeauSans Pro"/>
                </a:rPr>
                <a:t>&gt;42%~495 vị trí so với MB.</a:t>
              </a:r>
            </a:p>
            <a:p>
              <a:pPr algn="just" defTabSz="1467000">
                <a:lnSpc>
                  <a:spcPct val="90000"/>
                </a:lnSpc>
                <a:spcAft>
                  <a:spcPts val="451"/>
                </a:spcAft>
              </a:pPr>
              <a:r>
                <a:rPr lang="vi-VN" sz="1600" b="1" i="1" spc="-1" dirty="0" smtClean="0">
                  <a:solidFill>
                    <a:srgbClr val="FF0000"/>
                  </a:solidFill>
                  <a:latin typeface="FS PF BeauSans Pro"/>
                </a:rPr>
                <a:t>&gt;26.3%~349 vị trí so với VNP.</a:t>
              </a:r>
              <a:endParaRPr lang="vi-VN" sz="1600" b="1" i="1" spc="-1" dirty="0">
                <a:solidFill>
                  <a:srgbClr val="FF0000"/>
                </a:solidFill>
                <a:latin typeface="FS PF BeauSans Pro"/>
              </a:endParaRPr>
            </a:p>
            <a:p>
              <a:pPr algn="just" defTabSz="1467000">
                <a:lnSpc>
                  <a:spcPct val="90000"/>
                </a:lnSpc>
                <a:spcAft>
                  <a:spcPts val="451"/>
                </a:spcAft>
              </a:pPr>
              <a:r>
                <a:rPr lang="vi-VN" sz="1600" b="1" i="1" spc="-1" dirty="0" smtClean="0">
                  <a:latin typeface="FS PF BeauSans Pro"/>
                </a:rPr>
                <a:t> </a:t>
              </a:r>
              <a:r>
                <a:rPr lang="vi-VN" sz="1600" b="1" i="1" spc="-1" dirty="0">
                  <a:latin typeface="FS PF BeauSans Pro"/>
                </a:rPr>
                <a:t>vị trí (2G: </a:t>
              </a:r>
              <a:r>
                <a:rPr lang="vi-VN" sz="1600" b="1" i="1" spc="-1" dirty="0">
                  <a:solidFill>
                    <a:srgbClr val="FF0000"/>
                  </a:solidFill>
                  <a:latin typeface="FS PF BeauSans Pro"/>
                </a:rPr>
                <a:t>849</a:t>
              </a:r>
              <a:r>
                <a:rPr lang="vi-VN" sz="1600" b="1" i="1" spc="-1" dirty="0">
                  <a:latin typeface="FS PF BeauSans Pro"/>
                </a:rPr>
                <a:t>, 3G: </a:t>
              </a:r>
              <a:r>
                <a:rPr lang="vi-VN" sz="1600" b="1" i="1" spc="-1" dirty="0">
                  <a:solidFill>
                    <a:srgbClr val="FF0000"/>
                  </a:solidFill>
                  <a:latin typeface="FS PF BeauSans Pro"/>
                </a:rPr>
                <a:t>37</a:t>
              </a:r>
              <a:r>
                <a:rPr lang="vi-VN" sz="1600" b="1" i="1" spc="-1" dirty="0">
                  <a:latin typeface="FS PF BeauSans Pro"/>
                </a:rPr>
                <a:t>, 4G: </a:t>
              </a:r>
              <a:r>
                <a:rPr lang="vi-VN" sz="1600" b="1" i="1" spc="-1" dirty="0">
                  <a:solidFill>
                    <a:srgbClr val="FF0000"/>
                  </a:solidFill>
                  <a:latin typeface="FS PF BeauSans Pro"/>
                </a:rPr>
                <a:t>1.668</a:t>
              </a:r>
              <a:r>
                <a:rPr lang="vi-VN" sz="1600" b="1" i="1" spc="-1" dirty="0">
                  <a:latin typeface="FS PF BeauSans Pro"/>
                </a:rPr>
                <a:t>, 5G: </a:t>
              </a:r>
              <a:r>
                <a:rPr lang="vi-VN" sz="1600" b="1" i="1" spc="-1" dirty="0">
                  <a:solidFill>
                    <a:srgbClr val="FF0000"/>
                  </a:solidFill>
                  <a:latin typeface="FS PF BeauSans Pro"/>
                </a:rPr>
                <a:t>125</a:t>
              </a:r>
              <a:r>
                <a:rPr lang="vi-VN" sz="1600" b="1" i="1" spc="-1" dirty="0">
                  <a:latin typeface="FS PF BeauSans Pro"/>
                </a:rPr>
                <a:t>). Trạm Mac </a:t>
              </a:r>
              <a:r>
                <a:rPr lang="vi-VN" sz="1600" b="1" i="1" spc="-1" dirty="0">
                  <a:solidFill>
                    <a:srgbClr val="FF0000"/>
                  </a:solidFill>
                  <a:latin typeface="FS PF BeauSans Pro"/>
                </a:rPr>
                <a:t>981</a:t>
              </a:r>
              <a:r>
                <a:rPr lang="vi-VN" sz="1600" b="1" i="1" spc="-1" dirty="0">
                  <a:latin typeface="FS PF BeauSans Pro"/>
                </a:rPr>
                <a:t> trạm, RRU </a:t>
              </a:r>
              <a:r>
                <a:rPr lang="vi-VN" sz="1600" b="1" i="1" spc="-1" dirty="0">
                  <a:solidFill>
                    <a:srgbClr val="FF0000"/>
                  </a:solidFill>
                  <a:latin typeface="FS PF BeauSans Pro"/>
                </a:rPr>
                <a:t>652</a:t>
              </a:r>
              <a:r>
                <a:rPr lang="vi-VN" sz="1600" b="1" i="1" spc="-1" dirty="0">
                  <a:latin typeface="FS PF BeauSans Pro"/>
                </a:rPr>
                <a:t> trạm, Inb </a:t>
              </a:r>
              <a:r>
                <a:rPr lang="vi-VN" sz="1600" b="1" i="1" spc="-1" dirty="0">
                  <a:solidFill>
                    <a:srgbClr val="FF0000"/>
                  </a:solidFill>
                  <a:latin typeface="FS PF BeauSans Pro"/>
                </a:rPr>
                <a:t>10</a:t>
              </a:r>
              <a:r>
                <a:rPr lang="vi-VN" sz="1600" b="1" i="1" spc="-1" dirty="0">
                  <a:latin typeface="FS PF BeauSans Pro"/>
                </a:rPr>
                <a:t> trạm, Smallcell </a:t>
              </a:r>
              <a:r>
                <a:rPr lang="vi-VN" sz="1600" b="1" i="1" spc="-1" dirty="0">
                  <a:solidFill>
                    <a:srgbClr val="FF0000"/>
                  </a:solidFill>
                  <a:latin typeface="FS PF BeauSans Pro"/>
                </a:rPr>
                <a:t>37</a:t>
              </a:r>
              <a:r>
                <a:rPr lang="vi-VN" sz="1600" b="1" i="1" spc="-1" dirty="0">
                  <a:latin typeface="FS PF BeauSans Pro"/>
                </a:rPr>
                <a:t> trạm</a:t>
              </a:r>
              <a:endParaRPr lang="it-IT" sz="1600" b="1" strike="noStrike" spc="-1" dirty="0">
                <a:latin typeface="FS PF BeauSans Pro"/>
              </a:endParaRPr>
            </a:p>
          </p:txBody>
        </p:sp>
        <p:sp>
          <p:nvSpPr>
            <p:cNvPr id="106" name="Freeform 11"/>
            <p:cNvSpPr/>
            <p:nvPr/>
          </p:nvSpPr>
          <p:spPr>
            <a:xfrm>
              <a:off x="5988072" y="1020015"/>
              <a:ext cx="2738160" cy="503280"/>
            </a:xfrm>
            <a:custGeom>
              <a:avLst/>
              <a:gdLst>
                <a:gd name="textAreaLeft" fmla="*/ 0 w 2738160"/>
                <a:gd name="textAreaRight" fmla="*/ 2738520 w 2738160"/>
                <a:gd name="textAreaTop" fmla="*/ 0 h 503280"/>
                <a:gd name="textAreaBottom" fmla="*/ 503640 h 503280"/>
              </a:gdLst>
              <a:ahLst/>
              <a:cxnLst/>
              <a:rect l="textAreaLeft" t="textAreaTop" r="textAreaRight" b="textAreaBottom"/>
              <a:pathLst>
                <a:path w="1857374" h="742949">
                  <a:moveTo>
                    <a:pt x="0" y="0"/>
                  </a:moveTo>
                  <a:lnTo>
                    <a:pt x="1857374" y="0"/>
                  </a:lnTo>
                  <a:lnTo>
                    <a:pt x="1857374" y="742949"/>
                  </a:lnTo>
                  <a:lnTo>
                    <a:pt x="0" y="742949"/>
                  </a:lnTo>
                  <a:lnTo>
                    <a:pt x="0" y="0"/>
                  </a:lnTo>
                  <a:close/>
                </a:path>
              </a:pathLst>
            </a:custGeom>
            <a:solidFill>
              <a:schemeClr val="accent1"/>
            </a:solidFill>
            <a:ln>
              <a:solidFill>
                <a:srgbClr val="E80500"/>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34720" tIns="134280" rIns="234720" bIns="134280" numCol="1" spcCol="1440" anchor="ctr">
              <a:noAutofit/>
            </a:bodyPr>
            <a:lstStyle/>
            <a:p>
              <a:pPr algn="ctr" defTabSz="1467000">
                <a:lnSpc>
                  <a:spcPct val="90000"/>
                </a:lnSpc>
                <a:spcAft>
                  <a:spcPts val="700"/>
                </a:spcAft>
              </a:pPr>
              <a:r>
                <a:rPr lang="vi-VN" sz="2000" b="0" strike="noStrike" spc="-1" dirty="0" smtClean="0">
                  <a:solidFill>
                    <a:schemeClr val="lt1"/>
                  </a:solidFill>
                  <a:latin typeface="FS PF BeauSans Pro"/>
                </a:rPr>
                <a:t>Hạ tầng trạm</a:t>
              </a:r>
              <a:endParaRPr lang="en-US" sz="2000" b="0" strike="noStrike" spc="-1" dirty="0">
                <a:solidFill>
                  <a:srgbClr val="FFFFFF"/>
                </a:solidFill>
                <a:latin typeface="Arial"/>
              </a:endParaRPr>
            </a:p>
          </p:txBody>
        </p:sp>
      </p:grpSp>
      <p:sp>
        <p:nvSpPr>
          <p:cNvPr id="11" name="TextBox 10"/>
          <p:cNvSpPr txBox="1"/>
          <p:nvPr/>
        </p:nvSpPr>
        <p:spPr>
          <a:xfrm>
            <a:off x="223875" y="4785741"/>
            <a:ext cx="2228849" cy="253916"/>
          </a:xfrm>
          <a:prstGeom prst="rect">
            <a:avLst/>
          </a:prstGeom>
          <a:solidFill>
            <a:schemeClr val="bg1">
              <a:lumMod val="95000"/>
            </a:schemeClr>
          </a:solidFill>
          <a:ln>
            <a:solidFill>
              <a:schemeClr val="bg1">
                <a:lumMod val="95000"/>
              </a:schemeClr>
            </a:solidFill>
          </a:ln>
        </p:spPr>
        <p:txBody>
          <a:bodyPr wrap="square" rtlCol="0">
            <a:spAutoFit/>
          </a:bodyPr>
          <a:lstStyle/>
          <a:p>
            <a:r>
              <a:rPr lang="vi-VN" sz="1050" b="1" dirty="0" smtClean="0">
                <a:solidFill>
                  <a:schemeClr val="bg1">
                    <a:lumMod val="50000"/>
                  </a:schemeClr>
                </a:solidFill>
                <a:latin typeface="FS PF BeauSans Pro SemiBold" panose="02000503000000020004" pitchFamily="2" charset="0"/>
              </a:rPr>
              <a:t>VIETTEL ĐẮK LẮK</a:t>
            </a:r>
            <a:endParaRPr lang="en-US" sz="1050" b="1" dirty="0">
              <a:solidFill>
                <a:schemeClr val="bg1">
                  <a:lumMod val="50000"/>
                </a:schemeClr>
              </a:solidFill>
              <a:latin typeface="FS PF BeauSans Pro SemiBold" panose="02000503000000020004" pitchFamily="2"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4794" y="921274"/>
            <a:ext cx="2589372" cy="1766923"/>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64794" y="2799177"/>
            <a:ext cx="2589372" cy="1800903"/>
          </a:xfrm>
          <a:prstGeom prst="rect">
            <a:avLst/>
          </a:prstGeom>
        </p:spPr>
      </p:pic>
      <p:pic>
        <p:nvPicPr>
          <p:cNvPr id="14" name="Picture 13"/>
          <p:cNvPicPr>
            <a:picLocks noChangeAspect="1"/>
          </p:cNvPicPr>
          <p:nvPr/>
        </p:nvPicPr>
        <p:blipFill>
          <a:blip r:embed="rId5"/>
          <a:stretch>
            <a:fillRect/>
          </a:stretch>
        </p:blipFill>
        <p:spPr>
          <a:xfrm>
            <a:off x="7829550" y="0"/>
            <a:ext cx="1323594" cy="437941"/>
          </a:xfrm>
          <a:prstGeom prst="rect">
            <a:avLst/>
          </a:prstGeom>
          <a:ln>
            <a:noFill/>
          </a:ln>
          <a:effectLst>
            <a:softEdge rad="112500"/>
          </a:effectLst>
        </p:spPr>
      </p:pic>
    </p:spTree>
    <p:extLst>
      <p:ext uri="{BB962C8B-B14F-4D97-AF65-F5344CB8AC3E}">
        <p14:creationId xmlns:p14="http://schemas.microsoft.com/office/powerpoint/2010/main" val="1790501353"/>
      </p:ext>
    </p:extLst>
  </p:cSld>
  <p:clrMapOvr>
    <a:masterClrMapping/>
  </p:clrMapOvr>
  <p:transition>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3"/>
          <p:cNvSpPr/>
          <p:nvPr/>
        </p:nvSpPr>
        <p:spPr>
          <a:xfrm>
            <a:off x="0" y="123840"/>
            <a:ext cx="9143640" cy="42943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685800">
              <a:lnSpc>
                <a:spcPct val="100000"/>
              </a:lnSpc>
            </a:pPr>
            <a:r>
              <a:rPr lang="vi-VN" sz="2200" b="1" spc="-1" dirty="0">
                <a:solidFill>
                  <a:srgbClr val="EE0033"/>
                </a:solidFill>
                <a:latin typeface="FS PF BeauSans Pro"/>
              </a:rPr>
              <a:t>2</a:t>
            </a:r>
            <a:r>
              <a:rPr lang="nl-NL" sz="2200" b="1" spc="-1" dirty="0" smtClean="0">
                <a:solidFill>
                  <a:srgbClr val="EE0033"/>
                </a:solidFill>
                <a:latin typeface="FS PF BeauSans Pro"/>
              </a:rPr>
              <a:t>. </a:t>
            </a:r>
            <a:r>
              <a:rPr lang="en-US" sz="2200" b="1" spc="-1" dirty="0">
                <a:solidFill>
                  <a:srgbClr val="EE0033"/>
                </a:solidFill>
                <a:latin typeface="FS PF BeauSans Pro"/>
              </a:rPr>
              <a:t>HẠ TẦNG MẠNG </a:t>
            </a:r>
            <a:r>
              <a:rPr lang="en-US" sz="2200" b="1" spc="-1" dirty="0" smtClean="0">
                <a:solidFill>
                  <a:srgbClr val="EE0033"/>
                </a:solidFill>
                <a:latin typeface="FS PF BeauSans Pro"/>
              </a:rPr>
              <a:t>LƯỚI</a:t>
            </a:r>
            <a:r>
              <a:rPr lang="vi-VN" sz="2200" b="1" spc="-1" dirty="0" smtClean="0">
                <a:solidFill>
                  <a:srgbClr val="EE0033"/>
                </a:solidFill>
                <a:latin typeface="FS PF BeauSans Pro"/>
              </a:rPr>
              <a:t> CỐ ĐỊNH</a:t>
            </a:r>
            <a:endParaRPr lang="en-US" sz="2200" spc="-1" dirty="0">
              <a:solidFill>
                <a:srgbClr val="000000"/>
              </a:solidFill>
              <a:latin typeface="Arial"/>
            </a:endParaRPr>
          </a:p>
        </p:txBody>
      </p:sp>
      <p:cxnSp>
        <p:nvCxnSpPr>
          <p:cNvPr id="155" name="Straight Connector 4"/>
          <p:cNvCxnSpPr/>
          <p:nvPr/>
        </p:nvCxnSpPr>
        <p:spPr>
          <a:xfrm>
            <a:off x="3448080" y="554760"/>
            <a:ext cx="2256120" cy="360"/>
          </a:xfrm>
          <a:prstGeom prst="straightConnector1">
            <a:avLst/>
          </a:prstGeom>
          <a:ln w="76200">
            <a:solidFill>
              <a:srgbClr val="EE0033"/>
            </a:solidFill>
          </a:ln>
        </p:spPr>
      </p:cxnSp>
      <p:grpSp>
        <p:nvGrpSpPr>
          <p:cNvPr id="2" name="Group 1"/>
          <p:cNvGrpSpPr/>
          <p:nvPr/>
        </p:nvGrpSpPr>
        <p:grpSpPr>
          <a:xfrm>
            <a:off x="302559" y="1064160"/>
            <a:ext cx="2884608" cy="3315334"/>
            <a:chOff x="405720" y="1064160"/>
            <a:chExt cx="2490840" cy="3315334"/>
          </a:xfrm>
        </p:grpSpPr>
        <p:sp>
          <p:nvSpPr>
            <p:cNvPr id="156" name="Freeform 9"/>
            <p:cNvSpPr/>
            <p:nvPr/>
          </p:nvSpPr>
          <p:spPr>
            <a:xfrm>
              <a:off x="405720" y="1064160"/>
              <a:ext cx="2490840" cy="503280"/>
            </a:xfrm>
            <a:custGeom>
              <a:avLst/>
              <a:gdLst>
                <a:gd name="textAreaLeft" fmla="*/ 0 w 2490840"/>
                <a:gd name="textAreaRight" fmla="*/ 2491200 w 2490840"/>
                <a:gd name="textAreaTop" fmla="*/ 0 h 503280"/>
                <a:gd name="textAreaBottom" fmla="*/ 503640 h 503280"/>
              </a:gdLst>
              <a:ahLst/>
              <a:cxnLst/>
              <a:rect l="textAreaLeft" t="textAreaTop" r="textAreaRight" b="textAreaBottom"/>
              <a:pathLst>
                <a:path w="1857374" h="742949">
                  <a:moveTo>
                    <a:pt x="0" y="0"/>
                  </a:moveTo>
                  <a:lnTo>
                    <a:pt x="1857374" y="0"/>
                  </a:lnTo>
                  <a:lnTo>
                    <a:pt x="1857374" y="742949"/>
                  </a:lnTo>
                  <a:lnTo>
                    <a:pt x="0" y="742949"/>
                  </a:lnTo>
                  <a:lnTo>
                    <a:pt x="0" y="0"/>
                  </a:lnTo>
                  <a:close/>
                </a:path>
              </a:pathLst>
            </a:custGeom>
            <a:solidFill>
              <a:schemeClr val="accent1"/>
            </a:solidFill>
            <a:ln>
              <a:solidFill>
                <a:srgbClr val="E80500"/>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34720" tIns="134280" rIns="234720" bIns="134280" numCol="1" spcCol="1440" anchor="ctr">
              <a:noAutofit/>
            </a:bodyPr>
            <a:lstStyle/>
            <a:p>
              <a:pPr algn="ctr" defTabSz="1467000">
                <a:lnSpc>
                  <a:spcPct val="90000"/>
                </a:lnSpc>
                <a:spcAft>
                  <a:spcPts val="1049"/>
                </a:spcAft>
              </a:pPr>
              <a:r>
                <a:rPr lang="en-US" sz="3000" b="0" strike="noStrike" spc="-1" dirty="0" smtClean="0">
                  <a:solidFill>
                    <a:schemeClr val="lt1"/>
                  </a:solidFill>
                  <a:latin typeface="FS PF BeauSans Pro"/>
                </a:rPr>
                <a:t>GPON</a:t>
              </a:r>
              <a:r>
                <a:rPr lang="vi-VN" sz="3000" b="0" strike="noStrike" spc="-1" dirty="0" smtClean="0">
                  <a:solidFill>
                    <a:schemeClr val="lt1"/>
                  </a:solidFill>
                  <a:latin typeface="FS PF BeauSans Pro"/>
                </a:rPr>
                <a:t> </a:t>
              </a:r>
              <a:endParaRPr lang="en-US" sz="3000" b="0" strike="noStrike" spc="-1" dirty="0">
                <a:solidFill>
                  <a:srgbClr val="FFFFFF"/>
                </a:solidFill>
                <a:latin typeface="Arial"/>
              </a:endParaRPr>
            </a:p>
          </p:txBody>
        </p:sp>
        <p:sp>
          <p:nvSpPr>
            <p:cNvPr id="158" name="Freeform 33"/>
            <p:cNvSpPr/>
            <p:nvPr/>
          </p:nvSpPr>
          <p:spPr>
            <a:xfrm>
              <a:off x="405720" y="1567800"/>
              <a:ext cx="2380649" cy="2811694"/>
            </a:xfrm>
            <a:custGeom>
              <a:avLst/>
              <a:gdLst>
                <a:gd name="textAreaLeft" fmla="*/ 0 w 2490840"/>
                <a:gd name="textAreaRight" fmla="*/ 2491200 w 2490840"/>
                <a:gd name="textAreaTop" fmla="*/ 0 h 2549880"/>
                <a:gd name="textAreaBottom" fmla="*/ 2550240 h 2549880"/>
              </a:gdLst>
              <a:ahLst/>
              <a:cxnLst/>
              <a:rect l="textAreaLeft" t="textAreaTop" r="textAreaRight" b="textAreaBottom"/>
              <a:pathLst>
                <a:path w="1857374" h="1449360">
                  <a:moveTo>
                    <a:pt x="0" y="0"/>
                  </a:moveTo>
                  <a:lnTo>
                    <a:pt x="1857374" y="0"/>
                  </a:lnTo>
                  <a:lnTo>
                    <a:pt x="1857374" y="1449360"/>
                  </a:lnTo>
                  <a:lnTo>
                    <a:pt x="0" y="1449360"/>
                  </a:lnTo>
                  <a:lnTo>
                    <a:pt x="0" y="0"/>
                  </a:lnTo>
                  <a:close/>
                </a:path>
              </a:pathLst>
            </a:custGeom>
            <a:noFill/>
            <a:ln>
              <a:solidFill>
                <a:srgbClr val="F6CCCC"/>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p:style>
          <p:txBody>
            <a:bodyPr lIns="176040" tIns="176040" rIns="234720" bIns="263880" numCol="1" spcCol="1440" anchor="t">
              <a:noAutofit/>
            </a:bodyPr>
            <a:lstStyle/>
            <a:p>
              <a:pPr algn="just" defTabSz="1467000">
                <a:lnSpc>
                  <a:spcPct val="90000"/>
                </a:lnSpc>
                <a:spcAft>
                  <a:spcPts val="451"/>
                </a:spcAft>
              </a:pPr>
              <a:r>
                <a:rPr lang="vi-VN" sz="3000" spc="-1" dirty="0" smtClean="0">
                  <a:solidFill>
                    <a:srgbClr val="EE0033"/>
                  </a:solidFill>
                  <a:latin typeface="FS PF BeauSans Pro" panose="02000500000000020004" pitchFamily="2" charset="0"/>
                </a:rPr>
                <a:t>10.348</a:t>
              </a:r>
              <a:r>
                <a:rPr lang="pt-BR" sz="3000" b="0" strike="noStrike" spc="-1" dirty="0" smtClean="0">
                  <a:solidFill>
                    <a:srgbClr val="EE0033"/>
                  </a:solidFill>
                  <a:latin typeface="FS PF BeauSans Pro" panose="02000500000000020004" pitchFamily="2" charset="0"/>
                </a:rPr>
                <a:t> </a:t>
              </a:r>
              <a:r>
                <a:rPr lang="pt-BR" sz="1400" b="0" strike="noStrike" spc="-1" dirty="0">
                  <a:solidFill>
                    <a:srgbClr val="EE0033"/>
                  </a:solidFill>
                  <a:latin typeface="FS PF BeauSans Pro" panose="02000500000000020004" pitchFamily="2" charset="0"/>
                </a:rPr>
                <a:t>cổng</a:t>
              </a:r>
              <a:endParaRPr lang="en-US" sz="1400" b="0" strike="noStrike" spc="-1" dirty="0">
                <a:solidFill>
                  <a:srgbClr val="000000"/>
                </a:solidFill>
                <a:latin typeface="FS PF BeauSans Pro" panose="02000500000000020004" pitchFamily="2" charset="0"/>
              </a:endParaRPr>
            </a:p>
            <a:p>
              <a:pPr algn="just" defTabSz="1467000">
                <a:lnSpc>
                  <a:spcPct val="90000"/>
                </a:lnSpc>
                <a:spcAft>
                  <a:spcPts val="201"/>
                </a:spcAft>
              </a:pPr>
              <a:r>
                <a:rPr lang="nl-NL" sz="1200" b="1" spc="-1" dirty="0">
                  <a:latin typeface="FS PF BeauSans Pro"/>
                  <a:ea typeface="Times New Roman"/>
                </a:rPr>
                <a:t>~ </a:t>
              </a:r>
              <a:r>
                <a:rPr lang="vi-VN" sz="1350" b="1" strike="noStrike" spc="-1" dirty="0" smtClean="0">
                  <a:solidFill>
                    <a:schemeClr val="dk1"/>
                  </a:solidFill>
                  <a:latin typeface="FS PF BeauSans Pro" panose="02000500000000020004" pitchFamily="2" charset="0"/>
                </a:rPr>
                <a:t>109</a:t>
              </a:r>
              <a:r>
                <a:rPr lang="pt-BR" sz="1350" b="1" strike="noStrike" spc="-1" dirty="0" smtClean="0">
                  <a:solidFill>
                    <a:schemeClr val="dk1"/>
                  </a:solidFill>
                  <a:latin typeface="FS PF BeauSans Pro" panose="02000500000000020004" pitchFamily="2" charset="0"/>
                </a:rPr>
                <a:t>% </a:t>
              </a:r>
              <a:r>
                <a:rPr lang="pt-BR" sz="1350" b="1" strike="noStrike" spc="-1" dirty="0">
                  <a:solidFill>
                    <a:schemeClr val="dk1"/>
                  </a:solidFill>
                  <a:latin typeface="FS PF BeauSans Pro" panose="02000500000000020004" pitchFamily="2" charset="0"/>
                </a:rPr>
                <a:t>KH </a:t>
              </a:r>
              <a:r>
                <a:rPr lang="vi-VN" sz="1350" b="1" strike="noStrike" spc="-1" dirty="0" smtClean="0">
                  <a:solidFill>
                    <a:schemeClr val="dk1"/>
                  </a:solidFill>
                  <a:latin typeface="FS PF BeauSans Pro" panose="02000500000000020004" pitchFamily="2" charset="0"/>
                </a:rPr>
                <a:t> VTNET.</a:t>
              </a:r>
            </a:p>
            <a:p>
              <a:pPr algn="just" defTabSz="1467000">
                <a:lnSpc>
                  <a:spcPct val="90000"/>
                </a:lnSpc>
                <a:spcAft>
                  <a:spcPts val="201"/>
                </a:spcAft>
              </a:pPr>
              <a:r>
                <a:rPr lang="vi-VN" sz="1350" b="1" spc="-1" dirty="0" smtClean="0">
                  <a:solidFill>
                    <a:schemeClr val="dk1"/>
                  </a:solidFill>
                  <a:latin typeface="FS PF BeauSans Pro" panose="02000500000000020004" pitchFamily="2" charset="0"/>
                </a:rPr>
                <a:t>~159.2% KH VTT</a:t>
              </a:r>
              <a:endParaRPr lang="en-US" sz="1350" b="0" strike="noStrike" spc="-1" dirty="0">
                <a:solidFill>
                  <a:srgbClr val="000000"/>
                </a:solidFill>
                <a:latin typeface="FS PF BeauSans Pro" panose="02000500000000020004" pitchFamily="2" charset="0"/>
              </a:endParaRPr>
            </a:p>
            <a:p>
              <a:pPr algn="just" defTabSz="1467000">
                <a:lnSpc>
                  <a:spcPct val="90000"/>
                </a:lnSpc>
                <a:spcAft>
                  <a:spcPts val="201"/>
                </a:spcAft>
              </a:pPr>
              <a:r>
                <a:rPr lang="nl-NL" sz="1200" b="1" spc="-1" dirty="0" smtClean="0">
                  <a:latin typeface="FS PF BeauSans Pro"/>
                  <a:ea typeface="Times New Roman"/>
                </a:rPr>
                <a:t>~</a:t>
              </a:r>
              <a:r>
                <a:rPr lang="vi-VN" sz="1200" b="1" spc="-1" dirty="0" smtClean="0">
                  <a:latin typeface="FS PF BeauSans Pro"/>
                  <a:ea typeface="Times New Roman"/>
                </a:rPr>
                <a:t>73</a:t>
              </a:r>
              <a:r>
                <a:rPr lang="en-US" sz="1350" b="1" strike="noStrike" spc="-1" dirty="0" smtClean="0">
                  <a:solidFill>
                    <a:schemeClr val="dk1"/>
                  </a:solidFill>
                  <a:latin typeface="FS PF BeauSans Pro" panose="02000500000000020004" pitchFamily="2" charset="0"/>
                </a:rPr>
                <a:t>%KH</a:t>
              </a:r>
              <a:r>
                <a:rPr lang="vi-VN" sz="1350" b="1" spc="-1" dirty="0" smtClean="0">
                  <a:solidFill>
                    <a:schemeClr val="dk1"/>
                  </a:solidFill>
                  <a:latin typeface="FS PF BeauSans Pro" panose="02000500000000020004" pitchFamily="2" charset="0"/>
                </a:rPr>
                <a:t> </a:t>
              </a:r>
              <a:r>
                <a:rPr lang="en-US" sz="1350" b="1" strike="noStrike" spc="-1" dirty="0" err="1" smtClean="0">
                  <a:solidFill>
                    <a:schemeClr val="dk1"/>
                  </a:solidFill>
                  <a:latin typeface="FS PF BeauSans Pro" panose="02000500000000020004" pitchFamily="2" charset="0"/>
                </a:rPr>
                <a:t>năm</a:t>
              </a:r>
              <a:r>
                <a:rPr lang="en-US" sz="1350" b="1" strike="noStrike" spc="-1" dirty="0" smtClean="0">
                  <a:solidFill>
                    <a:schemeClr val="dk1"/>
                  </a:solidFill>
                  <a:latin typeface="FS PF BeauSans Pro" panose="02000500000000020004" pitchFamily="2" charset="0"/>
                </a:rPr>
                <a:t> </a:t>
              </a:r>
              <a:r>
                <a:rPr lang="vi-VN" sz="1350" b="1" strike="noStrike" spc="-1" dirty="0" smtClean="0">
                  <a:solidFill>
                    <a:schemeClr val="dk1"/>
                  </a:solidFill>
                  <a:latin typeface="FS PF BeauSans Pro" panose="02000500000000020004" pitchFamily="2" charset="0"/>
                </a:rPr>
                <a:t>~</a:t>
              </a:r>
              <a:r>
                <a:rPr lang="vi-VN" sz="1400" b="1" strike="noStrike" spc="-1" dirty="0" smtClean="0">
                  <a:solidFill>
                    <a:srgbClr val="FF0000"/>
                  </a:solidFill>
                  <a:latin typeface="FS PF BeauSans Pro" panose="02000500000000020004" pitchFamily="2" charset="0"/>
                </a:rPr>
                <a:t>36.972/50.736</a:t>
              </a:r>
              <a:r>
                <a:rPr lang="vi-VN" sz="1350" b="1" strike="noStrike" spc="-1" dirty="0" smtClean="0">
                  <a:solidFill>
                    <a:schemeClr val="dk1"/>
                  </a:solidFill>
                  <a:latin typeface="FS PF BeauSans Pro" panose="02000500000000020004" pitchFamily="2" charset="0"/>
                </a:rPr>
                <a:t> cổng.</a:t>
              </a:r>
              <a:endParaRPr lang="en-US" sz="1350" b="0" strike="noStrike" spc="-1" dirty="0">
                <a:solidFill>
                  <a:srgbClr val="000000"/>
                </a:solidFill>
                <a:latin typeface="FS PF BeauSans Pro" panose="02000500000000020004" pitchFamily="2" charset="0"/>
              </a:endParaRPr>
            </a:p>
            <a:p>
              <a:pPr marL="171450" indent="-171450" algn="just" defTabSz="685800">
                <a:buFont typeface="Wingdings" panose="05000000000000000000" pitchFamily="2" charset="2"/>
                <a:buChar char="ü"/>
              </a:pPr>
              <a:r>
                <a:rPr lang="vi-VN" sz="1200" b="1" i="1" dirty="0" smtClean="0">
                  <a:solidFill>
                    <a:srgbClr val="FF0000"/>
                  </a:solidFill>
                  <a:latin typeface="FS PF BeauSans Pro" panose="02000500000000020004" pitchFamily="2" charset="0"/>
                </a:rPr>
                <a:t>Lũy kế: </a:t>
              </a:r>
              <a:r>
                <a:rPr lang="nl-NL" sz="1200" i="1" dirty="0" smtClean="0">
                  <a:latin typeface="FS PF BeauSans Pro" panose="02000500000000020004" pitchFamily="2" charset="0"/>
                </a:rPr>
                <a:t>~ </a:t>
              </a:r>
              <a:r>
                <a:rPr lang="vi-VN" sz="1200" i="1" dirty="0" smtClean="0">
                  <a:latin typeface="FS PF BeauSans Pro" panose="02000500000000020004" pitchFamily="2" charset="0"/>
                </a:rPr>
                <a:t>430.334</a:t>
              </a:r>
              <a:r>
                <a:rPr lang="en-US" sz="1200" i="1" dirty="0" smtClean="0">
                  <a:latin typeface="FS PF BeauSans Pro" panose="02000500000000020004" pitchFamily="2" charset="0"/>
                </a:rPr>
                <a:t> </a:t>
              </a:r>
              <a:r>
                <a:rPr lang="en-US" sz="1200" i="1" dirty="0" err="1">
                  <a:latin typeface="FS PF BeauSans Pro" panose="02000500000000020004" pitchFamily="2" charset="0"/>
                </a:rPr>
                <a:t>cổng</a:t>
              </a:r>
              <a:r>
                <a:rPr lang="en-US" sz="1200" i="1" dirty="0">
                  <a:latin typeface="FS PF BeauSans Pro" panose="02000500000000020004" pitchFamily="2" charset="0"/>
                </a:rPr>
                <a:t> ~ </a:t>
              </a:r>
              <a:r>
                <a:rPr lang="vi-VN" sz="1200" i="1" dirty="0" smtClean="0">
                  <a:latin typeface="FS PF BeauSans Pro" panose="02000500000000020004" pitchFamily="2" charset="0"/>
                </a:rPr>
                <a:t>30.865 tủ.</a:t>
              </a:r>
              <a:endParaRPr lang="en-US" sz="1200" i="1" dirty="0">
                <a:latin typeface="FS PF BeauSans Pro" panose="02000500000000020004" pitchFamily="2" charset="0"/>
              </a:endParaRPr>
            </a:p>
          </p:txBody>
        </p:sp>
      </p:grpSp>
      <p:grpSp>
        <p:nvGrpSpPr>
          <p:cNvPr id="3" name="Group 2"/>
          <p:cNvGrpSpPr/>
          <p:nvPr/>
        </p:nvGrpSpPr>
        <p:grpSpPr>
          <a:xfrm>
            <a:off x="6165160" y="1064159"/>
            <a:ext cx="2574360" cy="3315335"/>
            <a:chOff x="5993280" y="1064160"/>
            <a:chExt cx="2574360" cy="2832120"/>
          </a:xfrm>
        </p:grpSpPr>
        <p:sp>
          <p:nvSpPr>
            <p:cNvPr id="159" name="Freeform 34"/>
            <p:cNvSpPr/>
            <p:nvPr/>
          </p:nvSpPr>
          <p:spPr>
            <a:xfrm>
              <a:off x="5993280" y="1564560"/>
              <a:ext cx="2574360" cy="2331720"/>
            </a:xfrm>
            <a:custGeom>
              <a:avLst/>
              <a:gdLst>
                <a:gd name="textAreaLeft" fmla="*/ 0 w 2574360"/>
                <a:gd name="textAreaRight" fmla="*/ 2574720 w 2574360"/>
                <a:gd name="textAreaTop" fmla="*/ 0 h 2331720"/>
                <a:gd name="textAreaBottom" fmla="*/ 2332080 h 2331720"/>
              </a:gdLst>
              <a:ahLst/>
              <a:cxnLst/>
              <a:rect l="textAreaLeft" t="textAreaTop" r="textAreaRight" b="textAreaBottom"/>
              <a:pathLst>
                <a:path w="1857374" h="1449360">
                  <a:moveTo>
                    <a:pt x="0" y="0"/>
                  </a:moveTo>
                  <a:lnTo>
                    <a:pt x="1857374" y="0"/>
                  </a:lnTo>
                  <a:lnTo>
                    <a:pt x="1857374" y="1449360"/>
                  </a:lnTo>
                  <a:lnTo>
                    <a:pt x="0" y="1449360"/>
                  </a:lnTo>
                  <a:lnTo>
                    <a:pt x="0" y="0"/>
                  </a:lnTo>
                  <a:close/>
                </a:path>
              </a:pathLst>
            </a:custGeom>
            <a:solidFill>
              <a:schemeClr val="bg1">
                <a:alpha val="90000"/>
              </a:schemeClr>
            </a:solidFill>
            <a:ln>
              <a:solidFill>
                <a:srgbClr val="F6CCCC"/>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p:style>
          <p:txBody>
            <a:bodyPr lIns="176040" tIns="176040" rIns="234720" bIns="263880" numCol="1" spcCol="1440" anchor="t">
              <a:noAutofit/>
            </a:bodyPr>
            <a:lstStyle/>
            <a:p>
              <a:pPr algn="just" defTabSz="1467000">
                <a:lnSpc>
                  <a:spcPct val="90000"/>
                </a:lnSpc>
                <a:spcAft>
                  <a:spcPts val="451"/>
                </a:spcAft>
              </a:pPr>
              <a:r>
                <a:rPr lang="vi-VN" dirty="0" smtClean="0"/>
                <a:t>Triển khai: </a:t>
              </a:r>
            </a:p>
            <a:p>
              <a:pPr algn="just" defTabSz="1467000">
                <a:lnSpc>
                  <a:spcPct val="90000"/>
                </a:lnSpc>
                <a:spcAft>
                  <a:spcPts val="451"/>
                </a:spcAft>
              </a:pPr>
              <a:r>
                <a:rPr lang="en-US" sz="2400" i="1" dirty="0" smtClean="0">
                  <a:solidFill>
                    <a:srgbClr val="FF0000"/>
                  </a:solidFill>
                </a:rPr>
                <a:t>3.976/10.960</a:t>
              </a:r>
              <a:r>
                <a:rPr lang="en-US" dirty="0" smtClean="0"/>
                <a:t> </a:t>
              </a:r>
              <a:r>
                <a:rPr lang="en-US" dirty="0" err="1"/>
                <a:t>cổng</a:t>
              </a:r>
              <a:r>
                <a:rPr lang="en-US" dirty="0"/>
                <a:t> </a:t>
              </a:r>
              <a:endParaRPr lang="vi-VN" dirty="0" smtClean="0"/>
            </a:p>
            <a:p>
              <a:pPr algn="just" defTabSz="1467000">
                <a:lnSpc>
                  <a:spcPct val="90000"/>
                </a:lnSpc>
                <a:spcAft>
                  <a:spcPts val="451"/>
                </a:spcAft>
              </a:pPr>
              <a:r>
                <a:rPr lang="nl-NL" sz="1200" b="1" spc="-1" dirty="0" smtClean="0">
                  <a:latin typeface="FS PF BeauSans Pro"/>
                  <a:ea typeface="Times New Roman"/>
                </a:rPr>
                <a:t>~ </a:t>
              </a:r>
              <a:r>
                <a:rPr lang="vi-VN" sz="1350" b="1" spc="-1" dirty="0" smtClean="0">
                  <a:solidFill>
                    <a:schemeClr val="dk1"/>
                  </a:solidFill>
                  <a:latin typeface="FS PF BeauSans Pro"/>
                </a:rPr>
                <a:t>36.2</a:t>
              </a:r>
              <a:r>
                <a:rPr lang="pt-BR" sz="1350" b="1" strike="noStrike" spc="-1" dirty="0" smtClean="0">
                  <a:solidFill>
                    <a:schemeClr val="dk1"/>
                  </a:solidFill>
                  <a:latin typeface="FS PF BeauSans Pro"/>
                </a:rPr>
                <a:t>% </a:t>
              </a:r>
              <a:r>
                <a:rPr lang="pt-BR" sz="1350" b="1" strike="noStrike" spc="-1" dirty="0">
                  <a:solidFill>
                    <a:schemeClr val="dk1"/>
                  </a:solidFill>
                  <a:latin typeface="FS PF BeauSans Pro"/>
                </a:rPr>
                <a:t>KH </a:t>
              </a:r>
              <a:r>
                <a:rPr lang="en-US" sz="1350" b="1" strike="noStrike" spc="-1" dirty="0" smtClean="0">
                  <a:solidFill>
                    <a:schemeClr val="dk1"/>
                  </a:solidFill>
                  <a:latin typeface="FS PF BeauSans Pro"/>
                </a:rPr>
                <a:t> </a:t>
              </a:r>
              <a:r>
                <a:rPr lang="vi-VN" sz="1350" b="1" strike="noStrike" spc="-1" dirty="0" smtClean="0">
                  <a:solidFill>
                    <a:schemeClr val="dk1"/>
                  </a:solidFill>
                  <a:latin typeface="FS PF BeauSans Pro"/>
                </a:rPr>
                <a:t>tháng</a:t>
              </a:r>
              <a:endParaRPr lang="en-US" sz="1350" b="0" strike="noStrike" spc="-1" dirty="0">
                <a:solidFill>
                  <a:srgbClr val="000000"/>
                </a:solidFill>
                <a:latin typeface="Arial"/>
              </a:endParaRPr>
            </a:p>
          </p:txBody>
        </p:sp>
        <p:sp>
          <p:nvSpPr>
            <p:cNvPr id="157" name="Freeform 11"/>
            <p:cNvSpPr/>
            <p:nvPr/>
          </p:nvSpPr>
          <p:spPr>
            <a:xfrm>
              <a:off x="5993280" y="1064160"/>
              <a:ext cx="2574360" cy="503280"/>
            </a:xfrm>
            <a:custGeom>
              <a:avLst/>
              <a:gdLst>
                <a:gd name="textAreaLeft" fmla="*/ 0 w 2574360"/>
                <a:gd name="textAreaRight" fmla="*/ 2574720 w 2574360"/>
                <a:gd name="textAreaTop" fmla="*/ 0 h 503280"/>
                <a:gd name="textAreaBottom" fmla="*/ 503640 h 503280"/>
              </a:gdLst>
              <a:ahLst/>
              <a:cxnLst/>
              <a:rect l="textAreaLeft" t="textAreaTop" r="textAreaRight" b="textAreaBottom"/>
              <a:pathLst>
                <a:path w="1857374" h="742949">
                  <a:moveTo>
                    <a:pt x="0" y="0"/>
                  </a:moveTo>
                  <a:lnTo>
                    <a:pt x="1857374" y="0"/>
                  </a:lnTo>
                  <a:lnTo>
                    <a:pt x="1857374" y="742949"/>
                  </a:lnTo>
                  <a:lnTo>
                    <a:pt x="0" y="742949"/>
                  </a:lnTo>
                  <a:lnTo>
                    <a:pt x="0" y="0"/>
                  </a:lnTo>
                  <a:close/>
                </a:path>
              </a:pathLst>
            </a:custGeom>
            <a:solidFill>
              <a:schemeClr val="accent1"/>
            </a:solidFill>
            <a:ln>
              <a:solidFill>
                <a:srgbClr val="E80500"/>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34720" tIns="134280" rIns="234720" bIns="134280" numCol="1" spcCol="1440" anchor="ctr">
              <a:noAutofit/>
            </a:bodyPr>
            <a:lstStyle/>
            <a:p>
              <a:pPr algn="ctr" defTabSz="1467000">
                <a:lnSpc>
                  <a:spcPct val="90000"/>
                </a:lnSpc>
                <a:spcAft>
                  <a:spcPts val="1049"/>
                </a:spcAft>
              </a:pPr>
              <a:r>
                <a:rPr lang="vi-VN" sz="3000" b="0" strike="noStrike" spc="-1" smtClean="0">
                  <a:solidFill>
                    <a:schemeClr val="lt1"/>
                  </a:solidFill>
                  <a:latin typeface="FS PF BeauSans Pro"/>
                </a:rPr>
                <a:t>VCC</a:t>
              </a:r>
              <a:endParaRPr lang="en-US" sz="3000" b="0" strike="noStrike" spc="-1" dirty="0">
                <a:solidFill>
                  <a:srgbClr val="FFFFFF"/>
                </a:solidFill>
                <a:latin typeface="Arial"/>
              </a:endParaRPr>
            </a:p>
          </p:txBody>
        </p:sp>
      </p:grpSp>
      <p:sp>
        <p:nvSpPr>
          <p:cNvPr id="10" name="TextBox 9"/>
          <p:cNvSpPr txBox="1"/>
          <p:nvPr/>
        </p:nvSpPr>
        <p:spPr>
          <a:xfrm>
            <a:off x="223875" y="4785741"/>
            <a:ext cx="2228849" cy="253916"/>
          </a:xfrm>
          <a:prstGeom prst="rect">
            <a:avLst/>
          </a:prstGeom>
          <a:solidFill>
            <a:schemeClr val="bg1">
              <a:lumMod val="95000"/>
            </a:schemeClr>
          </a:solidFill>
          <a:ln>
            <a:solidFill>
              <a:schemeClr val="bg1">
                <a:lumMod val="95000"/>
              </a:schemeClr>
            </a:solidFill>
          </a:ln>
        </p:spPr>
        <p:txBody>
          <a:bodyPr wrap="square" rtlCol="0">
            <a:spAutoFit/>
          </a:bodyPr>
          <a:lstStyle/>
          <a:p>
            <a:r>
              <a:rPr lang="vi-VN" sz="1050" b="1" dirty="0" smtClean="0">
                <a:solidFill>
                  <a:schemeClr val="bg1">
                    <a:lumMod val="50000"/>
                  </a:schemeClr>
                </a:solidFill>
                <a:latin typeface="FS PF BeauSans Pro SemiBold" panose="02000503000000020004" pitchFamily="2" charset="0"/>
              </a:rPr>
              <a:t>VIETTEL ĐẮK LẮK</a:t>
            </a:r>
            <a:endParaRPr lang="en-US" sz="1050" b="1" dirty="0">
              <a:solidFill>
                <a:schemeClr val="bg1">
                  <a:lumMod val="50000"/>
                </a:schemeClr>
              </a:solidFill>
              <a:latin typeface="FS PF BeauSans Pro SemiBold" panose="02000503000000020004" pitchFamily="2" charset="0"/>
            </a:endParaRPr>
          </a:p>
        </p:txBody>
      </p:sp>
      <p:pic>
        <p:nvPicPr>
          <p:cNvPr id="11" name="Picture 10"/>
          <p:cNvPicPr>
            <a:picLocks noChangeAspect="1"/>
          </p:cNvPicPr>
          <p:nvPr/>
        </p:nvPicPr>
        <p:blipFill>
          <a:blip r:embed="rId3"/>
          <a:stretch>
            <a:fillRect/>
          </a:stretch>
        </p:blipFill>
        <p:spPr>
          <a:xfrm>
            <a:off x="7829550" y="0"/>
            <a:ext cx="1323594" cy="437941"/>
          </a:xfrm>
          <a:prstGeom prst="rect">
            <a:avLst/>
          </a:prstGeom>
          <a:ln>
            <a:noFill/>
          </a:ln>
          <a:effectLst>
            <a:softEdge rad="112500"/>
          </a:effectLst>
        </p:spPr>
      </p:pic>
      <p:pic>
        <p:nvPicPr>
          <p:cNvPr id="14" name="Picture 1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8080" y="1062828"/>
            <a:ext cx="2643337" cy="2605335"/>
          </a:xfrm>
          <a:prstGeom prst="rect">
            <a:avLst/>
          </a:prstGeom>
        </p:spPr>
      </p:pic>
      <p:pic>
        <p:nvPicPr>
          <p:cNvPr id="15" name="Picture 14"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4337" y="3668163"/>
            <a:ext cx="2717079" cy="711331"/>
          </a:xfrm>
          <a:prstGeom prst="rect">
            <a:avLst/>
          </a:prstGeom>
        </p:spPr>
      </p:pic>
    </p:spTree>
    <p:extLst>
      <p:ext uri="{BB962C8B-B14F-4D97-AF65-F5344CB8AC3E}">
        <p14:creationId xmlns:p14="http://schemas.microsoft.com/office/powerpoint/2010/main" val="1966560247"/>
      </p:ext>
    </p:extLst>
  </p:cSld>
  <p:clrMapOvr>
    <a:masterClrMapping/>
  </p:clrMapOvr>
  <p:transition>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vert="horz" lIns="91440" tIns="45720" rIns="91440" bIns="45720" rtlCol="0" anchor="ctr"/>
          <a:lstStyle>
            <a:defPPr>
              <a:defRPr lang="en-US"/>
            </a:defPPr>
            <a:lvl1pPr marL="0" algn="r" defTabSz="914378" rtl="0" eaLnBrk="1" latinLnBrk="0" hangingPunct="1">
              <a:defRPr sz="1200" kern="1200">
                <a:solidFill>
                  <a:schemeClr val="tx1">
                    <a:lumMod val="65000"/>
                    <a:lumOff val="35000"/>
                  </a:schemeClr>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a:lstStyle>
          <a:p>
            <a:fld id="{17F55963-6440-4C45-BA09-4E6A99D1BBE0}" type="slidenum">
              <a:rPr lang="en-US" smtClean="0"/>
              <a:pPr/>
              <a:t>6</a:t>
            </a:fld>
            <a:endParaRPr/>
          </a:p>
        </p:txBody>
      </p:sp>
      <p:sp>
        <p:nvSpPr>
          <p:cNvPr id="22" name="Rectangle 21"/>
          <p:cNvSpPr/>
          <p:nvPr/>
        </p:nvSpPr>
        <p:spPr>
          <a:xfrm>
            <a:off x="1828849" y="203588"/>
            <a:ext cx="5972405" cy="461665"/>
          </a:xfrm>
          <a:prstGeom prst="rect">
            <a:avLst/>
          </a:prstGeom>
          <a:noFill/>
        </p:spPr>
        <p:txBody>
          <a:bodyPr wrap="none" lIns="0" tIns="0" rIns="0" bIns="0" rtlCol="0">
            <a:spAutoFit/>
          </a:bodyPr>
          <a:lstStyle/>
          <a:p>
            <a:pPr algn="ctr"/>
            <a:r>
              <a:rPr lang="es-MX" sz="3000" b="1" dirty="0">
                <a:latin typeface="FS PF BeauSans Pro Black" panose="02000503040000020004" pitchFamily="2" charset="0"/>
              </a:rPr>
              <a:t>KẾT QUẢ PHÁT TRIỂN HẠ TẦNG MỚI</a:t>
            </a:r>
            <a:endParaRPr lang="en-US" sz="3000" b="1" dirty="0">
              <a:latin typeface="FS PF BeauSans Pro Black" panose="02000503040000020004" pitchFamily="2" charset="0"/>
            </a:endParaRPr>
          </a:p>
        </p:txBody>
      </p:sp>
      <p:sp>
        <p:nvSpPr>
          <p:cNvPr id="46" name="Freeform 70">
            <a:extLst>
              <a:ext uri="{FF2B5EF4-FFF2-40B4-BE49-F238E27FC236}">
                <a16:creationId xmlns:a16="http://schemas.microsoft.com/office/drawing/2014/main" id="{4BD8FCC2-C28F-F02F-4E1A-13654ECFF35B}"/>
              </a:ext>
            </a:extLst>
          </p:cNvPr>
          <p:cNvSpPr>
            <a:spLocks noChangeArrowheads="1"/>
          </p:cNvSpPr>
          <p:nvPr/>
        </p:nvSpPr>
        <p:spPr bwMode="auto">
          <a:xfrm>
            <a:off x="1068573" y="1133687"/>
            <a:ext cx="2494766" cy="3363885"/>
          </a:xfrm>
          <a:custGeom>
            <a:avLst/>
            <a:gdLst>
              <a:gd name="T0" fmla="*/ 203 w 3770"/>
              <a:gd name="T1" fmla="*/ 51 h 5351"/>
              <a:gd name="T2" fmla="*/ 203 w 3770"/>
              <a:gd name="T3" fmla="*/ 51 h 5351"/>
              <a:gd name="T4" fmla="*/ 50 w 3770"/>
              <a:gd name="T5" fmla="*/ 203 h 5351"/>
              <a:gd name="T6" fmla="*/ 50 w 3770"/>
              <a:gd name="T7" fmla="*/ 5146 h 5351"/>
              <a:gd name="T8" fmla="*/ 50 w 3770"/>
              <a:gd name="T9" fmla="*/ 5146 h 5351"/>
              <a:gd name="T10" fmla="*/ 203 w 3770"/>
              <a:gd name="T11" fmla="*/ 5299 h 5351"/>
              <a:gd name="T12" fmla="*/ 3566 w 3770"/>
              <a:gd name="T13" fmla="*/ 5299 h 5351"/>
              <a:gd name="T14" fmla="*/ 3566 w 3770"/>
              <a:gd name="T15" fmla="*/ 5299 h 5351"/>
              <a:gd name="T16" fmla="*/ 3719 w 3770"/>
              <a:gd name="T17" fmla="*/ 5146 h 5351"/>
              <a:gd name="T18" fmla="*/ 3719 w 3770"/>
              <a:gd name="T19" fmla="*/ 203 h 5351"/>
              <a:gd name="T20" fmla="*/ 3719 w 3770"/>
              <a:gd name="T21" fmla="*/ 203 h 5351"/>
              <a:gd name="T22" fmla="*/ 3566 w 3770"/>
              <a:gd name="T23" fmla="*/ 51 h 5351"/>
              <a:gd name="T24" fmla="*/ 203 w 3770"/>
              <a:gd name="T25" fmla="*/ 51 h 5351"/>
              <a:gd name="T26" fmla="*/ 3566 w 3770"/>
              <a:gd name="T27" fmla="*/ 5350 h 5351"/>
              <a:gd name="T28" fmla="*/ 203 w 3770"/>
              <a:gd name="T29" fmla="*/ 5350 h 5351"/>
              <a:gd name="T30" fmla="*/ 203 w 3770"/>
              <a:gd name="T31" fmla="*/ 5350 h 5351"/>
              <a:gd name="T32" fmla="*/ 0 w 3770"/>
              <a:gd name="T33" fmla="*/ 5146 h 5351"/>
              <a:gd name="T34" fmla="*/ 0 w 3770"/>
              <a:gd name="T35" fmla="*/ 203 h 5351"/>
              <a:gd name="T36" fmla="*/ 0 w 3770"/>
              <a:gd name="T37" fmla="*/ 203 h 5351"/>
              <a:gd name="T38" fmla="*/ 203 w 3770"/>
              <a:gd name="T39" fmla="*/ 0 h 5351"/>
              <a:gd name="T40" fmla="*/ 3566 w 3770"/>
              <a:gd name="T41" fmla="*/ 0 h 5351"/>
              <a:gd name="T42" fmla="*/ 3566 w 3770"/>
              <a:gd name="T43" fmla="*/ 0 h 5351"/>
              <a:gd name="T44" fmla="*/ 3769 w 3770"/>
              <a:gd name="T45" fmla="*/ 203 h 5351"/>
              <a:gd name="T46" fmla="*/ 3769 w 3770"/>
              <a:gd name="T47" fmla="*/ 5146 h 5351"/>
              <a:gd name="T48" fmla="*/ 3769 w 3770"/>
              <a:gd name="T49" fmla="*/ 5146 h 5351"/>
              <a:gd name="T50" fmla="*/ 3566 w 3770"/>
              <a:gd name="T51" fmla="*/ 5350 h 5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70" h="5351">
                <a:moveTo>
                  <a:pt x="203" y="51"/>
                </a:moveTo>
                <a:lnTo>
                  <a:pt x="203" y="51"/>
                </a:lnTo>
                <a:cubicBezTo>
                  <a:pt x="119" y="51"/>
                  <a:pt x="50" y="119"/>
                  <a:pt x="50" y="203"/>
                </a:cubicBezTo>
                <a:lnTo>
                  <a:pt x="50" y="5146"/>
                </a:lnTo>
                <a:lnTo>
                  <a:pt x="50" y="5146"/>
                </a:lnTo>
                <a:cubicBezTo>
                  <a:pt x="50" y="5231"/>
                  <a:pt x="119" y="5299"/>
                  <a:pt x="203" y="5299"/>
                </a:cubicBezTo>
                <a:lnTo>
                  <a:pt x="3566" y="5299"/>
                </a:lnTo>
                <a:lnTo>
                  <a:pt x="3566" y="5299"/>
                </a:lnTo>
                <a:cubicBezTo>
                  <a:pt x="3650" y="5299"/>
                  <a:pt x="3719" y="5231"/>
                  <a:pt x="3719" y="5146"/>
                </a:cubicBezTo>
                <a:lnTo>
                  <a:pt x="3719" y="203"/>
                </a:lnTo>
                <a:lnTo>
                  <a:pt x="3719" y="203"/>
                </a:lnTo>
                <a:cubicBezTo>
                  <a:pt x="3719" y="119"/>
                  <a:pt x="3650" y="51"/>
                  <a:pt x="3566" y="51"/>
                </a:cubicBezTo>
                <a:lnTo>
                  <a:pt x="203" y="51"/>
                </a:lnTo>
                <a:close/>
                <a:moveTo>
                  <a:pt x="3566" y="5350"/>
                </a:moveTo>
                <a:lnTo>
                  <a:pt x="203" y="5350"/>
                </a:lnTo>
                <a:lnTo>
                  <a:pt x="203" y="5350"/>
                </a:lnTo>
                <a:cubicBezTo>
                  <a:pt x="91" y="5350"/>
                  <a:pt x="0" y="5258"/>
                  <a:pt x="0" y="5146"/>
                </a:cubicBezTo>
                <a:lnTo>
                  <a:pt x="0" y="203"/>
                </a:lnTo>
                <a:lnTo>
                  <a:pt x="0" y="203"/>
                </a:lnTo>
                <a:cubicBezTo>
                  <a:pt x="0" y="92"/>
                  <a:pt x="91" y="0"/>
                  <a:pt x="203" y="0"/>
                </a:cubicBezTo>
                <a:lnTo>
                  <a:pt x="3566" y="0"/>
                </a:lnTo>
                <a:lnTo>
                  <a:pt x="3566" y="0"/>
                </a:lnTo>
                <a:cubicBezTo>
                  <a:pt x="3678" y="0"/>
                  <a:pt x="3769" y="92"/>
                  <a:pt x="3769" y="203"/>
                </a:cubicBezTo>
                <a:lnTo>
                  <a:pt x="3769" y="5146"/>
                </a:lnTo>
                <a:lnTo>
                  <a:pt x="3769" y="5146"/>
                </a:lnTo>
                <a:cubicBezTo>
                  <a:pt x="3769" y="5258"/>
                  <a:pt x="3678" y="5350"/>
                  <a:pt x="3566" y="5350"/>
                </a:cubicBezTo>
                <a:close/>
              </a:path>
            </a:pathLst>
          </a:custGeom>
          <a:solidFill>
            <a:schemeClr val="bg1">
              <a:lumMod val="85000"/>
            </a:schemeClr>
          </a:solidFill>
          <a:ln>
            <a:noFill/>
          </a:ln>
          <a:effectLst/>
        </p:spPr>
        <p:txBody>
          <a:bodyPr wrap="none" anchor="ctr"/>
          <a:lstStyle/>
          <a:p>
            <a:endParaRPr lang="en-US" sz="4898" dirty="0">
              <a:latin typeface="Lato Light" panose="020F0502020204030203" pitchFamily="34" charset="0"/>
            </a:endParaRPr>
          </a:p>
        </p:txBody>
      </p:sp>
      <p:sp>
        <p:nvSpPr>
          <p:cNvPr id="47" name="Freeform 133">
            <a:extLst>
              <a:ext uri="{FF2B5EF4-FFF2-40B4-BE49-F238E27FC236}">
                <a16:creationId xmlns:a16="http://schemas.microsoft.com/office/drawing/2014/main" id="{EBAAF381-5C30-F2F9-BF56-2FBA5BE826D5}"/>
              </a:ext>
            </a:extLst>
          </p:cNvPr>
          <p:cNvSpPr>
            <a:spLocks noChangeArrowheads="1"/>
          </p:cNvSpPr>
          <p:nvPr/>
        </p:nvSpPr>
        <p:spPr bwMode="auto">
          <a:xfrm>
            <a:off x="1407160" y="3952818"/>
            <a:ext cx="2095620" cy="607695"/>
          </a:xfrm>
          <a:custGeom>
            <a:avLst/>
            <a:gdLst>
              <a:gd name="T0" fmla="*/ 674 w 5254"/>
              <a:gd name="T1" fmla="*/ 563 h 1225"/>
              <a:gd name="T2" fmla="*/ 42 w 5254"/>
              <a:gd name="T3" fmla="*/ 92 h 1225"/>
              <a:gd name="T4" fmla="*/ 42 w 5254"/>
              <a:gd name="T5" fmla="*/ 92 h 1225"/>
              <a:gd name="T6" fmla="*/ 73 w 5254"/>
              <a:gd name="T7" fmla="*/ 0 h 1225"/>
              <a:gd name="T8" fmla="*/ 4441 w 5254"/>
              <a:gd name="T9" fmla="*/ 0 h 1225"/>
              <a:gd name="T10" fmla="*/ 4441 w 5254"/>
              <a:gd name="T11" fmla="*/ 0 h 1225"/>
              <a:gd name="T12" fmla="*/ 4471 w 5254"/>
              <a:gd name="T13" fmla="*/ 10 h 1225"/>
              <a:gd name="T14" fmla="*/ 5224 w 5254"/>
              <a:gd name="T15" fmla="*/ 563 h 1225"/>
              <a:gd name="T16" fmla="*/ 5224 w 5254"/>
              <a:gd name="T17" fmla="*/ 563 h 1225"/>
              <a:gd name="T18" fmla="*/ 5225 w 5254"/>
              <a:gd name="T19" fmla="*/ 644 h 1225"/>
              <a:gd name="T20" fmla="*/ 4472 w 5254"/>
              <a:gd name="T21" fmla="*/ 1213 h 1225"/>
              <a:gd name="T22" fmla="*/ 4472 w 5254"/>
              <a:gd name="T23" fmla="*/ 1213 h 1225"/>
              <a:gd name="T24" fmla="*/ 4441 w 5254"/>
              <a:gd name="T25" fmla="*/ 1224 h 1225"/>
              <a:gd name="T26" fmla="*/ 69 w 5254"/>
              <a:gd name="T27" fmla="*/ 1224 h 1225"/>
              <a:gd name="T28" fmla="*/ 69 w 5254"/>
              <a:gd name="T29" fmla="*/ 1224 h 1225"/>
              <a:gd name="T30" fmla="*/ 39 w 5254"/>
              <a:gd name="T31" fmla="*/ 1132 h 1225"/>
              <a:gd name="T32" fmla="*/ 675 w 5254"/>
              <a:gd name="T33" fmla="*/ 644 h 1225"/>
              <a:gd name="T34" fmla="*/ 675 w 5254"/>
              <a:gd name="T35" fmla="*/ 644 h 1225"/>
              <a:gd name="T36" fmla="*/ 674 w 5254"/>
              <a:gd name="T37" fmla="*/ 563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54" h="1225">
                <a:moveTo>
                  <a:pt x="674" y="563"/>
                </a:moveTo>
                <a:lnTo>
                  <a:pt x="42" y="92"/>
                </a:lnTo>
                <a:lnTo>
                  <a:pt x="42" y="92"/>
                </a:lnTo>
                <a:cubicBezTo>
                  <a:pt x="3" y="63"/>
                  <a:pt x="24" y="0"/>
                  <a:pt x="73" y="0"/>
                </a:cubicBezTo>
                <a:lnTo>
                  <a:pt x="4441" y="0"/>
                </a:lnTo>
                <a:lnTo>
                  <a:pt x="4441" y="0"/>
                </a:lnTo>
                <a:cubicBezTo>
                  <a:pt x="4452" y="0"/>
                  <a:pt x="4463" y="3"/>
                  <a:pt x="4471" y="10"/>
                </a:cubicBezTo>
                <a:lnTo>
                  <a:pt x="5224" y="563"/>
                </a:lnTo>
                <a:lnTo>
                  <a:pt x="5224" y="563"/>
                </a:lnTo>
                <a:cubicBezTo>
                  <a:pt x="5252" y="583"/>
                  <a:pt x="5253" y="624"/>
                  <a:pt x="5225" y="644"/>
                </a:cubicBezTo>
                <a:lnTo>
                  <a:pt x="4472" y="1213"/>
                </a:lnTo>
                <a:lnTo>
                  <a:pt x="4472" y="1213"/>
                </a:lnTo>
                <a:cubicBezTo>
                  <a:pt x="4463" y="1220"/>
                  <a:pt x="4452" y="1224"/>
                  <a:pt x="4441" y="1224"/>
                </a:cubicBezTo>
                <a:lnTo>
                  <a:pt x="69" y="1224"/>
                </a:lnTo>
                <a:lnTo>
                  <a:pt x="69" y="1224"/>
                </a:lnTo>
                <a:cubicBezTo>
                  <a:pt x="21" y="1224"/>
                  <a:pt x="0" y="1162"/>
                  <a:pt x="39" y="1132"/>
                </a:cubicBezTo>
                <a:lnTo>
                  <a:pt x="675" y="644"/>
                </a:lnTo>
                <a:lnTo>
                  <a:pt x="675" y="644"/>
                </a:lnTo>
                <a:cubicBezTo>
                  <a:pt x="702" y="624"/>
                  <a:pt x="701" y="583"/>
                  <a:pt x="674" y="563"/>
                </a:cubicBezTo>
              </a:path>
            </a:pathLst>
          </a:custGeom>
          <a:solidFill>
            <a:schemeClr val="accent2"/>
          </a:solidFill>
          <a:ln>
            <a:noFill/>
          </a:ln>
          <a:effectLst/>
        </p:spPr>
        <p:txBody>
          <a:bodyPr wrap="none" anchor="ctr"/>
          <a:lstStyle/>
          <a:p>
            <a:endParaRPr lang="en-US" sz="4898" dirty="0"/>
          </a:p>
        </p:txBody>
      </p:sp>
      <p:sp>
        <p:nvSpPr>
          <p:cNvPr id="48" name="Freeform 138">
            <a:extLst>
              <a:ext uri="{FF2B5EF4-FFF2-40B4-BE49-F238E27FC236}">
                <a16:creationId xmlns:a16="http://schemas.microsoft.com/office/drawing/2014/main" id="{1DD042E6-322B-7290-B9C4-18E7D320C2B6}"/>
              </a:ext>
            </a:extLst>
          </p:cNvPr>
          <p:cNvSpPr>
            <a:spLocks noChangeArrowheads="1"/>
          </p:cNvSpPr>
          <p:nvPr/>
        </p:nvSpPr>
        <p:spPr bwMode="auto">
          <a:xfrm>
            <a:off x="2918451" y="734506"/>
            <a:ext cx="933399" cy="797859"/>
          </a:xfrm>
          <a:custGeom>
            <a:avLst/>
            <a:gdLst>
              <a:gd name="T0" fmla="*/ 636 w 1275"/>
              <a:gd name="T1" fmla="*/ 0 h 1275"/>
              <a:gd name="T2" fmla="*/ 636 w 1275"/>
              <a:gd name="T3" fmla="*/ 0 h 1275"/>
              <a:gd name="T4" fmla="*/ 1274 w 1275"/>
              <a:gd name="T5" fmla="*/ 637 h 1275"/>
              <a:gd name="T6" fmla="*/ 1274 w 1275"/>
              <a:gd name="T7" fmla="*/ 637 h 1275"/>
              <a:gd name="T8" fmla="*/ 636 w 1275"/>
              <a:gd name="T9" fmla="*/ 1274 h 1275"/>
              <a:gd name="T10" fmla="*/ 636 w 1275"/>
              <a:gd name="T11" fmla="*/ 1274 h 1275"/>
              <a:gd name="T12" fmla="*/ 0 w 1275"/>
              <a:gd name="T13" fmla="*/ 637 h 1275"/>
              <a:gd name="T14" fmla="*/ 0 w 1275"/>
              <a:gd name="T15" fmla="*/ 637 h 1275"/>
              <a:gd name="T16" fmla="*/ 636 w 1275"/>
              <a:gd name="T17" fmla="*/ 0 h 1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5" h="1275">
                <a:moveTo>
                  <a:pt x="636" y="0"/>
                </a:moveTo>
                <a:lnTo>
                  <a:pt x="636" y="0"/>
                </a:lnTo>
                <a:cubicBezTo>
                  <a:pt x="989" y="0"/>
                  <a:pt x="1274" y="285"/>
                  <a:pt x="1274" y="637"/>
                </a:cubicBezTo>
                <a:lnTo>
                  <a:pt x="1274" y="637"/>
                </a:lnTo>
                <a:cubicBezTo>
                  <a:pt x="1274" y="988"/>
                  <a:pt x="989" y="1274"/>
                  <a:pt x="636" y="1274"/>
                </a:cubicBezTo>
                <a:lnTo>
                  <a:pt x="636" y="1274"/>
                </a:lnTo>
                <a:cubicBezTo>
                  <a:pt x="285" y="1274"/>
                  <a:pt x="0" y="988"/>
                  <a:pt x="0" y="637"/>
                </a:cubicBezTo>
                <a:lnTo>
                  <a:pt x="0" y="637"/>
                </a:lnTo>
                <a:cubicBezTo>
                  <a:pt x="0" y="285"/>
                  <a:pt x="285" y="0"/>
                  <a:pt x="636" y="0"/>
                </a:cubicBezTo>
              </a:path>
            </a:pathLst>
          </a:custGeom>
          <a:solidFill>
            <a:schemeClr val="bg1"/>
          </a:solidFill>
          <a:ln>
            <a:noFill/>
          </a:ln>
          <a:effectLst/>
        </p:spPr>
        <p:txBody>
          <a:bodyPr wrap="none" anchor="ctr"/>
          <a:lstStyle/>
          <a:p>
            <a:endParaRPr lang="en-US" sz="4898" dirty="0">
              <a:latin typeface="Lato Light" panose="020F0502020204030203" pitchFamily="34" charset="0"/>
            </a:endParaRPr>
          </a:p>
        </p:txBody>
      </p:sp>
      <p:sp>
        <p:nvSpPr>
          <p:cNvPr id="49" name="Freeform 139">
            <a:extLst>
              <a:ext uri="{FF2B5EF4-FFF2-40B4-BE49-F238E27FC236}">
                <a16:creationId xmlns:a16="http://schemas.microsoft.com/office/drawing/2014/main" id="{5D66622B-B076-4355-8036-B215C679F7D3}"/>
              </a:ext>
            </a:extLst>
          </p:cNvPr>
          <p:cNvSpPr>
            <a:spLocks noChangeArrowheads="1"/>
          </p:cNvSpPr>
          <p:nvPr/>
        </p:nvSpPr>
        <p:spPr bwMode="auto">
          <a:xfrm>
            <a:off x="2900029" y="706373"/>
            <a:ext cx="945000" cy="908699"/>
          </a:xfrm>
          <a:custGeom>
            <a:avLst/>
            <a:gdLst>
              <a:gd name="T0" fmla="*/ 661 w 1325"/>
              <a:gd name="T1" fmla="*/ 51 h 1326"/>
              <a:gd name="T2" fmla="*/ 661 w 1325"/>
              <a:gd name="T3" fmla="*/ 51 h 1326"/>
              <a:gd name="T4" fmla="*/ 50 w 1325"/>
              <a:gd name="T5" fmla="*/ 663 h 1326"/>
              <a:gd name="T6" fmla="*/ 50 w 1325"/>
              <a:gd name="T7" fmla="*/ 663 h 1326"/>
              <a:gd name="T8" fmla="*/ 661 w 1325"/>
              <a:gd name="T9" fmla="*/ 1274 h 1326"/>
              <a:gd name="T10" fmla="*/ 661 w 1325"/>
              <a:gd name="T11" fmla="*/ 1274 h 1326"/>
              <a:gd name="T12" fmla="*/ 1273 w 1325"/>
              <a:gd name="T13" fmla="*/ 663 h 1326"/>
              <a:gd name="T14" fmla="*/ 1273 w 1325"/>
              <a:gd name="T15" fmla="*/ 663 h 1326"/>
              <a:gd name="T16" fmla="*/ 661 w 1325"/>
              <a:gd name="T17" fmla="*/ 51 h 1326"/>
              <a:gd name="T18" fmla="*/ 661 w 1325"/>
              <a:gd name="T19" fmla="*/ 1325 h 1326"/>
              <a:gd name="T20" fmla="*/ 661 w 1325"/>
              <a:gd name="T21" fmla="*/ 1325 h 1326"/>
              <a:gd name="T22" fmla="*/ 0 w 1325"/>
              <a:gd name="T23" fmla="*/ 663 h 1326"/>
              <a:gd name="T24" fmla="*/ 0 w 1325"/>
              <a:gd name="T25" fmla="*/ 663 h 1326"/>
              <a:gd name="T26" fmla="*/ 661 w 1325"/>
              <a:gd name="T27" fmla="*/ 0 h 1326"/>
              <a:gd name="T28" fmla="*/ 661 w 1325"/>
              <a:gd name="T29" fmla="*/ 0 h 1326"/>
              <a:gd name="T30" fmla="*/ 1324 w 1325"/>
              <a:gd name="T31" fmla="*/ 663 h 1326"/>
              <a:gd name="T32" fmla="*/ 1324 w 1325"/>
              <a:gd name="T33" fmla="*/ 663 h 1326"/>
              <a:gd name="T34" fmla="*/ 661 w 1325"/>
              <a:gd name="T35" fmla="*/ 132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5" h="1326">
                <a:moveTo>
                  <a:pt x="661" y="51"/>
                </a:moveTo>
                <a:lnTo>
                  <a:pt x="661" y="51"/>
                </a:lnTo>
                <a:cubicBezTo>
                  <a:pt x="325" y="51"/>
                  <a:pt x="50" y="326"/>
                  <a:pt x="50" y="663"/>
                </a:cubicBezTo>
                <a:lnTo>
                  <a:pt x="50" y="663"/>
                </a:lnTo>
                <a:cubicBezTo>
                  <a:pt x="50" y="1000"/>
                  <a:pt x="325" y="1274"/>
                  <a:pt x="661" y="1274"/>
                </a:cubicBezTo>
                <a:lnTo>
                  <a:pt x="661" y="1274"/>
                </a:lnTo>
                <a:cubicBezTo>
                  <a:pt x="999" y="1274"/>
                  <a:pt x="1273" y="1000"/>
                  <a:pt x="1273" y="663"/>
                </a:cubicBezTo>
                <a:lnTo>
                  <a:pt x="1273" y="663"/>
                </a:lnTo>
                <a:cubicBezTo>
                  <a:pt x="1273" y="326"/>
                  <a:pt x="999" y="51"/>
                  <a:pt x="661" y="51"/>
                </a:cubicBezTo>
                <a:close/>
                <a:moveTo>
                  <a:pt x="661" y="1325"/>
                </a:moveTo>
                <a:lnTo>
                  <a:pt x="661" y="1325"/>
                </a:lnTo>
                <a:cubicBezTo>
                  <a:pt x="296" y="1325"/>
                  <a:pt x="0" y="1028"/>
                  <a:pt x="0" y="663"/>
                </a:cubicBezTo>
                <a:lnTo>
                  <a:pt x="0" y="663"/>
                </a:lnTo>
                <a:cubicBezTo>
                  <a:pt x="0" y="297"/>
                  <a:pt x="296" y="0"/>
                  <a:pt x="661" y="0"/>
                </a:cubicBezTo>
                <a:lnTo>
                  <a:pt x="661" y="0"/>
                </a:lnTo>
                <a:cubicBezTo>
                  <a:pt x="1027" y="0"/>
                  <a:pt x="1324" y="297"/>
                  <a:pt x="1324" y="663"/>
                </a:cubicBezTo>
                <a:lnTo>
                  <a:pt x="1324" y="663"/>
                </a:lnTo>
                <a:cubicBezTo>
                  <a:pt x="1324" y="1028"/>
                  <a:pt x="1027" y="1325"/>
                  <a:pt x="661" y="1325"/>
                </a:cubicBezTo>
                <a:close/>
              </a:path>
            </a:pathLst>
          </a:custGeom>
          <a:solidFill>
            <a:schemeClr val="bg1">
              <a:lumMod val="85000"/>
            </a:schemeClr>
          </a:solidFill>
          <a:ln>
            <a:noFill/>
          </a:ln>
          <a:effectLst/>
        </p:spPr>
        <p:txBody>
          <a:bodyPr wrap="none" anchor="ctr"/>
          <a:lstStyle/>
          <a:p>
            <a:endParaRPr lang="en-US" sz="4898" dirty="0">
              <a:latin typeface="Lato Light" panose="020F0502020204030203" pitchFamily="34" charset="0"/>
            </a:endParaRPr>
          </a:p>
        </p:txBody>
      </p:sp>
      <p:sp>
        <p:nvSpPr>
          <p:cNvPr id="50" name="TextBox 49">
            <a:extLst>
              <a:ext uri="{FF2B5EF4-FFF2-40B4-BE49-F238E27FC236}">
                <a16:creationId xmlns:a16="http://schemas.microsoft.com/office/drawing/2014/main" id="{75172C77-4C3A-7B7D-EBBF-45A66C5665DB}"/>
              </a:ext>
            </a:extLst>
          </p:cNvPr>
          <p:cNvSpPr txBox="1"/>
          <p:nvPr/>
        </p:nvSpPr>
        <p:spPr>
          <a:xfrm>
            <a:off x="1620800" y="1550812"/>
            <a:ext cx="1475084" cy="461665"/>
          </a:xfrm>
          <a:prstGeom prst="rect">
            <a:avLst/>
          </a:prstGeom>
          <a:noFill/>
        </p:spPr>
        <p:txBody>
          <a:bodyPr wrap="none" rtlCol="0" anchor="b" anchorCtr="0">
            <a:spAutoFit/>
          </a:bodyPr>
          <a:lstStyle/>
          <a:p>
            <a:pPr algn="ctr"/>
            <a:r>
              <a:rPr lang="vi-VN" sz="2400" b="1" dirty="0">
                <a:solidFill>
                  <a:schemeClr val="tx1">
                    <a:lumMod val="65000"/>
                    <a:lumOff val="35000"/>
                  </a:schemeClr>
                </a:solidFill>
                <a:ea typeface="League Spartan" charset="0"/>
                <a:cs typeface="Poppins" pitchFamily="2" charset="77"/>
              </a:rPr>
              <a:t>105.6</a:t>
            </a:r>
            <a:r>
              <a:rPr lang="en-US" sz="2400" b="1" dirty="0">
                <a:solidFill>
                  <a:schemeClr val="tx1">
                    <a:lumMod val="65000"/>
                    <a:lumOff val="35000"/>
                  </a:schemeClr>
                </a:solidFill>
                <a:ea typeface="League Spartan" charset="0"/>
                <a:cs typeface="Poppins" pitchFamily="2" charset="77"/>
              </a:rPr>
              <a:t>%KH</a:t>
            </a:r>
          </a:p>
        </p:txBody>
      </p:sp>
      <p:sp>
        <p:nvSpPr>
          <p:cNvPr id="51" name="Freeform 141">
            <a:extLst>
              <a:ext uri="{FF2B5EF4-FFF2-40B4-BE49-F238E27FC236}">
                <a16:creationId xmlns:a16="http://schemas.microsoft.com/office/drawing/2014/main" id="{0FE4BBD0-42FC-383B-5782-8DDD28157F95}"/>
              </a:ext>
            </a:extLst>
          </p:cNvPr>
          <p:cNvSpPr>
            <a:spLocks noChangeArrowheads="1"/>
          </p:cNvSpPr>
          <p:nvPr/>
        </p:nvSpPr>
        <p:spPr bwMode="auto">
          <a:xfrm>
            <a:off x="3906998" y="1123813"/>
            <a:ext cx="2430007" cy="3429888"/>
          </a:xfrm>
          <a:custGeom>
            <a:avLst/>
            <a:gdLst>
              <a:gd name="T0" fmla="*/ 204 w 3772"/>
              <a:gd name="T1" fmla="*/ 51 h 5351"/>
              <a:gd name="T2" fmla="*/ 204 w 3772"/>
              <a:gd name="T3" fmla="*/ 51 h 5351"/>
              <a:gd name="T4" fmla="*/ 51 w 3772"/>
              <a:gd name="T5" fmla="*/ 203 h 5351"/>
              <a:gd name="T6" fmla="*/ 51 w 3772"/>
              <a:gd name="T7" fmla="*/ 5146 h 5351"/>
              <a:gd name="T8" fmla="*/ 51 w 3772"/>
              <a:gd name="T9" fmla="*/ 5146 h 5351"/>
              <a:gd name="T10" fmla="*/ 204 w 3772"/>
              <a:gd name="T11" fmla="*/ 5299 h 5351"/>
              <a:gd name="T12" fmla="*/ 3567 w 3772"/>
              <a:gd name="T13" fmla="*/ 5299 h 5351"/>
              <a:gd name="T14" fmla="*/ 3567 w 3772"/>
              <a:gd name="T15" fmla="*/ 5299 h 5351"/>
              <a:gd name="T16" fmla="*/ 3720 w 3772"/>
              <a:gd name="T17" fmla="*/ 5146 h 5351"/>
              <a:gd name="T18" fmla="*/ 3720 w 3772"/>
              <a:gd name="T19" fmla="*/ 203 h 5351"/>
              <a:gd name="T20" fmla="*/ 3720 w 3772"/>
              <a:gd name="T21" fmla="*/ 203 h 5351"/>
              <a:gd name="T22" fmla="*/ 3567 w 3772"/>
              <a:gd name="T23" fmla="*/ 51 h 5351"/>
              <a:gd name="T24" fmla="*/ 204 w 3772"/>
              <a:gd name="T25" fmla="*/ 51 h 5351"/>
              <a:gd name="T26" fmla="*/ 3567 w 3772"/>
              <a:gd name="T27" fmla="*/ 5350 h 5351"/>
              <a:gd name="T28" fmla="*/ 204 w 3772"/>
              <a:gd name="T29" fmla="*/ 5350 h 5351"/>
              <a:gd name="T30" fmla="*/ 204 w 3772"/>
              <a:gd name="T31" fmla="*/ 5350 h 5351"/>
              <a:gd name="T32" fmla="*/ 0 w 3772"/>
              <a:gd name="T33" fmla="*/ 5146 h 5351"/>
              <a:gd name="T34" fmla="*/ 0 w 3772"/>
              <a:gd name="T35" fmla="*/ 203 h 5351"/>
              <a:gd name="T36" fmla="*/ 0 w 3772"/>
              <a:gd name="T37" fmla="*/ 203 h 5351"/>
              <a:gd name="T38" fmla="*/ 204 w 3772"/>
              <a:gd name="T39" fmla="*/ 0 h 5351"/>
              <a:gd name="T40" fmla="*/ 3567 w 3772"/>
              <a:gd name="T41" fmla="*/ 0 h 5351"/>
              <a:gd name="T42" fmla="*/ 3567 w 3772"/>
              <a:gd name="T43" fmla="*/ 0 h 5351"/>
              <a:gd name="T44" fmla="*/ 3771 w 3772"/>
              <a:gd name="T45" fmla="*/ 203 h 5351"/>
              <a:gd name="T46" fmla="*/ 3771 w 3772"/>
              <a:gd name="T47" fmla="*/ 5146 h 5351"/>
              <a:gd name="T48" fmla="*/ 3771 w 3772"/>
              <a:gd name="T49" fmla="*/ 5146 h 5351"/>
              <a:gd name="T50" fmla="*/ 3567 w 3772"/>
              <a:gd name="T51" fmla="*/ 5350 h 5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72" h="5351">
                <a:moveTo>
                  <a:pt x="204" y="51"/>
                </a:moveTo>
                <a:lnTo>
                  <a:pt x="204" y="51"/>
                </a:lnTo>
                <a:cubicBezTo>
                  <a:pt x="119" y="51"/>
                  <a:pt x="51" y="119"/>
                  <a:pt x="51" y="203"/>
                </a:cubicBezTo>
                <a:lnTo>
                  <a:pt x="51" y="5146"/>
                </a:lnTo>
                <a:lnTo>
                  <a:pt x="51" y="5146"/>
                </a:lnTo>
                <a:cubicBezTo>
                  <a:pt x="51" y="5231"/>
                  <a:pt x="119" y="5299"/>
                  <a:pt x="204" y="5299"/>
                </a:cubicBezTo>
                <a:lnTo>
                  <a:pt x="3567" y="5299"/>
                </a:lnTo>
                <a:lnTo>
                  <a:pt x="3567" y="5299"/>
                </a:lnTo>
                <a:cubicBezTo>
                  <a:pt x="3652" y="5299"/>
                  <a:pt x="3720" y="5231"/>
                  <a:pt x="3720" y="5146"/>
                </a:cubicBezTo>
                <a:lnTo>
                  <a:pt x="3720" y="203"/>
                </a:lnTo>
                <a:lnTo>
                  <a:pt x="3720" y="203"/>
                </a:lnTo>
                <a:cubicBezTo>
                  <a:pt x="3720" y="119"/>
                  <a:pt x="3652" y="51"/>
                  <a:pt x="3567" y="51"/>
                </a:cubicBezTo>
                <a:lnTo>
                  <a:pt x="204" y="51"/>
                </a:lnTo>
                <a:close/>
                <a:moveTo>
                  <a:pt x="3567" y="5350"/>
                </a:moveTo>
                <a:lnTo>
                  <a:pt x="204" y="5350"/>
                </a:lnTo>
                <a:lnTo>
                  <a:pt x="204" y="5350"/>
                </a:lnTo>
                <a:cubicBezTo>
                  <a:pt x="91" y="5350"/>
                  <a:pt x="0" y="5258"/>
                  <a:pt x="0" y="5146"/>
                </a:cubicBezTo>
                <a:lnTo>
                  <a:pt x="0" y="203"/>
                </a:lnTo>
                <a:lnTo>
                  <a:pt x="0" y="203"/>
                </a:lnTo>
                <a:cubicBezTo>
                  <a:pt x="0" y="92"/>
                  <a:pt x="91" y="0"/>
                  <a:pt x="204" y="0"/>
                </a:cubicBezTo>
                <a:lnTo>
                  <a:pt x="3567" y="0"/>
                </a:lnTo>
                <a:lnTo>
                  <a:pt x="3567" y="0"/>
                </a:lnTo>
                <a:cubicBezTo>
                  <a:pt x="3680" y="0"/>
                  <a:pt x="3771" y="92"/>
                  <a:pt x="3771" y="203"/>
                </a:cubicBezTo>
                <a:lnTo>
                  <a:pt x="3771" y="5146"/>
                </a:lnTo>
                <a:lnTo>
                  <a:pt x="3771" y="5146"/>
                </a:lnTo>
                <a:cubicBezTo>
                  <a:pt x="3771" y="5258"/>
                  <a:pt x="3680" y="5350"/>
                  <a:pt x="3567" y="5350"/>
                </a:cubicBezTo>
                <a:close/>
              </a:path>
            </a:pathLst>
          </a:custGeom>
          <a:solidFill>
            <a:schemeClr val="bg1">
              <a:lumMod val="85000"/>
            </a:schemeClr>
          </a:solidFill>
          <a:ln>
            <a:noFill/>
          </a:ln>
          <a:effectLst/>
        </p:spPr>
        <p:txBody>
          <a:bodyPr wrap="none" anchor="ctr"/>
          <a:lstStyle/>
          <a:p>
            <a:endParaRPr lang="en-US" sz="4898" dirty="0">
              <a:latin typeface="Lato Light" panose="020F0502020204030203" pitchFamily="34" charset="0"/>
            </a:endParaRPr>
          </a:p>
        </p:txBody>
      </p:sp>
      <p:sp>
        <p:nvSpPr>
          <p:cNvPr id="52" name="Freeform 203">
            <a:extLst>
              <a:ext uri="{FF2B5EF4-FFF2-40B4-BE49-F238E27FC236}">
                <a16:creationId xmlns:a16="http://schemas.microsoft.com/office/drawing/2014/main" id="{DADEAB33-02D4-F0B8-FB4F-0592CF61E347}"/>
              </a:ext>
            </a:extLst>
          </p:cNvPr>
          <p:cNvSpPr>
            <a:spLocks noChangeArrowheads="1"/>
          </p:cNvSpPr>
          <p:nvPr/>
        </p:nvSpPr>
        <p:spPr bwMode="auto">
          <a:xfrm>
            <a:off x="4067090" y="3952819"/>
            <a:ext cx="1926114" cy="636456"/>
          </a:xfrm>
          <a:custGeom>
            <a:avLst/>
            <a:gdLst>
              <a:gd name="T0" fmla="*/ 673 w 5254"/>
              <a:gd name="T1" fmla="*/ 563 h 1225"/>
              <a:gd name="T2" fmla="*/ 42 w 5254"/>
              <a:gd name="T3" fmla="*/ 92 h 1225"/>
              <a:gd name="T4" fmla="*/ 42 w 5254"/>
              <a:gd name="T5" fmla="*/ 92 h 1225"/>
              <a:gd name="T6" fmla="*/ 72 w 5254"/>
              <a:gd name="T7" fmla="*/ 0 h 1225"/>
              <a:gd name="T8" fmla="*/ 4442 w 5254"/>
              <a:gd name="T9" fmla="*/ 0 h 1225"/>
              <a:gd name="T10" fmla="*/ 4442 w 5254"/>
              <a:gd name="T11" fmla="*/ 0 h 1225"/>
              <a:gd name="T12" fmla="*/ 4472 w 5254"/>
              <a:gd name="T13" fmla="*/ 10 h 1225"/>
              <a:gd name="T14" fmla="*/ 5225 w 5254"/>
              <a:gd name="T15" fmla="*/ 563 h 1225"/>
              <a:gd name="T16" fmla="*/ 5225 w 5254"/>
              <a:gd name="T17" fmla="*/ 563 h 1225"/>
              <a:gd name="T18" fmla="*/ 5225 w 5254"/>
              <a:gd name="T19" fmla="*/ 644 h 1225"/>
              <a:gd name="T20" fmla="*/ 4472 w 5254"/>
              <a:gd name="T21" fmla="*/ 1213 h 1225"/>
              <a:gd name="T22" fmla="*/ 4472 w 5254"/>
              <a:gd name="T23" fmla="*/ 1213 h 1225"/>
              <a:gd name="T24" fmla="*/ 4441 w 5254"/>
              <a:gd name="T25" fmla="*/ 1224 h 1225"/>
              <a:gd name="T26" fmla="*/ 69 w 5254"/>
              <a:gd name="T27" fmla="*/ 1224 h 1225"/>
              <a:gd name="T28" fmla="*/ 69 w 5254"/>
              <a:gd name="T29" fmla="*/ 1224 h 1225"/>
              <a:gd name="T30" fmla="*/ 38 w 5254"/>
              <a:gd name="T31" fmla="*/ 1132 h 1225"/>
              <a:gd name="T32" fmla="*/ 674 w 5254"/>
              <a:gd name="T33" fmla="*/ 644 h 1225"/>
              <a:gd name="T34" fmla="*/ 674 w 5254"/>
              <a:gd name="T35" fmla="*/ 644 h 1225"/>
              <a:gd name="T36" fmla="*/ 673 w 5254"/>
              <a:gd name="T37" fmla="*/ 563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54" h="1225">
                <a:moveTo>
                  <a:pt x="673" y="563"/>
                </a:moveTo>
                <a:lnTo>
                  <a:pt x="42" y="92"/>
                </a:lnTo>
                <a:lnTo>
                  <a:pt x="42" y="92"/>
                </a:lnTo>
                <a:cubicBezTo>
                  <a:pt x="2" y="63"/>
                  <a:pt x="23" y="0"/>
                  <a:pt x="72" y="0"/>
                </a:cubicBezTo>
                <a:lnTo>
                  <a:pt x="4442" y="0"/>
                </a:lnTo>
                <a:lnTo>
                  <a:pt x="4442" y="0"/>
                </a:lnTo>
                <a:cubicBezTo>
                  <a:pt x="4452" y="0"/>
                  <a:pt x="4463" y="3"/>
                  <a:pt x="4472" y="10"/>
                </a:cubicBezTo>
                <a:lnTo>
                  <a:pt x="5225" y="563"/>
                </a:lnTo>
                <a:lnTo>
                  <a:pt x="5225" y="563"/>
                </a:lnTo>
                <a:cubicBezTo>
                  <a:pt x="5252" y="583"/>
                  <a:pt x="5253" y="624"/>
                  <a:pt x="5225" y="644"/>
                </a:cubicBezTo>
                <a:lnTo>
                  <a:pt x="4472" y="1213"/>
                </a:lnTo>
                <a:lnTo>
                  <a:pt x="4472" y="1213"/>
                </a:lnTo>
                <a:cubicBezTo>
                  <a:pt x="4463" y="1220"/>
                  <a:pt x="4452" y="1224"/>
                  <a:pt x="4441" y="1224"/>
                </a:cubicBezTo>
                <a:lnTo>
                  <a:pt x="69" y="1224"/>
                </a:lnTo>
                <a:lnTo>
                  <a:pt x="69" y="1224"/>
                </a:lnTo>
                <a:cubicBezTo>
                  <a:pt x="20" y="1224"/>
                  <a:pt x="0" y="1162"/>
                  <a:pt x="38" y="1132"/>
                </a:cubicBezTo>
                <a:lnTo>
                  <a:pt x="674" y="644"/>
                </a:lnTo>
                <a:lnTo>
                  <a:pt x="674" y="644"/>
                </a:lnTo>
                <a:cubicBezTo>
                  <a:pt x="701" y="624"/>
                  <a:pt x="700" y="583"/>
                  <a:pt x="673" y="563"/>
                </a:cubicBezTo>
              </a:path>
            </a:pathLst>
          </a:custGeom>
          <a:solidFill>
            <a:srgbClr val="E2103D"/>
          </a:solidFill>
          <a:ln>
            <a:noFill/>
          </a:ln>
          <a:effectLst/>
        </p:spPr>
        <p:txBody>
          <a:bodyPr wrap="none" anchor="ctr"/>
          <a:lstStyle/>
          <a:p>
            <a:endParaRPr lang="en-US" sz="4898" dirty="0"/>
          </a:p>
        </p:txBody>
      </p:sp>
      <p:sp>
        <p:nvSpPr>
          <p:cNvPr id="53" name="Freeform 208">
            <a:extLst>
              <a:ext uri="{FF2B5EF4-FFF2-40B4-BE49-F238E27FC236}">
                <a16:creationId xmlns:a16="http://schemas.microsoft.com/office/drawing/2014/main" id="{9497F3D3-09B1-A37D-74C6-4DF1C493CC83}"/>
              </a:ext>
            </a:extLst>
          </p:cNvPr>
          <p:cNvSpPr>
            <a:spLocks noChangeArrowheads="1"/>
          </p:cNvSpPr>
          <p:nvPr/>
        </p:nvSpPr>
        <p:spPr bwMode="auto">
          <a:xfrm>
            <a:off x="5783836" y="653194"/>
            <a:ext cx="872471" cy="872470"/>
          </a:xfrm>
          <a:custGeom>
            <a:avLst/>
            <a:gdLst>
              <a:gd name="T0" fmla="*/ 637 w 1275"/>
              <a:gd name="T1" fmla="*/ 0 h 1275"/>
              <a:gd name="T2" fmla="*/ 637 w 1275"/>
              <a:gd name="T3" fmla="*/ 0 h 1275"/>
              <a:gd name="T4" fmla="*/ 1274 w 1275"/>
              <a:gd name="T5" fmla="*/ 637 h 1275"/>
              <a:gd name="T6" fmla="*/ 1274 w 1275"/>
              <a:gd name="T7" fmla="*/ 637 h 1275"/>
              <a:gd name="T8" fmla="*/ 637 w 1275"/>
              <a:gd name="T9" fmla="*/ 1274 h 1275"/>
              <a:gd name="T10" fmla="*/ 637 w 1275"/>
              <a:gd name="T11" fmla="*/ 1274 h 1275"/>
              <a:gd name="T12" fmla="*/ 0 w 1275"/>
              <a:gd name="T13" fmla="*/ 637 h 1275"/>
              <a:gd name="T14" fmla="*/ 0 w 1275"/>
              <a:gd name="T15" fmla="*/ 637 h 1275"/>
              <a:gd name="T16" fmla="*/ 637 w 1275"/>
              <a:gd name="T17" fmla="*/ 0 h 1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5" h="1275">
                <a:moveTo>
                  <a:pt x="637" y="0"/>
                </a:moveTo>
                <a:lnTo>
                  <a:pt x="637" y="0"/>
                </a:lnTo>
                <a:cubicBezTo>
                  <a:pt x="989" y="0"/>
                  <a:pt x="1274" y="285"/>
                  <a:pt x="1274" y="637"/>
                </a:cubicBezTo>
                <a:lnTo>
                  <a:pt x="1274" y="637"/>
                </a:lnTo>
                <a:cubicBezTo>
                  <a:pt x="1274" y="988"/>
                  <a:pt x="989" y="1274"/>
                  <a:pt x="637" y="1274"/>
                </a:cubicBezTo>
                <a:lnTo>
                  <a:pt x="637" y="1274"/>
                </a:lnTo>
                <a:cubicBezTo>
                  <a:pt x="285" y="1274"/>
                  <a:pt x="0" y="988"/>
                  <a:pt x="0" y="637"/>
                </a:cubicBezTo>
                <a:lnTo>
                  <a:pt x="0" y="637"/>
                </a:lnTo>
                <a:cubicBezTo>
                  <a:pt x="0" y="285"/>
                  <a:pt x="285" y="0"/>
                  <a:pt x="637" y="0"/>
                </a:cubicBezTo>
              </a:path>
            </a:pathLst>
          </a:custGeom>
          <a:solidFill>
            <a:schemeClr val="bg1"/>
          </a:solidFill>
          <a:ln>
            <a:noFill/>
          </a:ln>
          <a:effectLst/>
        </p:spPr>
        <p:txBody>
          <a:bodyPr wrap="none" anchor="ctr"/>
          <a:lstStyle/>
          <a:p>
            <a:endParaRPr lang="en-US" sz="4898" dirty="0">
              <a:latin typeface="Lato Light" panose="020F0502020204030203" pitchFamily="34" charset="0"/>
            </a:endParaRPr>
          </a:p>
        </p:txBody>
      </p:sp>
      <p:sp>
        <p:nvSpPr>
          <p:cNvPr id="54" name="Freeform 209">
            <a:extLst>
              <a:ext uri="{FF2B5EF4-FFF2-40B4-BE49-F238E27FC236}">
                <a16:creationId xmlns:a16="http://schemas.microsoft.com/office/drawing/2014/main" id="{C2D663DC-E297-9124-AFAA-CAE28405D697}"/>
              </a:ext>
            </a:extLst>
          </p:cNvPr>
          <p:cNvSpPr>
            <a:spLocks noChangeArrowheads="1"/>
          </p:cNvSpPr>
          <p:nvPr/>
        </p:nvSpPr>
        <p:spPr bwMode="auto">
          <a:xfrm>
            <a:off x="5600700" y="653194"/>
            <a:ext cx="908698" cy="908699"/>
          </a:xfrm>
          <a:custGeom>
            <a:avLst/>
            <a:gdLst>
              <a:gd name="T0" fmla="*/ 663 w 1327"/>
              <a:gd name="T1" fmla="*/ 51 h 1326"/>
              <a:gd name="T2" fmla="*/ 663 w 1327"/>
              <a:gd name="T3" fmla="*/ 51 h 1326"/>
              <a:gd name="T4" fmla="*/ 51 w 1327"/>
              <a:gd name="T5" fmla="*/ 663 h 1326"/>
              <a:gd name="T6" fmla="*/ 51 w 1327"/>
              <a:gd name="T7" fmla="*/ 663 h 1326"/>
              <a:gd name="T8" fmla="*/ 663 w 1327"/>
              <a:gd name="T9" fmla="*/ 1274 h 1326"/>
              <a:gd name="T10" fmla="*/ 663 w 1327"/>
              <a:gd name="T11" fmla="*/ 1274 h 1326"/>
              <a:gd name="T12" fmla="*/ 1274 w 1327"/>
              <a:gd name="T13" fmla="*/ 663 h 1326"/>
              <a:gd name="T14" fmla="*/ 1274 w 1327"/>
              <a:gd name="T15" fmla="*/ 663 h 1326"/>
              <a:gd name="T16" fmla="*/ 663 w 1327"/>
              <a:gd name="T17" fmla="*/ 51 h 1326"/>
              <a:gd name="T18" fmla="*/ 663 w 1327"/>
              <a:gd name="T19" fmla="*/ 1325 h 1326"/>
              <a:gd name="T20" fmla="*/ 663 w 1327"/>
              <a:gd name="T21" fmla="*/ 1325 h 1326"/>
              <a:gd name="T22" fmla="*/ 0 w 1327"/>
              <a:gd name="T23" fmla="*/ 663 h 1326"/>
              <a:gd name="T24" fmla="*/ 0 w 1327"/>
              <a:gd name="T25" fmla="*/ 663 h 1326"/>
              <a:gd name="T26" fmla="*/ 663 w 1327"/>
              <a:gd name="T27" fmla="*/ 0 h 1326"/>
              <a:gd name="T28" fmla="*/ 663 w 1327"/>
              <a:gd name="T29" fmla="*/ 0 h 1326"/>
              <a:gd name="T30" fmla="*/ 1326 w 1327"/>
              <a:gd name="T31" fmla="*/ 663 h 1326"/>
              <a:gd name="T32" fmla="*/ 1326 w 1327"/>
              <a:gd name="T33" fmla="*/ 663 h 1326"/>
              <a:gd name="T34" fmla="*/ 663 w 1327"/>
              <a:gd name="T35" fmla="*/ 132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7" h="1326">
                <a:moveTo>
                  <a:pt x="663" y="51"/>
                </a:moveTo>
                <a:lnTo>
                  <a:pt x="663" y="51"/>
                </a:lnTo>
                <a:cubicBezTo>
                  <a:pt x="326" y="51"/>
                  <a:pt x="51" y="326"/>
                  <a:pt x="51" y="663"/>
                </a:cubicBezTo>
                <a:lnTo>
                  <a:pt x="51" y="663"/>
                </a:lnTo>
                <a:cubicBezTo>
                  <a:pt x="51" y="1000"/>
                  <a:pt x="326" y="1274"/>
                  <a:pt x="663" y="1274"/>
                </a:cubicBezTo>
                <a:lnTo>
                  <a:pt x="663" y="1274"/>
                </a:lnTo>
                <a:cubicBezTo>
                  <a:pt x="1000" y="1274"/>
                  <a:pt x="1274" y="1000"/>
                  <a:pt x="1274" y="663"/>
                </a:cubicBezTo>
                <a:lnTo>
                  <a:pt x="1274" y="663"/>
                </a:lnTo>
                <a:cubicBezTo>
                  <a:pt x="1274" y="326"/>
                  <a:pt x="1000" y="51"/>
                  <a:pt x="663" y="51"/>
                </a:cubicBezTo>
                <a:close/>
                <a:moveTo>
                  <a:pt x="663" y="1325"/>
                </a:moveTo>
                <a:lnTo>
                  <a:pt x="663" y="1325"/>
                </a:lnTo>
                <a:cubicBezTo>
                  <a:pt x="298" y="1325"/>
                  <a:pt x="0" y="1028"/>
                  <a:pt x="0" y="663"/>
                </a:cubicBezTo>
                <a:lnTo>
                  <a:pt x="0" y="663"/>
                </a:lnTo>
                <a:cubicBezTo>
                  <a:pt x="0" y="297"/>
                  <a:pt x="298" y="0"/>
                  <a:pt x="663" y="0"/>
                </a:cubicBezTo>
                <a:lnTo>
                  <a:pt x="663" y="0"/>
                </a:lnTo>
                <a:cubicBezTo>
                  <a:pt x="1029" y="0"/>
                  <a:pt x="1326" y="297"/>
                  <a:pt x="1326" y="663"/>
                </a:cubicBezTo>
                <a:lnTo>
                  <a:pt x="1326" y="663"/>
                </a:lnTo>
                <a:cubicBezTo>
                  <a:pt x="1326" y="1028"/>
                  <a:pt x="1029" y="1325"/>
                  <a:pt x="663" y="1325"/>
                </a:cubicBezTo>
                <a:close/>
              </a:path>
            </a:pathLst>
          </a:custGeom>
          <a:solidFill>
            <a:schemeClr val="bg1">
              <a:lumMod val="85000"/>
            </a:schemeClr>
          </a:solidFill>
          <a:ln>
            <a:noFill/>
          </a:ln>
          <a:effectLst/>
        </p:spPr>
        <p:txBody>
          <a:bodyPr wrap="none" anchor="ctr"/>
          <a:lstStyle/>
          <a:p>
            <a:endParaRPr lang="en-US" sz="4898" dirty="0">
              <a:latin typeface="Lato Light" panose="020F0502020204030203" pitchFamily="34" charset="0"/>
            </a:endParaRPr>
          </a:p>
        </p:txBody>
      </p:sp>
      <p:sp>
        <p:nvSpPr>
          <p:cNvPr id="55" name="TextBox 54">
            <a:extLst>
              <a:ext uri="{FF2B5EF4-FFF2-40B4-BE49-F238E27FC236}">
                <a16:creationId xmlns:a16="http://schemas.microsoft.com/office/drawing/2014/main" id="{34C5BEED-BBEF-FD36-2184-09CA68199EE1}"/>
              </a:ext>
            </a:extLst>
          </p:cNvPr>
          <p:cNvSpPr txBox="1"/>
          <p:nvPr/>
        </p:nvSpPr>
        <p:spPr>
          <a:xfrm>
            <a:off x="4317870" y="1509282"/>
            <a:ext cx="1475084" cy="461665"/>
          </a:xfrm>
          <a:prstGeom prst="rect">
            <a:avLst/>
          </a:prstGeom>
          <a:noFill/>
        </p:spPr>
        <p:txBody>
          <a:bodyPr wrap="none" rtlCol="0" anchor="b" anchorCtr="0">
            <a:spAutoFit/>
          </a:bodyPr>
          <a:lstStyle/>
          <a:p>
            <a:pPr algn="ctr"/>
            <a:r>
              <a:rPr lang="vi-VN" sz="2400" b="1" dirty="0">
                <a:solidFill>
                  <a:schemeClr val="tx1">
                    <a:lumMod val="65000"/>
                    <a:lumOff val="35000"/>
                  </a:schemeClr>
                </a:solidFill>
                <a:ea typeface="League Spartan" charset="0"/>
                <a:cs typeface="Poppins" pitchFamily="2" charset="77"/>
              </a:rPr>
              <a:t>114.6</a:t>
            </a:r>
            <a:r>
              <a:rPr lang="en-US" sz="2400" b="1" dirty="0">
                <a:solidFill>
                  <a:schemeClr val="tx1">
                    <a:lumMod val="65000"/>
                    <a:lumOff val="35000"/>
                  </a:schemeClr>
                </a:solidFill>
                <a:ea typeface="League Spartan" charset="0"/>
                <a:cs typeface="Poppins" pitchFamily="2" charset="77"/>
              </a:rPr>
              <a:t>%KH</a:t>
            </a:r>
          </a:p>
        </p:txBody>
      </p:sp>
      <p:sp>
        <p:nvSpPr>
          <p:cNvPr id="56" name="TextBox 55">
            <a:extLst>
              <a:ext uri="{FF2B5EF4-FFF2-40B4-BE49-F238E27FC236}">
                <a16:creationId xmlns:a16="http://schemas.microsoft.com/office/drawing/2014/main" id="{249DEEC2-6284-48E8-EB65-0FBC40B24CA4}"/>
              </a:ext>
            </a:extLst>
          </p:cNvPr>
          <p:cNvSpPr txBox="1"/>
          <p:nvPr/>
        </p:nvSpPr>
        <p:spPr>
          <a:xfrm>
            <a:off x="1746128" y="3956989"/>
            <a:ext cx="1510671" cy="530915"/>
          </a:xfrm>
          <a:prstGeom prst="rect">
            <a:avLst/>
          </a:prstGeom>
          <a:noFill/>
        </p:spPr>
        <p:txBody>
          <a:bodyPr wrap="none" rtlCol="0" anchor="ctr">
            <a:spAutoFit/>
          </a:bodyPr>
          <a:lstStyle/>
          <a:p>
            <a:pPr algn="ctr"/>
            <a:r>
              <a:rPr lang="vi-VN" sz="2850" b="1" dirty="0">
                <a:solidFill>
                  <a:schemeClr val="bg1"/>
                </a:solidFill>
              </a:rPr>
              <a:t>PTM </a:t>
            </a:r>
            <a:r>
              <a:rPr lang="es-MX" sz="2850" b="1" dirty="0">
                <a:solidFill>
                  <a:schemeClr val="bg1"/>
                </a:solidFill>
              </a:rPr>
              <a:t>BTS</a:t>
            </a:r>
            <a:endParaRPr lang="en-US" sz="2850" dirty="0">
              <a:solidFill>
                <a:schemeClr val="bg1"/>
              </a:solidFill>
            </a:endParaRPr>
          </a:p>
        </p:txBody>
      </p:sp>
      <p:sp>
        <p:nvSpPr>
          <p:cNvPr id="57" name="Rectangle 56">
            <a:extLst>
              <a:ext uri="{FF2B5EF4-FFF2-40B4-BE49-F238E27FC236}">
                <a16:creationId xmlns:a16="http://schemas.microsoft.com/office/drawing/2014/main" id="{52608084-593A-4572-D688-691E4DA9E3DE}"/>
              </a:ext>
            </a:extLst>
          </p:cNvPr>
          <p:cNvSpPr/>
          <p:nvPr/>
        </p:nvSpPr>
        <p:spPr>
          <a:xfrm>
            <a:off x="1195873" y="2059420"/>
            <a:ext cx="2091020" cy="1477328"/>
          </a:xfrm>
          <a:prstGeom prst="rect">
            <a:avLst/>
          </a:prstGeom>
          <a:noFill/>
        </p:spPr>
        <p:txBody>
          <a:bodyPr wrap="square" lIns="0" tIns="0" rIns="0" bIns="0" rtlCol="0">
            <a:spAutoFit/>
          </a:bodyPr>
          <a:lstStyle/>
          <a:p>
            <a:pPr marL="130966" indent="-130966" algn="just">
              <a:buFont typeface="Arial" panose="020B0604020202020204" pitchFamily="34" charset="0"/>
              <a:buChar char="•"/>
            </a:pPr>
            <a:r>
              <a:rPr lang="es-MX" sz="1350" dirty="0" err="1">
                <a:cs typeface="Sarabun" panose="00000500000000000000" pitchFamily="2" charset="-34"/>
              </a:rPr>
              <a:t>Thực</a:t>
            </a:r>
            <a:r>
              <a:rPr lang="es-MX" sz="1350" dirty="0">
                <a:cs typeface="Sarabun" panose="00000500000000000000" pitchFamily="2" charset="-34"/>
              </a:rPr>
              <a:t> </a:t>
            </a:r>
            <a:r>
              <a:rPr lang="es-MX" sz="1350" dirty="0" err="1">
                <a:cs typeface="Sarabun" panose="00000500000000000000" pitchFamily="2" charset="-34"/>
              </a:rPr>
              <a:t>hiện</a:t>
            </a:r>
            <a:r>
              <a:rPr lang="es-MX" sz="1350" dirty="0">
                <a:cs typeface="Sarabun" panose="00000500000000000000" pitchFamily="2" charset="-34"/>
              </a:rPr>
              <a:t>: </a:t>
            </a:r>
            <a:r>
              <a:rPr lang="vi-VN" sz="1350" dirty="0">
                <a:cs typeface="Sarabun" panose="00000500000000000000" pitchFamily="2" charset="-34"/>
              </a:rPr>
              <a:t>19</a:t>
            </a:r>
            <a:r>
              <a:rPr lang="es-MX" sz="1350" dirty="0">
                <a:cs typeface="Sarabun" panose="00000500000000000000" pitchFamily="2" charset="-34"/>
              </a:rPr>
              <a:t>/ </a:t>
            </a:r>
            <a:r>
              <a:rPr lang="vi-VN" sz="1350" dirty="0">
                <a:cs typeface="Sarabun" panose="00000500000000000000" pitchFamily="2" charset="-34"/>
              </a:rPr>
              <a:t>18</a:t>
            </a:r>
            <a:r>
              <a:rPr lang="es-MX" sz="1350" dirty="0">
                <a:cs typeface="Sarabun" panose="00000500000000000000" pitchFamily="2" charset="-34"/>
              </a:rPr>
              <a:t> </a:t>
            </a:r>
            <a:r>
              <a:rPr lang="vi-VN" sz="1350" dirty="0">
                <a:cs typeface="Sarabun" panose="00000500000000000000" pitchFamily="2" charset="-34"/>
              </a:rPr>
              <a:t>trạm</a:t>
            </a:r>
            <a:endParaRPr lang="es-MX" sz="1350" dirty="0">
              <a:cs typeface="Sarabun" panose="00000500000000000000" pitchFamily="2" charset="-34"/>
            </a:endParaRPr>
          </a:p>
          <a:p>
            <a:pPr marL="130966" indent="-130966" algn="just">
              <a:buFont typeface="Arial" panose="020B0604020202020204" pitchFamily="34" charset="0"/>
              <a:buChar char="•"/>
            </a:pPr>
            <a:r>
              <a:rPr lang="es-MX" sz="1350" dirty="0" err="1">
                <a:cs typeface="Sarabun" panose="00000500000000000000" pitchFamily="2" charset="-34"/>
              </a:rPr>
              <a:t>Lũy</a:t>
            </a:r>
            <a:r>
              <a:rPr lang="es-MX" sz="1350" dirty="0">
                <a:cs typeface="Sarabun" panose="00000500000000000000" pitchFamily="2" charset="-34"/>
              </a:rPr>
              <a:t> </a:t>
            </a:r>
            <a:r>
              <a:rPr lang="es-MX" sz="1350" dirty="0" err="1">
                <a:cs typeface="Sarabun" panose="00000500000000000000" pitchFamily="2" charset="-34"/>
              </a:rPr>
              <a:t>kế</a:t>
            </a:r>
            <a:r>
              <a:rPr lang="es-MX" sz="1350" dirty="0">
                <a:cs typeface="Sarabun" panose="00000500000000000000" pitchFamily="2" charset="-34"/>
              </a:rPr>
              <a:t>: </a:t>
            </a:r>
            <a:r>
              <a:rPr lang="vi-VN" sz="1350" dirty="0">
                <a:cs typeface="Sarabun" panose="00000500000000000000" pitchFamily="2" charset="-34"/>
              </a:rPr>
              <a:t>88/135 trạm</a:t>
            </a:r>
            <a:r>
              <a:rPr lang="es-MX" sz="1350" dirty="0">
                <a:cs typeface="Sarabun" panose="00000500000000000000" pitchFamily="2" charset="-34"/>
              </a:rPr>
              <a:t> ~</a:t>
            </a:r>
            <a:r>
              <a:rPr lang="vi-VN" sz="1350" dirty="0">
                <a:cs typeface="Sarabun" panose="00000500000000000000" pitchFamily="2" charset="-34"/>
              </a:rPr>
              <a:t>65</a:t>
            </a:r>
            <a:r>
              <a:rPr lang="es-MX" sz="1350" dirty="0">
                <a:cs typeface="Sarabun" panose="00000500000000000000" pitchFamily="2" charset="-34"/>
              </a:rPr>
              <a:t>%</a:t>
            </a:r>
            <a:r>
              <a:rPr lang="vi-VN" sz="1350" dirty="0">
                <a:cs typeface="Sarabun" panose="00000500000000000000" pitchFamily="2" charset="-34"/>
              </a:rPr>
              <a:t>.</a:t>
            </a:r>
          </a:p>
          <a:p>
            <a:pPr marL="130966" indent="-130966" algn="just">
              <a:buFont typeface="Arial" panose="020B0604020202020204" pitchFamily="34" charset="0"/>
              <a:buChar char="•"/>
            </a:pPr>
            <a:r>
              <a:rPr lang="vi-VN" sz="1350" dirty="0">
                <a:cs typeface="Sarabun" panose="00000500000000000000" pitchFamily="2" charset="-34"/>
              </a:rPr>
              <a:t>Đồng bộ xầy dựng: TH 30/30 trạm ~100%.</a:t>
            </a:r>
          </a:p>
          <a:p>
            <a:pPr marL="130966" indent="-130966" algn="just">
              <a:buFont typeface="Arial" panose="020B0604020202020204" pitchFamily="34" charset="0"/>
              <a:buChar char="•"/>
            </a:pPr>
            <a:r>
              <a:rPr lang="vi-VN" sz="1350" dirty="0">
                <a:cs typeface="Sarabun" panose="00000500000000000000" pitchFamily="2" charset="-34"/>
              </a:rPr>
              <a:t>Thuê trạm: TH 25/25 trạm~100%</a:t>
            </a:r>
            <a:endParaRPr lang="es-MX" sz="1350" dirty="0">
              <a:cs typeface="Sarabun" panose="00000500000000000000" pitchFamily="2" charset="-34"/>
            </a:endParaRPr>
          </a:p>
          <a:p>
            <a:pPr marL="130966" indent="-130966" algn="just">
              <a:buFont typeface="Arial" panose="020B0604020202020204" pitchFamily="34" charset="0"/>
              <a:buChar char="•"/>
            </a:pPr>
            <a:endParaRPr lang="en-US" sz="1500" dirty="0">
              <a:latin typeface="Sarabun" panose="00000500000000000000" pitchFamily="2" charset="-34"/>
              <a:cs typeface="Sarabun" panose="00000500000000000000" pitchFamily="2" charset="-34"/>
            </a:endParaRPr>
          </a:p>
        </p:txBody>
      </p:sp>
      <p:sp>
        <p:nvSpPr>
          <p:cNvPr id="60" name="TextBox 59">
            <a:extLst>
              <a:ext uri="{FF2B5EF4-FFF2-40B4-BE49-F238E27FC236}">
                <a16:creationId xmlns:a16="http://schemas.microsoft.com/office/drawing/2014/main" id="{A314F7E5-5A0D-BB8D-E310-812236AFAE1E}"/>
              </a:ext>
            </a:extLst>
          </p:cNvPr>
          <p:cNvSpPr txBox="1"/>
          <p:nvPr/>
        </p:nvSpPr>
        <p:spPr>
          <a:xfrm>
            <a:off x="4135064" y="3870886"/>
            <a:ext cx="1742963" cy="784830"/>
          </a:xfrm>
          <a:prstGeom prst="rect">
            <a:avLst/>
          </a:prstGeom>
          <a:noFill/>
        </p:spPr>
        <p:txBody>
          <a:bodyPr wrap="square" rtlCol="0" anchor="ctr">
            <a:spAutoFit/>
          </a:bodyPr>
          <a:lstStyle/>
          <a:p>
            <a:pPr algn="ctr"/>
            <a:r>
              <a:rPr lang="vi-VN" sz="2250" b="1" dirty="0" smtClean="0">
                <a:solidFill>
                  <a:schemeClr val="bg1"/>
                </a:solidFill>
              </a:rPr>
              <a:t>TRUYỀN DẪN</a:t>
            </a:r>
            <a:endParaRPr lang="en-US" sz="2250" b="1" dirty="0">
              <a:solidFill>
                <a:schemeClr val="bg1"/>
              </a:solidFill>
            </a:endParaRPr>
          </a:p>
        </p:txBody>
      </p:sp>
      <p:sp>
        <p:nvSpPr>
          <p:cNvPr id="61" name="Rectangle 60">
            <a:extLst>
              <a:ext uri="{FF2B5EF4-FFF2-40B4-BE49-F238E27FC236}">
                <a16:creationId xmlns:a16="http://schemas.microsoft.com/office/drawing/2014/main" id="{4BB58D66-8753-1574-6DDE-92CED6F25896}"/>
              </a:ext>
            </a:extLst>
          </p:cNvPr>
          <p:cNvSpPr/>
          <p:nvPr/>
        </p:nvSpPr>
        <p:spPr>
          <a:xfrm>
            <a:off x="4011428" y="1903335"/>
            <a:ext cx="2155456" cy="1477328"/>
          </a:xfrm>
          <a:prstGeom prst="rect">
            <a:avLst/>
          </a:prstGeom>
          <a:noFill/>
        </p:spPr>
        <p:txBody>
          <a:bodyPr wrap="square" lIns="0" tIns="0" rIns="0" bIns="0" rtlCol="0">
            <a:spAutoFit/>
          </a:bodyPr>
          <a:lstStyle/>
          <a:p>
            <a:pPr marL="130966" indent="-130966" algn="just">
              <a:buFont typeface="Arial" panose="020B0604020202020204" pitchFamily="34" charset="0"/>
              <a:buChar char="•"/>
            </a:pPr>
            <a:r>
              <a:rPr lang="en-US" sz="1350" dirty="0" err="1">
                <a:cs typeface="Sarabun" panose="00000500000000000000" pitchFamily="2" charset="-34"/>
              </a:rPr>
              <a:t>Thực</a:t>
            </a:r>
            <a:r>
              <a:rPr lang="en-US" sz="1350" dirty="0">
                <a:cs typeface="Sarabun" panose="00000500000000000000" pitchFamily="2" charset="-34"/>
              </a:rPr>
              <a:t> </a:t>
            </a:r>
            <a:r>
              <a:rPr lang="en-US" sz="1350" dirty="0" err="1">
                <a:cs typeface="Sarabun" panose="00000500000000000000" pitchFamily="2" charset="-34"/>
              </a:rPr>
              <a:t>hiện</a:t>
            </a:r>
            <a:r>
              <a:rPr lang="en-US" sz="1350" dirty="0">
                <a:cs typeface="Sarabun" panose="00000500000000000000" pitchFamily="2" charset="-34"/>
              </a:rPr>
              <a:t>: </a:t>
            </a:r>
            <a:r>
              <a:rPr lang="vi-VN" sz="1350" dirty="0">
                <a:cs typeface="Sarabun" panose="00000500000000000000" pitchFamily="2" charset="-34"/>
              </a:rPr>
              <a:t>55.14/48.1 km.</a:t>
            </a:r>
            <a:endParaRPr lang="en-US" sz="1350" dirty="0">
              <a:cs typeface="Sarabun" panose="00000500000000000000" pitchFamily="2" charset="-34"/>
            </a:endParaRPr>
          </a:p>
          <a:p>
            <a:pPr marL="214313" indent="-214313" algn="just">
              <a:buFontTx/>
              <a:buChar char="-"/>
            </a:pPr>
            <a:r>
              <a:rPr lang="vi-VN" sz="1350" dirty="0">
                <a:cs typeface="Sarabun" panose="00000500000000000000" pitchFamily="2" charset="-34"/>
              </a:rPr>
              <a:t>Treo TH: 32.6/26.8 tuyến ~121.1% KH.</a:t>
            </a:r>
          </a:p>
          <a:p>
            <a:pPr marL="214313" indent="-214313" algn="just">
              <a:buFontTx/>
              <a:buChar char="-"/>
            </a:pPr>
            <a:r>
              <a:rPr lang="vi-VN" sz="1350" dirty="0">
                <a:cs typeface="Sarabun" panose="00000500000000000000" pitchFamily="2" charset="-34"/>
              </a:rPr>
              <a:t>Triển khai trạm tồn PS: 13/10 trạm ~130% KH</a:t>
            </a:r>
          </a:p>
          <a:p>
            <a:pPr marL="214313" indent="-214313" algn="just">
              <a:buFontTx/>
              <a:buChar char="-"/>
            </a:pPr>
            <a:endParaRPr lang="vi-VN" sz="1350" dirty="0">
              <a:cs typeface="Sarabun" panose="00000500000000000000" pitchFamily="2" charset="-34"/>
            </a:endParaRPr>
          </a:p>
          <a:p>
            <a:pPr marL="257175" indent="-257175" algn="just">
              <a:buFontTx/>
              <a:buChar char="-"/>
            </a:pPr>
            <a:endParaRPr lang="en-US" sz="1500" dirty="0">
              <a:latin typeface="Sarabun" panose="00000500000000000000" pitchFamily="2" charset="-34"/>
              <a:cs typeface="Sarabun" panose="00000500000000000000" pitchFamily="2" charset="-34"/>
            </a:endParaRPr>
          </a:p>
        </p:txBody>
      </p:sp>
      <p:pic>
        <p:nvPicPr>
          <p:cNvPr id="5" name="Picture 4">
            <a:extLst>
              <a:ext uri="{FF2B5EF4-FFF2-40B4-BE49-F238E27FC236}">
                <a16:creationId xmlns:a16="http://schemas.microsoft.com/office/drawing/2014/main" id="{8FDE195D-2347-B6CA-43F4-7355E824E593}"/>
              </a:ext>
            </a:extLst>
          </p:cNvPr>
          <p:cNvPicPr>
            <a:picLocks noChangeAspect="1"/>
          </p:cNvPicPr>
          <p:nvPr/>
        </p:nvPicPr>
        <p:blipFill>
          <a:blip r:embed="rId3"/>
          <a:stretch>
            <a:fillRect/>
          </a:stretch>
        </p:blipFill>
        <p:spPr>
          <a:xfrm>
            <a:off x="3165840" y="968093"/>
            <a:ext cx="388654" cy="379509"/>
          </a:xfrm>
          <a:prstGeom prst="rect">
            <a:avLst/>
          </a:prstGeom>
        </p:spPr>
      </p:pic>
      <p:pic>
        <p:nvPicPr>
          <p:cNvPr id="6" name="Picture 5">
            <a:extLst>
              <a:ext uri="{FF2B5EF4-FFF2-40B4-BE49-F238E27FC236}">
                <a16:creationId xmlns:a16="http://schemas.microsoft.com/office/drawing/2014/main" id="{B57A691B-84B0-5496-19F4-5F51424F2F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14822" y="668396"/>
            <a:ext cx="908699" cy="89815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9" name="Rectangle: Rounded Corners 2">
            <a:extLst>
              <a:ext uri="{FF2B5EF4-FFF2-40B4-BE49-F238E27FC236}">
                <a16:creationId xmlns:a16="http://schemas.microsoft.com/office/drawing/2014/main" id="{1715ED1D-0F35-DE3A-C7A3-C78B144CE6AE}"/>
              </a:ext>
            </a:extLst>
          </p:cNvPr>
          <p:cNvSpPr/>
          <p:nvPr/>
        </p:nvSpPr>
        <p:spPr>
          <a:xfrm>
            <a:off x="3657617" y="584123"/>
            <a:ext cx="1828800" cy="9689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TextBox 31">
            <a:extLst>
              <a:ext uri="{FF2B5EF4-FFF2-40B4-BE49-F238E27FC236}">
                <a16:creationId xmlns:a16="http://schemas.microsoft.com/office/drawing/2014/main" id="{B27CADC5-3F09-9A6C-78BB-1BFB511BDC39}"/>
              </a:ext>
            </a:extLst>
          </p:cNvPr>
          <p:cNvSpPr txBox="1"/>
          <p:nvPr/>
        </p:nvSpPr>
        <p:spPr>
          <a:xfrm>
            <a:off x="6930861" y="3742105"/>
            <a:ext cx="2087874" cy="646331"/>
          </a:xfrm>
          <a:prstGeom prst="rect">
            <a:avLst/>
          </a:prstGeom>
          <a:noFill/>
        </p:spPr>
        <p:txBody>
          <a:bodyPr wrap="square" rtlCol="0" anchor="ctr">
            <a:spAutoFit/>
          </a:bodyPr>
          <a:lstStyle/>
          <a:p>
            <a:pPr algn="ctr"/>
            <a:r>
              <a:rPr lang="es-MX" sz="3600" b="1" dirty="0">
                <a:solidFill>
                  <a:schemeClr val="bg1"/>
                </a:solidFill>
              </a:rPr>
              <a:t>GPON</a:t>
            </a:r>
            <a:endParaRPr lang="en-US" sz="1350" dirty="0">
              <a:solidFill>
                <a:schemeClr val="accent6"/>
              </a:solidFill>
            </a:endParaRPr>
          </a:p>
        </p:txBody>
      </p:sp>
      <p:sp>
        <p:nvSpPr>
          <p:cNvPr id="33" name="TextBox 32">
            <a:extLst>
              <a:ext uri="{FF2B5EF4-FFF2-40B4-BE49-F238E27FC236}">
                <a16:creationId xmlns:a16="http://schemas.microsoft.com/office/drawing/2014/main" id="{BAB6C597-0F81-4CCC-BE38-C3A47DE980F2}"/>
              </a:ext>
            </a:extLst>
          </p:cNvPr>
          <p:cNvSpPr txBox="1"/>
          <p:nvPr/>
        </p:nvSpPr>
        <p:spPr>
          <a:xfrm>
            <a:off x="6985950" y="1515293"/>
            <a:ext cx="1190262" cy="415498"/>
          </a:xfrm>
          <a:prstGeom prst="rect">
            <a:avLst/>
          </a:prstGeom>
          <a:noFill/>
        </p:spPr>
        <p:txBody>
          <a:bodyPr wrap="none" rtlCol="0" anchor="b" anchorCtr="0">
            <a:spAutoFit/>
          </a:bodyPr>
          <a:lstStyle/>
          <a:p>
            <a:pPr algn="ctr"/>
            <a:r>
              <a:rPr lang="vi-VN" sz="2100" b="1" dirty="0">
                <a:solidFill>
                  <a:schemeClr val="tx1">
                    <a:lumMod val="65000"/>
                    <a:lumOff val="35000"/>
                  </a:schemeClr>
                </a:solidFill>
                <a:ea typeface="League Spartan" charset="0"/>
                <a:cs typeface="Poppins" pitchFamily="2" charset="77"/>
              </a:rPr>
              <a:t>698</a:t>
            </a:r>
            <a:r>
              <a:rPr lang="en-US" sz="2100" b="1" dirty="0">
                <a:solidFill>
                  <a:schemeClr val="tx1">
                    <a:lumMod val="65000"/>
                    <a:lumOff val="35000"/>
                  </a:schemeClr>
                </a:solidFill>
                <a:ea typeface="League Spartan" charset="0"/>
                <a:cs typeface="Poppins" pitchFamily="2" charset="77"/>
              </a:rPr>
              <a:t> </a:t>
            </a:r>
            <a:r>
              <a:rPr lang="en-US" sz="2100" b="1" dirty="0" err="1">
                <a:solidFill>
                  <a:schemeClr val="tx1">
                    <a:lumMod val="65000"/>
                    <a:lumOff val="35000"/>
                  </a:schemeClr>
                </a:solidFill>
                <a:ea typeface="League Spartan" charset="0"/>
                <a:cs typeface="Poppins" pitchFamily="2" charset="77"/>
              </a:rPr>
              <a:t>trạm</a:t>
            </a:r>
            <a:endParaRPr lang="en-US" sz="2100" b="1" dirty="0">
              <a:solidFill>
                <a:schemeClr val="tx1">
                  <a:lumMod val="65000"/>
                  <a:lumOff val="35000"/>
                </a:schemeClr>
              </a:solidFill>
              <a:ea typeface="League Spartan" charset="0"/>
              <a:cs typeface="Poppins" pitchFamily="2" charset="77"/>
            </a:endParaRPr>
          </a:p>
        </p:txBody>
      </p:sp>
      <p:sp>
        <p:nvSpPr>
          <p:cNvPr id="34" name="Freeform 141">
            <a:extLst>
              <a:ext uri="{FF2B5EF4-FFF2-40B4-BE49-F238E27FC236}">
                <a16:creationId xmlns:a16="http://schemas.microsoft.com/office/drawing/2014/main" id="{0FE4BBD0-42FC-383B-5782-8DDD28157F95}"/>
              </a:ext>
            </a:extLst>
          </p:cNvPr>
          <p:cNvSpPr>
            <a:spLocks noChangeArrowheads="1"/>
          </p:cNvSpPr>
          <p:nvPr/>
        </p:nvSpPr>
        <p:spPr bwMode="auto">
          <a:xfrm>
            <a:off x="6550514" y="1105046"/>
            <a:ext cx="2322355" cy="3392526"/>
          </a:xfrm>
          <a:custGeom>
            <a:avLst/>
            <a:gdLst>
              <a:gd name="T0" fmla="*/ 204 w 3772"/>
              <a:gd name="T1" fmla="*/ 51 h 5351"/>
              <a:gd name="T2" fmla="*/ 204 w 3772"/>
              <a:gd name="T3" fmla="*/ 51 h 5351"/>
              <a:gd name="T4" fmla="*/ 51 w 3772"/>
              <a:gd name="T5" fmla="*/ 203 h 5351"/>
              <a:gd name="T6" fmla="*/ 51 w 3772"/>
              <a:gd name="T7" fmla="*/ 5146 h 5351"/>
              <a:gd name="T8" fmla="*/ 51 w 3772"/>
              <a:gd name="T9" fmla="*/ 5146 h 5351"/>
              <a:gd name="T10" fmla="*/ 204 w 3772"/>
              <a:gd name="T11" fmla="*/ 5299 h 5351"/>
              <a:gd name="T12" fmla="*/ 3567 w 3772"/>
              <a:gd name="T13" fmla="*/ 5299 h 5351"/>
              <a:gd name="T14" fmla="*/ 3567 w 3772"/>
              <a:gd name="T15" fmla="*/ 5299 h 5351"/>
              <a:gd name="T16" fmla="*/ 3720 w 3772"/>
              <a:gd name="T17" fmla="*/ 5146 h 5351"/>
              <a:gd name="T18" fmla="*/ 3720 w 3772"/>
              <a:gd name="T19" fmla="*/ 203 h 5351"/>
              <a:gd name="T20" fmla="*/ 3720 w 3772"/>
              <a:gd name="T21" fmla="*/ 203 h 5351"/>
              <a:gd name="T22" fmla="*/ 3567 w 3772"/>
              <a:gd name="T23" fmla="*/ 51 h 5351"/>
              <a:gd name="T24" fmla="*/ 204 w 3772"/>
              <a:gd name="T25" fmla="*/ 51 h 5351"/>
              <a:gd name="T26" fmla="*/ 3567 w 3772"/>
              <a:gd name="T27" fmla="*/ 5350 h 5351"/>
              <a:gd name="T28" fmla="*/ 204 w 3772"/>
              <a:gd name="T29" fmla="*/ 5350 h 5351"/>
              <a:gd name="T30" fmla="*/ 204 w 3772"/>
              <a:gd name="T31" fmla="*/ 5350 h 5351"/>
              <a:gd name="T32" fmla="*/ 0 w 3772"/>
              <a:gd name="T33" fmla="*/ 5146 h 5351"/>
              <a:gd name="T34" fmla="*/ 0 w 3772"/>
              <a:gd name="T35" fmla="*/ 203 h 5351"/>
              <a:gd name="T36" fmla="*/ 0 w 3772"/>
              <a:gd name="T37" fmla="*/ 203 h 5351"/>
              <a:gd name="T38" fmla="*/ 204 w 3772"/>
              <a:gd name="T39" fmla="*/ 0 h 5351"/>
              <a:gd name="T40" fmla="*/ 3567 w 3772"/>
              <a:gd name="T41" fmla="*/ 0 h 5351"/>
              <a:gd name="T42" fmla="*/ 3567 w 3772"/>
              <a:gd name="T43" fmla="*/ 0 h 5351"/>
              <a:gd name="T44" fmla="*/ 3771 w 3772"/>
              <a:gd name="T45" fmla="*/ 203 h 5351"/>
              <a:gd name="T46" fmla="*/ 3771 w 3772"/>
              <a:gd name="T47" fmla="*/ 5146 h 5351"/>
              <a:gd name="T48" fmla="*/ 3771 w 3772"/>
              <a:gd name="T49" fmla="*/ 5146 h 5351"/>
              <a:gd name="T50" fmla="*/ 3567 w 3772"/>
              <a:gd name="T51" fmla="*/ 5350 h 5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72" h="5351">
                <a:moveTo>
                  <a:pt x="204" y="51"/>
                </a:moveTo>
                <a:lnTo>
                  <a:pt x="204" y="51"/>
                </a:lnTo>
                <a:cubicBezTo>
                  <a:pt x="119" y="51"/>
                  <a:pt x="51" y="119"/>
                  <a:pt x="51" y="203"/>
                </a:cubicBezTo>
                <a:lnTo>
                  <a:pt x="51" y="5146"/>
                </a:lnTo>
                <a:lnTo>
                  <a:pt x="51" y="5146"/>
                </a:lnTo>
                <a:cubicBezTo>
                  <a:pt x="51" y="5231"/>
                  <a:pt x="119" y="5299"/>
                  <a:pt x="204" y="5299"/>
                </a:cubicBezTo>
                <a:lnTo>
                  <a:pt x="3567" y="5299"/>
                </a:lnTo>
                <a:lnTo>
                  <a:pt x="3567" y="5299"/>
                </a:lnTo>
                <a:cubicBezTo>
                  <a:pt x="3652" y="5299"/>
                  <a:pt x="3720" y="5231"/>
                  <a:pt x="3720" y="5146"/>
                </a:cubicBezTo>
                <a:lnTo>
                  <a:pt x="3720" y="203"/>
                </a:lnTo>
                <a:lnTo>
                  <a:pt x="3720" y="203"/>
                </a:lnTo>
                <a:cubicBezTo>
                  <a:pt x="3720" y="119"/>
                  <a:pt x="3652" y="51"/>
                  <a:pt x="3567" y="51"/>
                </a:cubicBezTo>
                <a:lnTo>
                  <a:pt x="204" y="51"/>
                </a:lnTo>
                <a:close/>
                <a:moveTo>
                  <a:pt x="3567" y="5350"/>
                </a:moveTo>
                <a:lnTo>
                  <a:pt x="204" y="5350"/>
                </a:lnTo>
                <a:lnTo>
                  <a:pt x="204" y="5350"/>
                </a:lnTo>
                <a:cubicBezTo>
                  <a:pt x="91" y="5350"/>
                  <a:pt x="0" y="5258"/>
                  <a:pt x="0" y="5146"/>
                </a:cubicBezTo>
                <a:lnTo>
                  <a:pt x="0" y="203"/>
                </a:lnTo>
                <a:lnTo>
                  <a:pt x="0" y="203"/>
                </a:lnTo>
                <a:cubicBezTo>
                  <a:pt x="0" y="92"/>
                  <a:pt x="91" y="0"/>
                  <a:pt x="204" y="0"/>
                </a:cubicBezTo>
                <a:lnTo>
                  <a:pt x="3567" y="0"/>
                </a:lnTo>
                <a:lnTo>
                  <a:pt x="3567" y="0"/>
                </a:lnTo>
                <a:cubicBezTo>
                  <a:pt x="3680" y="0"/>
                  <a:pt x="3771" y="92"/>
                  <a:pt x="3771" y="203"/>
                </a:cubicBezTo>
                <a:lnTo>
                  <a:pt x="3771" y="5146"/>
                </a:lnTo>
                <a:lnTo>
                  <a:pt x="3771" y="5146"/>
                </a:lnTo>
                <a:cubicBezTo>
                  <a:pt x="3771" y="5258"/>
                  <a:pt x="3680" y="5350"/>
                  <a:pt x="3567" y="5350"/>
                </a:cubicBezTo>
                <a:close/>
              </a:path>
            </a:pathLst>
          </a:custGeom>
          <a:solidFill>
            <a:schemeClr val="bg1">
              <a:lumMod val="85000"/>
            </a:schemeClr>
          </a:solidFill>
          <a:ln>
            <a:noFill/>
          </a:ln>
          <a:effectLst/>
        </p:spPr>
        <p:txBody>
          <a:bodyPr wrap="none" anchor="ctr"/>
          <a:lstStyle/>
          <a:p>
            <a:endParaRPr lang="en-US" sz="4898" dirty="0">
              <a:latin typeface="Lato Light" panose="020F0502020204030203" pitchFamily="34" charset="0"/>
            </a:endParaRPr>
          </a:p>
        </p:txBody>
      </p:sp>
      <p:sp>
        <p:nvSpPr>
          <p:cNvPr id="37" name="Freeform 208">
            <a:extLst>
              <a:ext uri="{FF2B5EF4-FFF2-40B4-BE49-F238E27FC236}">
                <a16:creationId xmlns:a16="http://schemas.microsoft.com/office/drawing/2014/main" id="{9497F3D3-09B1-A37D-74C6-4DF1C493CC83}"/>
              </a:ext>
            </a:extLst>
          </p:cNvPr>
          <p:cNvSpPr>
            <a:spLocks noChangeArrowheads="1"/>
          </p:cNvSpPr>
          <p:nvPr/>
        </p:nvSpPr>
        <p:spPr bwMode="auto">
          <a:xfrm>
            <a:off x="7928629" y="767494"/>
            <a:ext cx="872471" cy="872470"/>
          </a:xfrm>
          <a:custGeom>
            <a:avLst/>
            <a:gdLst>
              <a:gd name="T0" fmla="*/ 637 w 1275"/>
              <a:gd name="T1" fmla="*/ 0 h 1275"/>
              <a:gd name="T2" fmla="*/ 637 w 1275"/>
              <a:gd name="T3" fmla="*/ 0 h 1275"/>
              <a:gd name="T4" fmla="*/ 1274 w 1275"/>
              <a:gd name="T5" fmla="*/ 637 h 1275"/>
              <a:gd name="T6" fmla="*/ 1274 w 1275"/>
              <a:gd name="T7" fmla="*/ 637 h 1275"/>
              <a:gd name="T8" fmla="*/ 637 w 1275"/>
              <a:gd name="T9" fmla="*/ 1274 h 1275"/>
              <a:gd name="T10" fmla="*/ 637 w 1275"/>
              <a:gd name="T11" fmla="*/ 1274 h 1275"/>
              <a:gd name="T12" fmla="*/ 0 w 1275"/>
              <a:gd name="T13" fmla="*/ 637 h 1275"/>
              <a:gd name="T14" fmla="*/ 0 w 1275"/>
              <a:gd name="T15" fmla="*/ 637 h 1275"/>
              <a:gd name="T16" fmla="*/ 637 w 1275"/>
              <a:gd name="T17" fmla="*/ 0 h 1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5" h="1275">
                <a:moveTo>
                  <a:pt x="637" y="0"/>
                </a:moveTo>
                <a:lnTo>
                  <a:pt x="637" y="0"/>
                </a:lnTo>
                <a:cubicBezTo>
                  <a:pt x="989" y="0"/>
                  <a:pt x="1274" y="285"/>
                  <a:pt x="1274" y="637"/>
                </a:cubicBezTo>
                <a:lnTo>
                  <a:pt x="1274" y="637"/>
                </a:lnTo>
                <a:cubicBezTo>
                  <a:pt x="1274" y="988"/>
                  <a:pt x="989" y="1274"/>
                  <a:pt x="637" y="1274"/>
                </a:cubicBezTo>
                <a:lnTo>
                  <a:pt x="637" y="1274"/>
                </a:lnTo>
                <a:cubicBezTo>
                  <a:pt x="285" y="1274"/>
                  <a:pt x="0" y="988"/>
                  <a:pt x="0" y="637"/>
                </a:cubicBezTo>
                <a:lnTo>
                  <a:pt x="0" y="637"/>
                </a:lnTo>
                <a:cubicBezTo>
                  <a:pt x="0" y="285"/>
                  <a:pt x="285" y="0"/>
                  <a:pt x="637" y="0"/>
                </a:cubicBezTo>
              </a:path>
            </a:pathLst>
          </a:custGeom>
          <a:solidFill>
            <a:schemeClr val="bg1"/>
          </a:solidFill>
          <a:ln>
            <a:noFill/>
          </a:ln>
          <a:effectLst/>
        </p:spPr>
        <p:txBody>
          <a:bodyPr wrap="none" anchor="ctr"/>
          <a:lstStyle/>
          <a:p>
            <a:endParaRPr lang="en-US" sz="4898" dirty="0">
              <a:latin typeface="Lato Light" panose="020F0502020204030203" pitchFamily="34" charset="0"/>
            </a:endParaRPr>
          </a:p>
        </p:txBody>
      </p:sp>
      <p:pic>
        <p:nvPicPr>
          <p:cNvPr id="38" name="Picture 37">
            <a:extLst>
              <a:ext uri="{FF2B5EF4-FFF2-40B4-BE49-F238E27FC236}">
                <a16:creationId xmlns:a16="http://schemas.microsoft.com/office/drawing/2014/main" id="{B57A691B-84B0-5496-19F4-5F51424F2F2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158976" y="734507"/>
            <a:ext cx="856598" cy="83938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0" name="Freeform 209">
            <a:extLst>
              <a:ext uri="{FF2B5EF4-FFF2-40B4-BE49-F238E27FC236}">
                <a16:creationId xmlns:a16="http://schemas.microsoft.com/office/drawing/2014/main" id="{C2D663DC-E297-9124-AFAA-CAE28405D697}"/>
              </a:ext>
            </a:extLst>
          </p:cNvPr>
          <p:cNvSpPr>
            <a:spLocks noChangeArrowheads="1"/>
          </p:cNvSpPr>
          <p:nvPr/>
        </p:nvSpPr>
        <p:spPr bwMode="auto">
          <a:xfrm>
            <a:off x="8126318" y="685801"/>
            <a:ext cx="908698" cy="908699"/>
          </a:xfrm>
          <a:custGeom>
            <a:avLst/>
            <a:gdLst>
              <a:gd name="T0" fmla="*/ 663 w 1327"/>
              <a:gd name="T1" fmla="*/ 51 h 1326"/>
              <a:gd name="T2" fmla="*/ 663 w 1327"/>
              <a:gd name="T3" fmla="*/ 51 h 1326"/>
              <a:gd name="T4" fmla="*/ 51 w 1327"/>
              <a:gd name="T5" fmla="*/ 663 h 1326"/>
              <a:gd name="T6" fmla="*/ 51 w 1327"/>
              <a:gd name="T7" fmla="*/ 663 h 1326"/>
              <a:gd name="T8" fmla="*/ 663 w 1327"/>
              <a:gd name="T9" fmla="*/ 1274 h 1326"/>
              <a:gd name="T10" fmla="*/ 663 w 1327"/>
              <a:gd name="T11" fmla="*/ 1274 h 1326"/>
              <a:gd name="T12" fmla="*/ 1274 w 1327"/>
              <a:gd name="T13" fmla="*/ 663 h 1326"/>
              <a:gd name="T14" fmla="*/ 1274 w 1327"/>
              <a:gd name="T15" fmla="*/ 663 h 1326"/>
              <a:gd name="T16" fmla="*/ 663 w 1327"/>
              <a:gd name="T17" fmla="*/ 51 h 1326"/>
              <a:gd name="T18" fmla="*/ 663 w 1327"/>
              <a:gd name="T19" fmla="*/ 1325 h 1326"/>
              <a:gd name="T20" fmla="*/ 663 w 1327"/>
              <a:gd name="T21" fmla="*/ 1325 h 1326"/>
              <a:gd name="T22" fmla="*/ 0 w 1327"/>
              <a:gd name="T23" fmla="*/ 663 h 1326"/>
              <a:gd name="T24" fmla="*/ 0 w 1327"/>
              <a:gd name="T25" fmla="*/ 663 h 1326"/>
              <a:gd name="T26" fmla="*/ 663 w 1327"/>
              <a:gd name="T27" fmla="*/ 0 h 1326"/>
              <a:gd name="T28" fmla="*/ 663 w 1327"/>
              <a:gd name="T29" fmla="*/ 0 h 1326"/>
              <a:gd name="T30" fmla="*/ 1326 w 1327"/>
              <a:gd name="T31" fmla="*/ 663 h 1326"/>
              <a:gd name="T32" fmla="*/ 1326 w 1327"/>
              <a:gd name="T33" fmla="*/ 663 h 1326"/>
              <a:gd name="T34" fmla="*/ 663 w 1327"/>
              <a:gd name="T35" fmla="*/ 132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7" h="1326">
                <a:moveTo>
                  <a:pt x="663" y="51"/>
                </a:moveTo>
                <a:lnTo>
                  <a:pt x="663" y="51"/>
                </a:lnTo>
                <a:cubicBezTo>
                  <a:pt x="326" y="51"/>
                  <a:pt x="51" y="326"/>
                  <a:pt x="51" y="663"/>
                </a:cubicBezTo>
                <a:lnTo>
                  <a:pt x="51" y="663"/>
                </a:lnTo>
                <a:cubicBezTo>
                  <a:pt x="51" y="1000"/>
                  <a:pt x="326" y="1274"/>
                  <a:pt x="663" y="1274"/>
                </a:cubicBezTo>
                <a:lnTo>
                  <a:pt x="663" y="1274"/>
                </a:lnTo>
                <a:cubicBezTo>
                  <a:pt x="1000" y="1274"/>
                  <a:pt x="1274" y="1000"/>
                  <a:pt x="1274" y="663"/>
                </a:cubicBezTo>
                <a:lnTo>
                  <a:pt x="1274" y="663"/>
                </a:lnTo>
                <a:cubicBezTo>
                  <a:pt x="1274" y="326"/>
                  <a:pt x="1000" y="51"/>
                  <a:pt x="663" y="51"/>
                </a:cubicBezTo>
                <a:close/>
                <a:moveTo>
                  <a:pt x="663" y="1325"/>
                </a:moveTo>
                <a:lnTo>
                  <a:pt x="663" y="1325"/>
                </a:lnTo>
                <a:cubicBezTo>
                  <a:pt x="298" y="1325"/>
                  <a:pt x="0" y="1028"/>
                  <a:pt x="0" y="663"/>
                </a:cubicBezTo>
                <a:lnTo>
                  <a:pt x="0" y="663"/>
                </a:lnTo>
                <a:cubicBezTo>
                  <a:pt x="0" y="297"/>
                  <a:pt x="298" y="0"/>
                  <a:pt x="663" y="0"/>
                </a:cubicBezTo>
                <a:lnTo>
                  <a:pt x="663" y="0"/>
                </a:lnTo>
                <a:cubicBezTo>
                  <a:pt x="1029" y="0"/>
                  <a:pt x="1326" y="297"/>
                  <a:pt x="1326" y="663"/>
                </a:cubicBezTo>
                <a:lnTo>
                  <a:pt x="1326" y="663"/>
                </a:lnTo>
                <a:cubicBezTo>
                  <a:pt x="1326" y="1028"/>
                  <a:pt x="1029" y="1325"/>
                  <a:pt x="663" y="1325"/>
                </a:cubicBezTo>
                <a:close/>
              </a:path>
            </a:pathLst>
          </a:custGeom>
          <a:solidFill>
            <a:schemeClr val="bg1">
              <a:lumMod val="85000"/>
            </a:schemeClr>
          </a:solidFill>
          <a:ln>
            <a:noFill/>
          </a:ln>
          <a:effectLst/>
        </p:spPr>
        <p:txBody>
          <a:bodyPr wrap="none" anchor="ctr"/>
          <a:lstStyle/>
          <a:p>
            <a:endParaRPr lang="en-US" sz="4898" dirty="0">
              <a:latin typeface="Lato Light" panose="020F0502020204030203" pitchFamily="34" charset="0"/>
            </a:endParaRPr>
          </a:p>
        </p:txBody>
      </p:sp>
      <p:sp>
        <p:nvSpPr>
          <p:cNvPr id="44" name="Freeform 203">
            <a:extLst>
              <a:ext uri="{FF2B5EF4-FFF2-40B4-BE49-F238E27FC236}">
                <a16:creationId xmlns:a16="http://schemas.microsoft.com/office/drawing/2014/main" id="{DADEAB33-02D4-F0B8-FB4F-0592CF61E347}"/>
              </a:ext>
            </a:extLst>
          </p:cNvPr>
          <p:cNvSpPr>
            <a:spLocks noChangeArrowheads="1"/>
          </p:cNvSpPr>
          <p:nvPr/>
        </p:nvSpPr>
        <p:spPr bwMode="auto">
          <a:xfrm>
            <a:off x="7151838" y="3954058"/>
            <a:ext cx="1866897" cy="607695"/>
          </a:xfrm>
          <a:custGeom>
            <a:avLst/>
            <a:gdLst>
              <a:gd name="T0" fmla="*/ 673 w 5254"/>
              <a:gd name="T1" fmla="*/ 563 h 1225"/>
              <a:gd name="T2" fmla="*/ 42 w 5254"/>
              <a:gd name="T3" fmla="*/ 92 h 1225"/>
              <a:gd name="T4" fmla="*/ 42 w 5254"/>
              <a:gd name="T5" fmla="*/ 92 h 1225"/>
              <a:gd name="T6" fmla="*/ 72 w 5254"/>
              <a:gd name="T7" fmla="*/ 0 h 1225"/>
              <a:gd name="T8" fmla="*/ 4442 w 5254"/>
              <a:gd name="T9" fmla="*/ 0 h 1225"/>
              <a:gd name="T10" fmla="*/ 4442 w 5254"/>
              <a:gd name="T11" fmla="*/ 0 h 1225"/>
              <a:gd name="T12" fmla="*/ 4472 w 5254"/>
              <a:gd name="T13" fmla="*/ 10 h 1225"/>
              <a:gd name="T14" fmla="*/ 5225 w 5254"/>
              <a:gd name="T15" fmla="*/ 563 h 1225"/>
              <a:gd name="T16" fmla="*/ 5225 w 5254"/>
              <a:gd name="T17" fmla="*/ 563 h 1225"/>
              <a:gd name="T18" fmla="*/ 5225 w 5254"/>
              <a:gd name="T19" fmla="*/ 644 h 1225"/>
              <a:gd name="T20" fmla="*/ 4472 w 5254"/>
              <a:gd name="T21" fmla="*/ 1213 h 1225"/>
              <a:gd name="T22" fmla="*/ 4472 w 5254"/>
              <a:gd name="T23" fmla="*/ 1213 h 1225"/>
              <a:gd name="T24" fmla="*/ 4441 w 5254"/>
              <a:gd name="T25" fmla="*/ 1224 h 1225"/>
              <a:gd name="T26" fmla="*/ 69 w 5254"/>
              <a:gd name="T27" fmla="*/ 1224 h 1225"/>
              <a:gd name="T28" fmla="*/ 69 w 5254"/>
              <a:gd name="T29" fmla="*/ 1224 h 1225"/>
              <a:gd name="T30" fmla="*/ 38 w 5254"/>
              <a:gd name="T31" fmla="*/ 1132 h 1225"/>
              <a:gd name="T32" fmla="*/ 674 w 5254"/>
              <a:gd name="T33" fmla="*/ 644 h 1225"/>
              <a:gd name="T34" fmla="*/ 674 w 5254"/>
              <a:gd name="T35" fmla="*/ 644 h 1225"/>
              <a:gd name="T36" fmla="*/ 673 w 5254"/>
              <a:gd name="T37" fmla="*/ 563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54" h="1225">
                <a:moveTo>
                  <a:pt x="673" y="563"/>
                </a:moveTo>
                <a:lnTo>
                  <a:pt x="42" y="92"/>
                </a:lnTo>
                <a:lnTo>
                  <a:pt x="42" y="92"/>
                </a:lnTo>
                <a:cubicBezTo>
                  <a:pt x="2" y="63"/>
                  <a:pt x="23" y="0"/>
                  <a:pt x="72" y="0"/>
                </a:cubicBezTo>
                <a:lnTo>
                  <a:pt x="4442" y="0"/>
                </a:lnTo>
                <a:lnTo>
                  <a:pt x="4442" y="0"/>
                </a:lnTo>
                <a:cubicBezTo>
                  <a:pt x="4452" y="0"/>
                  <a:pt x="4463" y="3"/>
                  <a:pt x="4472" y="10"/>
                </a:cubicBezTo>
                <a:lnTo>
                  <a:pt x="5225" y="563"/>
                </a:lnTo>
                <a:lnTo>
                  <a:pt x="5225" y="563"/>
                </a:lnTo>
                <a:cubicBezTo>
                  <a:pt x="5252" y="583"/>
                  <a:pt x="5253" y="624"/>
                  <a:pt x="5225" y="644"/>
                </a:cubicBezTo>
                <a:lnTo>
                  <a:pt x="4472" y="1213"/>
                </a:lnTo>
                <a:lnTo>
                  <a:pt x="4472" y="1213"/>
                </a:lnTo>
                <a:cubicBezTo>
                  <a:pt x="4463" y="1220"/>
                  <a:pt x="4452" y="1224"/>
                  <a:pt x="4441" y="1224"/>
                </a:cubicBezTo>
                <a:lnTo>
                  <a:pt x="69" y="1224"/>
                </a:lnTo>
                <a:lnTo>
                  <a:pt x="69" y="1224"/>
                </a:lnTo>
                <a:cubicBezTo>
                  <a:pt x="20" y="1224"/>
                  <a:pt x="0" y="1162"/>
                  <a:pt x="38" y="1132"/>
                </a:cubicBezTo>
                <a:lnTo>
                  <a:pt x="674" y="644"/>
                </a:lnTo>
                <a:lnTo>
                  <a:pt x="674" y="644"/>
                </a:lnTo>
                <a:cubicBezTo>
                  <a:pt x="701" y="624"/>
                  <a:pt x="700" y="583"/>
                  <a:pt x="673" y="563"/>
                </a:cubicBezTo>
              </a:path>
            </a:pathLst>
          </a:custGeom>
          <a:solidFill>
            <a:srgbClr val="E2103D"/>
          </a:solidFill>
          <a:ln>
            <a:noFill/>
          </a:ln>
          <a:effectLst/>
        </p:spPr>
        <p:txBody>
          <a:bodyPr wrap="none" anchor="ctr"/>
          <a:lstStyle/>
          <a:p>
            <a:endParaRPr lang="en-US" sz="4898" dirty="0"/>
          </a:p>
        </p:txBody>
      </p:sp>
      <p:sp>
        <p:nvSpPr>
          <p:cNvPr id="45" name="TextBox 44">
            <a:extLst>
              <a:ext uri="{FF2B5EF4-FFF2-40B4-BE49-F238E27FC236}">
                <a16:creationId xmlns:a16="http://schemas.microsoft.com/office/drawing/2014/main" id="{A314F7E5-5A0D-BB8D-E310-812236AFAE1E}"/>
              </a:ext>
            </a:extLst>
          </p:cNvPr>
          <p:cNvSpPr txBox="1"/>
          <p:nvPr/>
        </p:nvSpPr>
        <p:spPr>
          <a:xfrm>
            <a:off x="7151839" y="3980748"/>
            <a:ext cx="1893161" cy="530915"/>
          </a:xfrm>
          <a:prstGeom prst="rect">
            <a:avLst/>
          </a:prstGeom>
          <a:noFill/>
        </p:spPr>
        <p:txBody>
          <a:bodyPr wrap="square" rtlCol="0" anchor="ctr">
            <a:spAutoFit/>
          </a:bodyPr>
          <a:lstStyle/>
          <a:p>
            <a:pPr algn="ctr"/>
            <a:r>
              <a:rPr lang="es-MX" sz="2850" b="1" dirty="0">
                <a:solidFill>
                  <a:schemeClr val="bg1"/>
                </a:solidFill>
              </a:rPr>
              <a:t>5G</a:t>
            </a:r>
            <a:endParaRPr lang="en-US" sz="2850" b="1" dirty="0">
              <a:solidFill>
                <a:schemeClr val="bg1"/>
              </a:solidFill>
            </a:endParaRPr>
          </a:p>
        </p:txBody>
      </p:sp>
      <p:sp>
        <p:nvSpPr>
          <p:cNvPr id="59" name="Rectangle 58">
            <a:extLst>
              <a:ext uri="{FF2B5EF4-FFF2-40B4-BE49-F238E27FC236}">
                <a16:creationId xmlns:a16="http://schemas.microsoft.com/office/drawing/2014/main" id="{4BB58D66-8753-1574-6DDE-92CED6F25896}"/>
              </a:ext>
            </a:extLst>
          </p:cNvPr>
          <p:cNvSpPr/>
          <p:nvPr/>
        </p:nvSpPr>
        <p:spPr>
          <a:xfrm>
            <a:off x="6689806" y="1919596"/>
            <a:ext cx="1797635" cy="1661993"/>
          </a:xfrm>
          <a:prstGeom prst="rect">
            <a:avLst/>
          </a:prstGeom>
          <a:noFill/>
        </p:spPr>
        <p:txBody>
          <a:bodyPr wrap="square" lIns="0" tIns="0" rIns="0" bIns="0" rtlCol="0">
            <a:spAutoFit/>
          </a:bodyPr>
          <a:lstStyle/>
          <a:p>
            <a:pPr marL="214313" indent="-214313" algn="just">
              <a:buFont typeface="Arial" panose="020B0604020202020204" pitchFamily="34" charset="0"/>
              <a:buChar char="•"/>
            </a:pPr>
            <a:r>
              <a:rPr lang="en-US" sz="1200" dirty="0"/>
              <a:t>XHH </a:t>
            </a:r>
            <a:r>
              <a:rPr lang="vi-VN" sz="1200" dirty="0"/>
              <a:t>130</a:t>
            </a:r>
            <a:r>
              <a:rPr lang="en-US" sz="1200" dirty="0"/>
              <a:t>/VT </a:t>
            </a:r>
            <a:r>
              <a:rPr lang="vi-VN" sz="1200" dirty="0"/>
              <a:t>568</a:t>
            </a:r>
            <a:endParaRPr lang="en-US" sz="1200" dirty="0"/>
          </a:p>
          <a:p>
            <a:pPr marL="214313" indent="-214313" algn="just">
              <a:buFont typeface="Arial" panose="020B0604020202020204" pitchFamily="34" charset="0"/>
              <a:buChar char="•"/>
            </a:pPr>
            <a:r>
              <a:rPr lang="en-US" sz="1200" dirty="0"/>
              <a:t>Macro </a:t>
            </a:r>
            <a:r>
              <a:rPr lang="vi-VN" sz="1200" dirty="0"/>
              <a:t>611</a:t>
            </a:r>
            <a:r>
              <a:rPr lang="en-US" sz="1200" dirty="0"/>
              <a:t>/</a:t>
            </a:r>
            <a:r>
              <a:rPr lang="vi-VN" sz="1200" dirty="0"/>
              <a:t>RRU83</a:t>
            </a:r>
            <a:r>
              <a:rPr lang="en-US" sz="1200" dirty="0"/>
              <a:t>/IBD</a:t>
            </a:r>
            <a:r>
              <a:rPr lang="vi-VN" sz="1200" dirty="0"/>
              <a:t> 4.</a:t>
            </a:r>
            <a:endParaRPr lang="en-US" sz="1200" dirty="0"/>
          </a:p>
          <a:p>
            <a:pPr marL="214313" indent="-214313" algn="just">
              <a:buFont typeface="Arial" panose="020B0604020202020204" pitchFamily="34" charset="0"/>
              <a:buChar char="•"/>
            </a:pPr>
            <a:r>
              <a:rPr lang="en-US" sz="1200" dirty="0" err="1"/>
              <a:t>Không</a:t>
            </a:r>
            <a:r>
              <a:rPr lang="en-US" sz="1200" dirty="0"/>
              <a:t> </a:t>
            </a:r>
            <a:r>
              <a:rPr lang="en-US" sz="1200" dirty="0" err="1"/>
              <a:t>củng</a:t>
            </a:r>
            <a:r>
              <a:rPr lang="en-US" sz="1200" dirty="0"/>
              <a:t> </a:t>
            </a:r>
            <a:r>
              <a:rPr lang="en-US" sz="1200" dirty="0" err="1"/>
              <a:t>cố</a:t>
            </a:r>
            <a:r>
              <a:rPr lang="en-US" sz="1200" dirty="0"/>
              <a:t>: </a:t>
            </a:r>
            <a:r>
              <a:rPr lang="vi-VN" sz="1200" dirty="0"/>
              <a:t>299</a:t>
            </a:r>
            <a:endParaRPr lang="en-US" sz="1200" dirty="0"/>
          </a:p>
          <a:p>
            <a:pPr marL="214313" indent="-214313" algn="just">
              <a:buFont typeface="Arial" panose="020B0604020202020204" pitchFamily="34" charset="0"/>
              <a:buChar char="•"/>
            </a:pPr>
            <a:r>
              <a:rPr lang="en-US" sz="1200" dirty="0" err="1"/>
              <a:t>Cần</a:t>
            </a:r>
            <a:r>
              <a:rPr lang="en-US" sz="1200" dirty="0"/>
              <a:t> </a:t>
            </a:r>
            <a:r>
              <a:rPr lang="en-US" sz="1200" dirty="0" err="1"/>
              <a:t>củng</a:t>
            </a:r>
            <a:r>
              <a:rPr lang="en-US" sz="1200" dirty="0"/>
              <a:t> </a:t>
            </a:r>
            <a:r>
              <a:rPr lang="en-US" sz="1200" dirty="0" err="1"/>
              <a:t>cố</a:t>
            </a:r>
            <a:r>
              <a:rPr lang="en-US" sz="1200" dirty="0"/>
              <a:t>: </a:t>
            </a:r>
            <a:r>
              <a:rPr lang="vi-VN" sz="1200" dirty="0"/>
              <a:t>138.</a:t>
            </a:r>
            <a:endParaRPr lang="en-US" sz="1200" dirty="0"/>
          </a:p>
          <a:p>
            <a:pPr marL="214313" indent="-214313" algn="just">
              <a:buFontTx/>
              <a:buChar char="-"/>
            </a:pPr>
            <a:r>
              <a:rPr lang="vi-VN" sz="1200" dirty="0"/>
              <a:t>Củng cố truyền dẫn: 28/62 tuyến ~45.16% KH.</a:t>
            </a:r>
          </a:p>
          <a:p>
            <a:pPr marL="214313" indent="-214313" algn="just">
              <a:buFontTx/>
              <a:buChar char="-"/>
            </a:pPr>
            <a:r>
              <a:rPr lang="vi-VN" sz="1200" dirty="0"/>
              <a:t>Củng cố Ac: 122/326 trạm ~37.4% KH.</a:t>
            </a:r>
          </a:p>
          <a:p>
            <a:pPr marL="214313" indent="-214313" algn="just">
              <a:buFontTx/>
              <a:buChar char="-"/>
            </a:pPr>
            <a:endParaRPr lang="en-US" sz="1200" dirty="0"/>
          </a:p>
        </p:txBody>
      </p:sp>
      <p:sp>
        <p:nvSpPr>
          <p:cNvPr id="62" name="TextBox 61"/>
          <p:cNvSpPr txBox="1"/>
          <p:nvPr/>
        </p:nvSpPr>
        <p:spPr>
          <a:xfrm>
            <a:off x="343323" y="4723958"/>
            <a:ext cx="2228849" cy="253916"/>
          </a:xfrm>
          <a:prstGeom prst="rect">
            <a:avLst/>
          </a:prstGeom>
          <a:solidFill>
            <a:schemeClr val="bg1">
              <a:lumMod val="95000"/>
            </a:schemeClr>
          </a:solidFill>
          <a:ln>
            <a:solidFill>
              <a:schemeClr val="bg1">
                <a:lumMod val="95000"/>
              </a:schemeClr>
            </a:solidFill>
          </a:ln>
        </p:spPr>
        <p:txBody>
          <a:bodyPr wrap="square" rtlCol="0">
            <a:spAutoFit/>
          </a:bodyPr>
          <a:lstStyle/>
          <a:p>
            <a:r>
              <a:rPr lang="vi-VN" sz="1050" b="1" dirty="0" smtClean="0">
                <a:solidFill>
                  <a:schemeClr val="bg1">
                    <a:lumMod val="50000"/>
                  </a:schemeClr>
                </a:solidFill>
                <a:latin typeface="FS PF BeauSans Pro SemiBold" panose="02000503000000020004" pitchFamily="2" charset="0"/>
              </a:rPr>
              <a:t>VIETTEL ĐẮK LẮK</a:t>
            </a:r>
            <a:endParaRPr lang="en-US" sz="1050" b="1" dirty="0">
              <a:solidFill>
                <a:schemeClr val="bg1">
                  <a:lumMod val="50000"/>
                </a:schemeClr>
              </a:solidFill>
              <a:latin typeface="FS PF BeauSans Pro SemiBold" panose="02000503000000020004" pitchFamily="2" charset="0"/>
            </a:endParaRPr>
          </a:p>
        </p:txBody>
      </p:sp>
    </p:spTree>
    <p:extLst>
      <p:ext uri="{BB962C8B-B14F-4D97-AF65-F5344CB8AC3E}">
        <p14:creationId xmlns:p14="http://schemas.microsoft.com/office/powerpoint/2010/main" val="1264982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vert="horz" lIns="91440" tIns="45720" rIns="91440" bIns="45720" rtlCol="0" anchor="ctr"/>
          <a:lstStyle>
            <a:defPPr>
              <a:defRPr lang="en-US"/>
            </a:defPPr>
            <a:lvl1pPr marL="0" algn="r" defTabSz="914378" rtl="0" eaLnBrk="1" latinLnBrk="0" hangingPunct="1">
              <a:defRPr sz="1200" kern="1200">
                <a:solidFill>
                  <a:schemeClr val="tx1">
                    <a:lumMod val="65000"/>
                    <a:lumOff val="35000"/>
                  </a:schemeClr>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a:lstStyle>
          <a:p>
            <a:fld id="{17F55963-6440-4C45-BA09-4E6A99D1BBE0}" type="slidenum">
              <a:rPr lang="en-US" smtClean="0"/>
              <a:pPr/>
              <a:t>7</a:t>
            </a:fld>
            <a:endParaRPr/>
          </a:p>
        </p:txBody>
      </p:sp>
      <p:sp>
        <p:nvSpPr>
          <p:cNvPr id="22" name="Rectangle 21"/>
          <p:cNvSpPr/>
          <p:nvPr/>
        </p:nvSpPr>
        <p:spPr>
          <a:xfrm>
            <a:off x="2222388" y="203588"/>
            <a:ext cx="5185330" cy="461665"/>
          </a:xfrm>
          <a:prstGeom prst="rect">
            <a:avLst/>
          </a:prstGeom>
          <a:noFill/>
        </p:spPr>
        <p:txBody>
          <a:bodyPr wrap="none" lIns="0" tIns="0" rIns="0" bIns="0" rtlCol="0">
            <a:spAutoFit/>
          </a:bodyPr>
          <a:lstStyle/>
          <a:p>
            <a:pPr algn="ctr"/>
            <a:r>
              <a:rPr lang="es-MX" sz="3000" b="1" dirty="0">
                <a:latin typeface="FS PF BeauSans Pro Black" panose="02000503040000020004" pitchFamily="2" charset="0"/>
              </a:rPr>
              <a:t>KẾT QUẢ PHÁT TRIỂN HẠ TẦNG</a:t>
            </a:r>
            <a:endParaRPr lang="en-US" sz="3000" b="1" dirty="0">
              <a:latin typeface="FS PF BeauSans Pro Black" panose="02000503040000020004" pitchFamily="2" charset="0"/>
            </a:endParaRPr>
          </a:p>
        </p:txBody>
      </p:sp>
      <p:sp>
        <p:nvSpPr>
          <p:cNvPr id="39" name="Freeform 2">
            <a:extLst>
              <a:ext uri="{FF2B5EF4-FFF2-40B4-BE49-F238E27FC236}">
                <a16:creationId xmlns:a16="http://schemas.microsoft.com/office/drawing/2014/main" id="{D3C4994E-19E6-1183-E5BA-41237C2B887A}"/>
              </a:ext>
            </a:extLst>
          </p:cNvPr>
          <p:cNvSpPr>
            <a:spLocks noChangeArrowheads="1"/>
          </p:cNvSpPr>
          <p:nvPr/>
        </p:nvSpPr>
        <p:spPr bwMode="auto">
          <a:xfrm>
            <a:off x="454866" y="1143000"/>
            <a:ext cx="2326555" cy="3616717"/>
          </a:xfrm>
          <a:custGeom>
            <a:avLst/>
            <a:gdLst>
              <a:gd name="T0" fmla="*/ 204 w 3773"/>
              <a:gd name="T1" fmla="*/ 51 h 5351"/>
              <a:gd name="T2" fmla="*/ 204 w 3773"/>
              <a:gd name="T3" fmla="*/ 51 h 5351"/>
              <a:gd name="T4" fmla="*/ 51 w 3773"/>
              <a:gd name="T5" fmla="*/ 203 h 5351"/>
              <a:gd name="T6" fmla="*/ 51 w 3773"/>
              <a:gd name="T7" fmla="*/ 5146 h 5351"/>
              <a:gd name="T8" fmla="*/ 51 w 3773"/>
              <a:gd name="T9" fmla="*/ 5146 h 5351"/>
              <a:gd name="T10" fmla="*/ 204 w 3773"/>
              <a:gd name="T11" fmla="*/ 5299 h 5351"/>
              <a:gd name="T12" fmla="*/ 3568 w 3773"/>
              <a:gd name="T13" fmla="*/ 5299 h 5351"/>
              <a:gd name="T14" fmla="*/ 3568 w 3773"/>
              <a:gd name="T15" fmla="*/ 5299 h 5351"/>
              <a:gd name="T16" fmla="*/ 3721 w 3773"/>
              <a:gd name="T17" fmla="*/ 5146 h 5351"/>
              <a:gd name="T18" fmla="*/ 3721 w 3773"/>
              <a:gd name="T19" fmla="*/ 203 h 5351"/>
              <a:gd name="T20" fmla="*/ 3721 w 3773"/>
              <a:gd name="T21" fmla="*/ 203 h 5351"/>
              <a:gd name="T22" fmla="*/ 3568 w 3773"/>
              <a:gd name="T23" fmla="*/ 51 h 5351"/>
              <a:gd name="T24" fmla="*/ 204 w 3773"/>
              <a:gd name="T25" fmla="*/ 51 h 5351"/>
              <a:gd name="T26" fmla="*/ 3568 w 3773"/>
              <a:gd name="T27" fmla="*/ 5350 h 5351"/>
              <a:gd name="T28" fmla="*/ 204 w 3773"/>
              <a:gd name="T29" fmla="*/ 5350 h 5351"/>
              <a:gd name="T30" fmla="*/ 204 w 3773"/>
              <a:gd name="T31" fmla="*/ 5350 h 5351"/>
              <a:gd name="T32" fmla="*/ 0 w 3773"/>
              <a:gd name="T33" fmla="*/ 5146 h 5351"/>
              <a:gd name="T34" fmla="*/ 0 w 3773"/>
              <a:gd name="T35" fmla="*/ 203 h 5351"/>
              <a:gd name="T36" fmla="*/ 0 w 3773"/>
              <a:gd name="T37" fmla="*/ 203 h 5351"/>
              <a:gd name="T38" fmla="*/ 204 w 3773"/>
              <a:gd name="T39" fmla="*/ 0 h 5351"/>
              <a:gd name="T40" fmla="*/ 3568 w 3773"/>
              <a:gd name="T41" fmla="*/ 0 h 5351"/>
              <a:gd name="T42" fmla="*/ 3568 w 3773"/>
              <a:gd name="T43" fmla="*/ 0 h 5351"/>
              <a:gd name="T44" fmla="*/ 3772 w 3773"/>
              <a:gd name="T45" fmla="*/ 203 h 5351"/>
              <a:gd name="T46" fmla="*/ 3772 w 3773"/>
              <a:gd name="T47" fmla="*/ 5146 h 5351"/>
              <a:gd name="T48" fmla="*/ 3772 w 3773"/>
              <a:gd name="T49" fmla="*/ 5146 h 5351"/>
              <a:gd name="T50" fmla="*/ 3568 w 3773"/>
              <a:gd name="T51" fmla="*/ 5350 h 5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73" h="5351">
                <a:moveTo>
                  <a:pt x="204" y="51"/>
                </a:moveTo>
                <a:lnTo>
                  <a:pt x="204" y="51"/>
                </a:lnTo>
                <a:cubicBezTo>
                  <a:pt x="120" y="51"/>
                  <a:pt x="51" y="119"/>
                  <a:pt x="51" y="203"/>
                </a:cubicBezTo>
                <a:lnTo>
                  <a:pt x="51" y="5146"/>
                </a:lnTo>
                <a:lnTo>
                  <a:pt x="51" y="5146"/>
                </a:lnTo>
                <a:cubicBezTo>
                  <a:pt x="51" y="5231"/>
                  <a:pt x="120" y="5299"/>
                  <a:pt x="204" y="5299"/>
                </a:cubicBezTo>
                <a:lnTo>
                  <a:pt x="3568" y="5299"/>
                </a:lnTo>
                <a:lnTo>
                  <a:pt x="3568" y="5299"/>
                </a:lnTo>
                <a:cubicBezTo>
                  <a:pt x="3652" y="5299"/>
                  <a:pt x="3721" y="5231"/>
                  <a:pt x="3721" y="5146"/>
                </a:cubicBezTo>
                <a:lnTo>
                  <a:pt x="3721" y="203"/>
                </a:lnTo>
                <a:lnTo>
                  <a:pt x="3721" y="203"/>
                </a:lnTo>
                <a:cubicBezTo>
                  <a:pt x="3721" y="119"/>
                  <a:pt x="3652" y="51"/>
                  <a:pt x="3568" y="51"/>
                </a:cubicBezTo>
                <a:lnTo>
                  <a:pt x="204" y="51"/>
                </a:lnTo>
                <a:close/>
                <a:moveTo>
                  <a:pt x="3568" y="5350"/>
                </a:moveTo>
                <a:lnTo>
                  <a:pt x="204" y="5350"/>
                </a:lnTo>
                <a:lnTo>
                  <a:pt x="204" y="5350"/>
                </a:lnTo>
                <a:cubicBezTo>
                  <a:pt x="92" y="5350"/>
                  <a:pt x="0" y="5258"/>
                  <a:pt x="0" y="5146"/>
                </a:cubicBezTo>
                <a:lnTo>
                  <a:pt x="0" y="203"/>
                </a:lnTo>
                <a:lnTo>
                  <a:pt x="0" y="203"/>
                </a:lnTo>
                <a:cubicBezTo>
                  <a:pt x="0" y="92"/>
                  <a:pt x="92" y="0"/>
                  <a:pt x="204" y="0"/>
                </a:cubicBezTo>
                <a:lnTo>
                  <a:pt x="3568" y="0"/>
                </a:lnTo>
                <a:lnTo>
                  <a:pt x="3568" y="0"/>
                </a:lnTo>
                <a:cubicBezTo>
                  <a:pt x="3680" y="0"/>
                  <a:pt x="3772" y="92"/>
                  <a:pt x="3772" y="203"/>
                </a:cubicBezTo>
                <a:lnTo>
                  <a:pt x="3772" y="5146"/>
                </a:lnTo>
                <a:lnTo>
                  <a:pt x="3772" y="5146"/>
                </a:lnTo>
                <a:cubicBezTo>
                  <a:pt x="3772" y="5258"/>
                  <a:pt x="3680" y="5350"/>
                  <a:pt x="3568" y="5350"/>
                </a:cubicBezTo>
                <a:close/>
              </a:path>
            </a:pathLst>
          </a:custGeom>
          <a:solidFill>
            <a:schemeClr val="bg1">
              <a:lumMod val="85000"/>
            </a:schemeClr>
          </a:solidFill>
          <a:ln>
            <a:noFill/>
          </a:ln>
          <a:effectLst/>
        </p:spPr>
        <p:txBody>
          <a:bodyPr wrap="none" anchor="ctr"/>
          <a:lstStyle/>
          <a:p>
            <a:endParaRPr lang="en-US" sz="4898" dirty="0">
              <a:latin typeface="Lato Light" panose="020F0502020204030203" pitchFamily="34" charset="0"/>
            </a:endParaRPr>
          </a:p>
        </p:txBody>
      </p:sp>
      <p:sp>
        <p:nvSpPr>
          <p:cNvPr id="41" name="Freeform 67">
            <a:extLst>
              <a:ext uri="{FF2B5EF4-FFF2-40B4-BE49-F238E27FC236}">
                <a16:creationId xmlns:a16="http://schemas.microsoft.com/office/drawing/2014/main" id="{6F0D4583-3484-88B8-AB18-DBFE70B3B224}"/>
              </a:ext>
            </a:extLst>
          </p:cNvPr>
          <p:cNvSpPr>
            <a:spLocks noChangeArrowheads="1"/>
          </p:cNvSpPr>
          <p:nvPr/>
        </p:nvSpPr>
        <p:spPr bwMode="auto">
          <a:xfrm>
            <a:off x="1184929" y="685800"/>
            <a:ext cx="872471" cy="872470"/>
          </a:xfrm>
          <a:custGeom>
            <a:avLst/>
            <a:gdLst>
              <a:gd name="T0" fmla="*/ 637 w 1274"/>
              <a:gd name="T1" fmla="*/ 0 h 1275"/>
              <a:gd name="T2" fmla="*/ 637 w 1274"/>
              <a:gd name="T3" fmla="*/ 0 h 1275"/>
              <a:gd name="T4" fmla="*/ 1273 w 1274"/>
              <a:gd name="T5" fmla="*/ 637 h 1275"/>
              <a:gd name="T6" fmla="*/ 1273 w 1274"/>
              <a:gd name="T7" fmla="*/ 637 h 1275"/>
              <a:gd name="T8" fmla="*/ 637 w 1274"/>
              <a:gd name="T9" fmla="*/ 1274 h 1275"/>
              <a:gd name="T10" fmla="*/ 637 w 1274"/>
              <a:gd name="T11" fmla="*/ 1274 h 1275"/>
              <a:gd name="T12" fmla="*/ 0 w 1274"/>
              <a:gd name="T13" fmla="*/ 637 h 1275"/>
              <a:gd name="T14" fmla="*/ 0 w 1274"/>
              <a:gd name="T15" fmla="*/ 637 h 1275"/>
              <a:gd name="T16" fmla="*/ 637 w 1274"/>
              <a:gd name="T17" fmla="*/ 0 h 1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4" h="1275">
                <a:moveTo>
                  <a:pt x="637" y="0"/>
                </a:moveTo>
                <a:lnTo>
                  <a:pt x="637" y="0"/>
                </a:lnTo>
                <a:cubicBezTo>
                  <a:pt x="988" y="0"/>
                  <a:pt x="1273" y="285"/>
                  <a:pt x="1273" y="637"/>
                </a:cubicBezTo>
                <a:lnTo>
                  <a:pt x="1273" y="637"/>
                </a:lnTo>
                <a:cubicBezTo>
                  <a:pt x="1273" y="988"/>
                  <a:pt x="988" y="1274"/>
                  <a:pt x="637" y="1274"/>
                </a:cubicBezTo>
                <a:lnTo>
                  <a:pt x="637" y="1274"/>
                </a:lnTo>
                <a:cubicBezTo>
                  <a:pt x="284" y="1274"/>
                  <a:pt x="0" y="988"/>
                  <a:pt x="0" y="637"/>
                </a:cubicBezTo>
                <a:lnTo>
                  <a:pt x="0" y="637"/>
                </a:lnTo>
                <a:cubicBezTo>
                  <a:pt x="0" y="285"/>
                  <a:pt x="284" y="0"/>
                  <a:pt x="637" y="0"/>
                </a:cubicBezTo>
              </a:path>
            </a:pathLst>
          </a:custGeom>
          <a:solidFill>
            <a:schemeClr val="bg1"/>
          </a:solidFill>
          <a:ln>
            <a:noFill/>
          </a:ln>
          <a:effectLst/>
        </p:spPr>
        <p:txBody>
          <a:bodyPr wrap="none" anchor="ctr"/>
          <a:lstStyle/>
          <a:p>
            <a:endParaRPr lang="en-US" sz="4898" dirty="0">
              <a:latin typeface="Lato Light" panose="020F0502020204030203" pitchFamily="34" charset="0"/>
            </a:endParaRPr>
          </a:p>
        </p:txBody>
      </p:sp>
      <p:sp>
        <p:nvSpPr>
          <p:cNvPr id="42" name="Freeform 68">
            <a:extLst>
              <a:ext uri="{FF2B5EF4-FFF2-40B4-BE49-F238E27FC236}">
                <a16:creationId xmlns:a16="http://schemas.microsoft.com/office/drawing/2014/main" id="{D63728DA-ABF0-DAF7-A318-52C2C9413C4C}"/>
              </a:ext>
            </a:extLst>
          </p:cNvPr>
          <p:cNvSpPr>
            <a:spLocks noChangeArrowheads="1"/>
          </p:cNvSpPr>
          <p:nvPr/>
        </p:nvSpPr>
        <p:spPr bwMode="auto">
          <a:xfrm>
            <a:off x="1200150" y="742951"/>
            <a:ext cx="908698" cy="908699"/>
          </a:xfrm>
          <a:custGeom>
            <a:avLst/>
            <a:gdLst>
              <a:gd name="T0" fmla="*/ 663 w 1326"/>
              <a:gd name="T1" fmla="*/ 51 h 1326"/>
              <a:gd name="T2" fmla="*/ 663 w 1326"/>
              <a:gd name="T3" fmla="*/ 51 h 1326"/>
              <a:gd name="T4" fmla="*/ 51 w 1326"/>
              <a:gd name="T5" fmla="*/ 663 h 1326"/>
              <a:gd name="T6" fmla="*/ 51 w 1326"/>
              <a:gd name="T7" fmla="*/ 663 h 1326"/>
              <a:gd name="T8" fmla="*/ 663 w 1326"/>
              <a:gd name="T9" fmla="*/ 1274 h 1326"/>
              <a:gd name="T10" fmla="*/ 663 w 1326"/>
              <a:gd name="T11" fmla="*/ 1274 h 1326"/>
              <a:gd name="T12" fmla="*/ 1274 w 1326"/>
              <a:gd name="T13" fmla="*/ 663 h 1326"/>
              <a:gd name="T14" fmla="*/ 1274 w 1326"/>
              <a:gd name="T15" fmla="*/ 663 h 1326"/>
              <a:gd name="T16" fmla="*/ 663 w 1326"/>
              <a:gd name="T17" fmla="*/ 51 h 1326"/>
              <a:gd name="T18" fmla="*/ 663 w 1326"/>
              <a:gd name="T19" fmla="*/ 1325 h 1326"/>
              <a:gd name="T20" fmla="*/ 663 w 1326"/>
              <a:gd name="T21" fmla="*/ 1325 h 1326"/>
              <a:gd name="T22" fmla="*/ 0 w 1326"/>
              <a:gd name="T23" fmla="*/ 663 h 1326"/>
              <a:gd name="T24" fmla="*/ 0 w 1326"/>
              <a:gd name="T25" fmla="*/ 663 h 1326"/>
              <a:gd name="T26" fmla="*/ 663 w 1326"/>
              <a:gd name="T27" fmla="*/ 0 h 1326"/>
              <a:gd name="T28" fmla="*/ 663 w 1326"/>
              <a:gd name="T29" fmla="*/ 0 h 1326"/>
              <a:gd name="T30" fmla="*/ 1325 w 1326"/>
              <a:gd name="T31" fmla="*/ 663 h 1326"/>
              <a:gd name="T32" fmla="*/ 1325 w 1326"/>
              <a:gd name="T33" fmla="*/ 663 h 1326"/>
              <a:gd name="T34" fmla="*/ 663 w 1326"/>
              <a:gd name="T35" fmla="*/ 132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326">
                <a:moveTo>
                  <a:pt x="663" y="51"/>
                </a:moveTo>
                <a:lnTo>
                  <a:pt x="663" y="51"/>
                </a:lnTo>
                <a:cubicBezTo>
                  <a:pt x="325" y="51"/>
                  <a:pt x="51" y="326"/>
                  <a:pt x="51" y="663"/>
                </a:cubicBezTo>
                <a:lnTo>
                  <a:pt x="51" y="663"/>
                </a:lnTo>
                <a:cubicBezTo>
                  <a:pt x="51" y="1000"/>
                  <a:pt x="325" y="1274"/>
                  <a:pt x="663" y="1274"/>
                </a:cubicBezTo>
                <a:lnTo>
                  <a:pt x="663" y="1274"/>
                </a:lnTo>
                <a:cubicBezTo>
                  <a:pt x="1000" y="1274"/>
                  <a:pt x="1274" y="1000"/>
                  <a:pt x="1274" y="663"/>
                </a:cubicBezTo>
                <a:lnTo>
                  <a:pt x="1274" y="663"/>
                </a:lnTo>
                <a:cubicBezTo>
                  <a:pt x="1274" y="326"/>
                  <a:pt x="1000" y="51"/>
                  <a:pt x="663" y="51"/>
                </a:cubicBezTo>
                <a:close/>
                <a:moveTo>
                  <a:pt x="663" y="1325"/>
                </a:moveTo>
                <a:lnTo>
                  <a:pt x="663" y="1325"/>
                </a:lnTo>
                <a:cubicBezTo>
                  <a:pt x="297" y="1325"/>
                  <a:pt x="0" y="1028"/>
                  <a:pt x="0" y="663"/>
                </a:cubicBezTo>
                <a:lnTo>
                  <a:pt x="0" y="663"/>
                </a:lnTo>
                <a:cubicBezTo>
                  <a:pt x="0" y="297"/>
                  <a:pt x="297" y="0"/>
                  <a:pt x="663" y="0"/>
                </a:cubicBezTo>
                <a:lnTo>
                  <a:pt x="663" y="0"/>
                </a:lnTo>
                <a:cubicBezTo>
                  <a:pt x="1028" y="0"/>
                  <a:pt x="1325" y="297"/>
                  <a:pt x="1325" y="663"/>
                </a:cubicBezTo>
                <a:lnTo>
                  <a:pt x="1325" y="663"/>
                </a:lnTo>
                <a:cubicBezTo>
                  <a:pt x="1325" y="1028"/>
                  <a:pt x="1028" y="1325"/>
                  <a:pt x="663" y="1325"/>
                </a:cubicBezTo>
                <a:close/>
              </a:path>
            </a:pathLst>
          </a:custGeom>
          <a:solidFill>
            <a:schemeClr val="bg1">
              <a:lumMod val="85000"/>
            </a:schemeClr>
          </a:solidFill>
          <a:ln>
            <a:noFill/>
          </a:ln>
          <a:effectLst/>
        </p:spPr>
        <p:txBody>
          <a:bodyPr wrap="none" anchor="ctr"/>
          <a:lstStyle/>
          <a:p>
            <a:endParaRPr lang="en-US" sz="4898" dirty="0">
              <a:latin typeface="Lato Light" panose="020F0502020204030203" pitchFamily="34" charset="0"/>
            </a:endParaRPr>
          </a:p>
        </p:txBody>
      </p:sp>
      <p:sp>
        <p:nvSpPr>
          <p:cNvPr id="46" name="Freeform 70">
            <a:extLst>
              <a:ext uri="{FF2B5EF4-FFF2-40B4-BE49-F238E27FC236}">
                <a16:creationId xmlns:a16="http://schemas.microsoft.com/office/drawing/2014/main" id="{4BD8FCC2-C28F-F02F-4E1A-13654ECFF35B}"/>
              </a:ext>
            </a:extLst>
          </p:cNvPr>
          <p:cNvSpPr>
            <a:spLocks noChangeArrowheads="1"/>
          </p:cNvSpPr>
          <p:nvPr/>
        </p:nvSpPr>
        <p:spPr bwMode="auto">
          <a:xfrm>
            <a:off x="2914287" y="1151285"/>
            <a:ext cx="2140743" cy="3591225"/>
          </a:xfrm>
          <a:custGeom>
            <a:avLst/>
            <a:gdLst>
              <a:gd name="T0" fmla="*/ 203 w 3770"/>
              <a:gd name="T1" fmla="*/ 51 h 5351"/>
              <a:gd name="T2" fmla="*/ 203 w 3770"/>
              <a:gd name="T3" fmla="*/ 51 h 5351"/>
              <a:gd name="T4" fmla="*/ 50 w 3770"/>
              <a:gd name="T5" fmla="*/ 203 h 5351"/>
              <a:gd name="T6" fmla="*/ 50 w 3770"/>
              <a:gd name="T7" fmla="*/ 5146 h 5351"/>
              <a:gd name="T8" fmla="*/ 50 w 3770"/>
              <a:gd name="T9" fmla="*/ 5146 h 5351"/>
              <a:gd name="T10" fmla="*/ 203 w 3770"/>
              <a:gd name="T11" fmla="*/ 5299 h 5351"/>
              <a:gd name="T12" fmla="*/ 3566 w 3770"/>
              <a:gd name="T13" fmla="*/ 5299 h 5351"/>
              <a:gd name="T14" fmla="*/ 3566 w 3770"/>
              <a:gd name="T15" fmla="*/ 5299 h 5351"/>
              <a:gd name="T16" fmla="*/ 3719 w 3770"/>
              <a:gd name="T17" fmla="*/ 5146 h 5351"/>
              <a:gd name="T18" fmla="*/ 3719 w 3770"/>
              <a:gd name="T19" fmla="*/ 203 h 5351"/>
              <a:gd name="T20" fmla="*/ 3719 w 3770"/>
              <a:gd name="T21" fmla="*/ 203 h 5351"/>
              <a:gd name="T22" fmla="*/ 3566 w 3770"/>
              <a:gd name="T23" fmla="*/ 51 h 5351"/>
              <a:gd name="T24" fmla="*/ 203 w 3770"/>
              <a:gd name="T25" fmla="*/ 51 h 5351"/>
              <a:gd name="T26" fmla="*/ 3566 w 3770"/>
              <a:gd name="T27" fmla="*/ 5350 h 5351"/>
              <a:gd name="T28" fmla="*/ 203 w 3770"/>
              <a:gd name="T29" fmla="*/ 5350 h 5351"/>
              <a:gd name="T30" fmla="*/ 203 w 3770"/>
              <a:gd name="T31" fmla="*/ 5350 h 5351"/>
              <a:gd name="T32" fmla="*/ 0 w 3770"/>
              <a:gd name="T33" fmla="*/ 5146 h 5351"/>
              <a:gd name="T34" fmla="*/ 0 w 3770"/>
              <a:gd name="T35" fmla="*/ 203 h 5351"/>
              <a:gd name="T36" fmla="*/ 0 w 3770"/>
              <a:gd name="T37" fmla="*/ 203 h 5351"/>
              <a:gd name="T38" fmla="*/ 203 w 3770"/>
              <a:gd name="T39" fmla="*/ 0 h 5351"/>
              <a:gd name="T40" fmla="*/ 3566 w 3770"/>
              <a:gd name="T41" fmla="*/ 0 h 5351"/>
              <a:gd name="T42" fmla="*/ 3566 w 3770"/>
              <a:gd name="T43" fmla="*/ 0 h 5351"/>
              <a:gd name="T44" fmla="*/ 3769 w 3770"/>
              <a:gd name="T45" fmla="*/ 203 h 5351"/>
              <a:gd name="T46" fmla="*/ 3769 w 3770"/>
              <a:gd name="T47" fmla="*/ 5146 h 5351"/>
              <a:gd name="T48" fmla="*/ 3769 w 3770"/>
              <a:gd name="T49" fmla="*/ 5146 h 5351"/>
              <a:gd name="T50" fmla="*/ 3566 w 3770"/>
              <a:gd name="T51" fmla="*/ 5350 h 5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70" h="5351">
                <a:moveTo>
                  <a:pt x="203" y="51"/>
                </a:moveTo>
                <a:lnTo>
                  <a:pt x="203" y="51"/>
                </a:lnTo>
                <a:cubicBezTo>
                  <a:pt x="119" y="51"/>
                  <a:pt x="50" y="119"/>
                  <a:pt x="50" y="203"/>
                </a:cubicBezTo>
                <a:lnTo>
                  <a:pt x="50" y="5146"/>
                </a:lnTo>
                <a:lnTo>
                  <a:pt x="50" y="5146"/>
                </a:lnTo>
                <a:cubicBezTo>
                  <a:pt x="50" y="5231"/>
                  <a:pt x="119" y="5299"/>
                  <a:pt x="203" y="5299"/>
                </a:cubicBezTo>
                <a:lnTo>
                  <a:pt x="3566" y="5299"/>
                </a:lnTo>
                <a:lnTo>
                  <a:pt x="3566" y="5299"/>
                </a:lnTo>
                <a:cubicBezTo>
                  <a:pt x="3650" y="5299"/>
                  <a:pt x="3719" y="5231"/>
                  <a:pt x="3719" y="5146"/>
                </a:cubicBezTo>
                <a:lnTo>
                  <a:pt x="3719" y="203"/>
                </a:lnTo>
                <a:lnTo>
                  <a:pt x="3719" y="203"/>
                </a:lnTo>
                <a:cubicBezTo>
                  <a:pt x="3719" y="119"/>
                  <a:pt x="3650" y="51"/>
                  <a:pt x="3566" y="51"/>
                </a:cubicBezTo>
                <a:lnTo>
                  <a:pt x="203" y="51"/>
                </a:lnTo>
                <a:close/>
                <a:moveTo>
                  <a:pt x="3566" y="5350"/>
                </a:moveTo>
                <a:lnTo>
                  <a:pt x="203" y="5350"/>
                </a:lnTo>
                <a:lnTo>
                  <a:pt x="203" y="5350"/>
                </a:lnTo>
                <a:cubicBezTo>
                  <a:pt x="91" y="5350"/>
                  <a:pt x="0" y="5258"/>
                  <a:pt x="0" y="5146"/>
                </a:cubicBezTo>
                <a:lnTo>
                  <a:pt x="0" y="203"/>
                </a:lnTo>
                <a:lnTo>
                  <a:pt x="0" y="203"/>
                </a:lnTo>
                <a:cubicBezTo>
                  <a:pt x="0" y="92"/>
                  <a:pt x="91" y="0"/>
                  <a:pt x="203" y="0"/>
                </a:cubicBezTo>
                <a:lnTo>
                  <a:pt x="3566" y="0"/>
                </a:lnTo>
                <a:lnTo>
                  <a:pt x="3566" y="0"/>
                </a:lnTo>
                <a:cubicBezTo>
                  <a:pt x="3678" y="0"/>
                  <a:pt x="3769" y="92"/>
                  <a:pt x="3769" y="203"/>
                </a:cubicBezTo>
                <a:lnTo>
                  <a:pt x="3769" y="5146"/>
                </a:lnTo>
                <a:lnTo>
                  <a:pt x="3769" y="5146"/>
                </a:lnTo>
                <a:cubicBezTo>
                  <a:pt x="3769" y="5258"/>
                  <a:pt x="3678" y="5350"/>
                  <a:pt x="3566" y="5350"/>
                </a:cubicBezTo>
                <a:close/>
              </a:path>
            </a:pathLst>
          </a:custGeom>
          <a:solidFill>
            <a:schemeClr val="bg1">
              <a:lumMod val="85000"/>
            </a:schemeClr>
          </a:solidFill>
          <a:ln>
            <a:noFill/>
          </a:ln>
          <a:effectLst/>
        </p:spPr>
        <p:txBody>
          <a:bodyPr wrap="none" anchor="ctr"/>
          <a:lstStyle/>
          <a:p>
            <a:endParaRPr lang="en-US" sz="4898" dirty="0">
              <a:latin typeface="Lato Light" panose="020F0502020204030203" pitchFamily="34" charset="0"/>
            </a:endParaRPr>
          </a:p>
        </p:txBody>
      </p:sp>
      <p:sp>
        <p:nvSpPr>
          <p:cNvPr id="47" name="Freeform 133">
            <a:extLst>
              <a:ext uri="{FF2B5EF4-FFF2-40B4-BE49-F238E27FC236}">
                <a16:creationId xmlns:a16="http://schemas.microsoft.com/office/drawing/2014/main" id="{EBAAF381-5C30-F2F9-BF56-2FBA5BE826D5}"/>
              </a:ext>
            </a:extLst>
          </p:cNvPr>
          <p:cNvSpPr>
            <a:spLocks noChangeArrowheads="1"/>
          </p:cNvSpPr>
          <p:nvPr/>
        </p:nvSpPr>
        <p:spPr bwMode="auto">
          <a:xfrm>
            <a:off x="3049894" y="3943350"/>
            <a:ext cx="2031401" cy="803223"/>
          </a:xfrm>
          <a:custGeom>
            <a:avLst/>
            <a:gdLst>
              <a:gd name="T0" fmla="*/ 674 w 5254"/>
              <a:gd name="T1" fmla="*/ 563 h 1225"/>
              <a:gd name="T2" fmla="*/ 42 w 5254"/>
              <a:gd name="T3" fmla="*/ 92 h 1225"/>
              <a:gd name="T4" fmla="*/ 42 w 5254"/>
              <a:gd name="T5" fmla="*/ 92 h 1225"/>
              <a:gd name="T6" fmla="*/ 73 w 5254"/>
              <a:gd name="T7" fmla="*/ 0 h 1225"/>
              <a:gd name="T8" fmla="*/ 4441 w 5254"/>
              <a:gd name="T9" fmla="*/ 0 h 1225"/>
              <a:gd name="T10" fmla="*/ 4441 w 5254"/>
              <a:gd name="T11" fmla="*/ 0 h 1225"/>
              <a:gd name="T12" fmla="*/ 4471 w 5254"/>
              <a:gd name="T13" fmla="*/ 10 h 1225"/>
              <a:gd name="T14" fmla="*/ 5224 w 5254"/>
              <a:gd name="T15" fmla="*/ 563 h 1225"/>
              <a:gd name="T16" fmla="*/ 5224 w 5254"/>
              <a:gd name="T17" fmla="*/ 563 h 1225"/>
              <a:gd name="T18" fmla="*/ 5225 w 5254"/>
              <a:gd name="T19" fmla="*/ 644 h 1225"/>
              <a:gd name="T20" fmla="*/ 4472 w 5254"/>
              <a:gd name="T21" fmla="*/ 1213 h 1225"/>
              <a:gd name="T22" fmla="*/ 4472 w 5254"/>
              <a:gd name="T23" fmla="*/ 1213 h 1225"/>
              <a:gd name="T24" fmla="*/ 4441 w 5254"/>
              <a:gd name="T25" fmla="*/ 1224 h 1225"/>
              <a:gd name="T26" fmla="*/ 69 w 5254"/>
              <a:gd name="T27" fmla="*/ 1224 h 1225"/>
              <a:gd name="T28" fmla="*/ 69 w 5254"/>
              <a:gd name="T29" fmla="*/ 1224 h 1225"/>
              <a:gd name="T30" fmla="*/ 39 w 5254"/>
              <a:gd name="T31" fmla="*/ 1132 h 1225"/>
              <a:gd name="T32" fmla="*/ 675 w 5254"/>
              <a:gd name="T33" fmla="*/ 644 h 1225"/>
              <a:gd name="T34" fmla="*/ 675 w 5254"/>
              <a:gd name="T35" fmla="*/ 644 h 1225"/>
              <a:gd name="T36" fmla="*/ 674 w 5254"/>
              <a:gd name="T37" fmla="*/ 563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54" h="1225">
                <a:moveTo>
                  <a:pt x="674" y="563"/>
                </a:moveTo>
                <a:lnTo>
                  <a:pt x="42" y="92"/>
                </a:lnTo>
                <a:lnTo>
                  <a:pt x="42" y="92"/>
                </a:lnTo>
                <a:cubicBezTo>
                  <a:pt x="3" y="63"/>
                  <a:pt x="24" y="0"/>
                  <a:pt x="73" y="0"/>
                </a:cubicBezTo>
                <a:lnTo>
                  <a:pt x="4441" y="0"/>
                </a:lnTo>
                <a:lnTo>
                  <a:pt x="4441" y="0"/>
                </a:lnTo>
                <a:cubicBezTo>
                  <a:pt x="4452" y="0"/>
                  <a:pt x="4463" y="3"/>
                  <a:pt x="4471" y="10"/>
                </a:cubicBezTo>
                <a:lnTo>
                  <a:pt x="5224" y="563"/>
                </a:lnTo>
                <a:lnTo>
                  <a:pt x="5224" y="563"/>
                </a:lnTo>
                <a:cubicBezTo>
                  <a:pt x="5252" y="583"/>
                  <a:pt x="5253" y="624"/>
                  <a:pt x="5225" y="644"/>
                </a:cubicBezTo>
                <a:lnTo>
                  <a:pt x="4472" y="1213"/>
                </a:lnTo>
                <a:lnTo>
                  <a:pt x="4472" y="1213"/>
                </a:lnTo>
                <a:cubicBezTo>
                  <a:pt x="4463" y="1220"/>
                  <a:pt x="4452" y="1224"/>
                  <a:pt x="4441" y="1224"/>
                </a:cubicBezTo>
                <a:lnTo>
                  <a:pt x="69" y="1224"/>
                </a:lnTo>
                <a:lnTo>
                  <a:pt x="69" y="1224"/>
                </a:lnTo>
                <a:cubicBezTo>
                  <a:pt x="21" y="1224"/>
                  <a:pt x="0" y="1162"/>
                  <a:pt x="39" y="1132"/>
                </a:cubicBezTo>
                <a:lnTo>
                  <a:pt x="675" y="644"/>
                </a:lnTo>
                <a:lnTo>
                  <a:pt x="675" y="644"/>
                </a:lnTo>
                <a:cubicBezTo>
                  <a:pt x="702" y="624"/>
                  <a:pt x="701" y="583"/>
                  <a:pt x="674" y="563"/>
                </a:cubicBezTo>
              </a:path>
            </a:pathLst>
          </a:custGeom>
          <a:solidFill>
            <a:schemeClr val="accent2"/>
          </a:solidFill>
          <a:ln>
            <a:noFill/>
          </a:ln>
          <a:effectLst/>
        </p:spPr>
        <p:txBody>
          <a:bodyPr wrap="none" anchor="ctr"/>
          <a:lstStyle/>
          <a:p>
            <a:endParaRPr lang="en-US" sz="4898" dirty="0"/>
          </a:p>
        </p:txBody>
      </p:sp>
      <p:sp>
        <p:nvSpPr>
          <p:cNvPr id="48" name="Freeform 138">
            <a:extLst>
              <a:ext uri="{FF2B5EF4-FFF2-40B4-BE49-F238E27FC236}">
                <a16:creationId xmlns:a16="http://schemas.microsoft.com/office/drawing/2014/main" id="{1DD042E6-322B-7290-B9C4-18E7D320C2B6}"/>
              </a:ext>
            </a:extLst>
          </p:cNvPr>
          <p:cNvSpPr>
            <a:spLocks noChangeArrowheads="1"/>
          </p:cNvSpPr>
          <p:nvPr/>
        </p:nvSpPr>
        <p:spPr bwMode="auto">
          <a:xfrm>
            <a:off x="3535136" y="659896"/>
            <a:ext cx="933399" cy="872470"/>
          </a:xfrm>
          <a:custGeom>
            <a:avLst/>
            <a:gdLst>
              <a:gd name="T0" fmla="*/ 636 w 1275"/>
              <a:gd name="T1" fmla="*/ 0 h 1275"/>
              <a:gd name="T2" fmla="*/ 636 w 1275"/>
              <a:gd name="T3" fmla="*/ 0 h 1275"/>
              <a:gd name="T4" fmla="*/ 1274 w 1275"/>
              <a:gd name="T5" fmla="*/ 637 h 1275"/>
              <a:gd name="T6" fmla="*/ 1274 w 1275"/>
              <a:gd name="T7" fmla="*/ 637 h 1275"/>
              <a:gd name="T8" fmla="*/ 636 w 1275"/>
              <a:gd name="T9" fmla="*/ 1274 h 1275"/>
              <a:gd name="T10" fmla="*/ 636 w 1275"/>
              <a:gd name="T11" fmla="*/ 1274 h 1275"/>
              <a:gd name="T12" fmla="*/ 0 w 1275"/>
              <a:gd name="T13" fmla="*/ 637 h 1275"/>
              <a:gd name="T14" fmla="*/ 0 w 1275"/>
              <a:gd name="T15" fmla="*/ 637 h 1275"/>
              <a:gd name="T16" fmla="*/ 636 w 1275"/>
              <a:gd name="T17" fmla="*/ 0 h 1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5" h="1275">
                <a:moveTo>
                  <a:pt x="636" y="0"/>
                </a:moveTo>
                <a:lnTo>
                  <a:pt x="636" y="0"/>
                </a:lnTo>
                <a:cubicBezTo>
                  <a:pt x="989" y="0"/>
                  <a:pt x="1274" y="285"/>
                  <a:pt x="1274" y="637"/>
                </a:cubicBezTo>
                <a:lnTo>
                  <a:pt x="1274" y="637"/>
                </a:lnTo>
                <a:cubicBezTo>
                  <a:pt x="1274" y="988"/>
                  <a:pt x="989" y="1274"/>
                  <a:pt x="636" y="1274"/>
                </a:cubicBezTo>
                <a:lnTo>
                  <a:pt x="636" y="1274"/>
                </a:lnTo>
                <a:cubicBezTo>
                  <a:pt x="285" y="1274"/>
                  <a:pt x="0" y="988"/>
                  <a:pt x="0" y="637"/>
                </a:cubicBezTo>
                <a:lnTo>
                  <a:pt x="0" y="637"/>
                </a:lnTo>
                <a:cubicBezTo>
                  <a:pt x="0" y="285"/>
                  <a:pt x="285" y="0"/>
                  <a:pt x="636" y="0"/>
                </a:cubicBezTo>
              </a:path>
            </a:pathLst>
          </a:custGeom>
          <a:solidFill>
            <a:schemeClr val="bg1"/>
          </a:solidFill>
          <a:ln>
            <a:noFill/>
          </a:ln>
          <a:effectLst/>
        </p:spPr>
        <p:txBody>
          <a:bodyPr wrap="none" anchor="ctr"/>
          <a:lstStyle/>
          <a:p>
            <a:endParaRPr lang="en-US" sz="4898" dirty="0">
              <a:latin typeface="Lato Light" panose="020F0502020204030203" pitchFamily="34" charset="0"/>
            </a:endParaRPr>
          </a:p>
        </p:txBody>
      </p:sp>
      <p:sp>
        <p:nvSpPr>
          <p:cNvPr id="49" name="Freeform 139">
            <a:extLst>
              <a:ext uri="{FF2B5EF4-FFF2-40B4-BE49-F238E27FC236}">
                <a16:creationId xmlns:a16="http://schemas.microsoft.com/office/drawing/2014/main" id="{5D66622B-B076-4355-8036-B215C679F7D3}"/>
              </a:ext>
            </a:extLst>
          </p:cNvPr>
          <p:cNvSpPr>
            <a:spLocks noChangeArrowheads="1"/>
          </p:cNvSpPr>
          <p:nvPr/>
        </p:nvSpPr>
        <p:spPr bwMode="auto">
          <a:xfrm>
            <a:off x="3543300" y="706373"/>
            <a:ext cx="945000" cy="908699"/>
          </a:xfrm>
          <a:custGeom>
            <a:avLst/>
            <a:gdLst>
              <a:gd name="T0" fmla="*/ 661 w 1325"/>
              <a:gd name="T1" fmla="*/ 51 h 1326"/>
              <a:gd name="T2" fmla="*/ 661 w 1325"/>
              <a:gd name="T3" fmla="*/ 51 h 1326"/>
              <a:gd name="T4" fmla="*/ 50 w 1325"/>
              <a:gd name="T5" fmla="*/ 663 h 1326"/>
              <a:gd name="T6" fmla="*/ 50 w 1325"/>
              <a:gd name="T7" fmla="*/ 663 h 1326"/>
              <a:gd name="T8" fmla="*/ 661 w 1325"/>
              <a:gd name="T9" fmla="*/ 1274 h 1326"/>
              <a:gd name="T10" fmla="*/ 661 w 1325"/>
              <a:gd name="T11" fmla="*/ 1274 h 1326"/>
              <a:gd name="T12" fmla="*/ 1273 w 1325"/>
              <a:gd name="T13" fmla="*/ 663 h 1326"/>
              <a:gd name="T14" fmla="*/ 1273 w 1325"/>
              <a:gd name="T15" fmla="*/ 663 h 1326"/>
              <a:gd name="T16" fmla="*/ 661 w 1325"/>
              <a:gd name="T17" fmla="*/ 51 h 1326"/>
              <a:gd name="T18" fmla="*/ 661 w 1325"/>
              <a:gd name="T19" fmla="*/ 1325 h 1326"/>
              <a:gd name="T20" fmla="*/ 661 w 1325"/>
              <a:gd name="T21" fmla="*/ 1325 h 1326"/>
              <a:gd name="T22" fmla="*/ 0 w 1325"/>
              <a:gd name="T23" fmla="*/ 663 h 1326"/>
              <a:gd name="T24" fmla="*/ 0 w 1325"/>
              <a:gd name="T25" fmla="*/ 663 h 1326"/>
              <a:gd name="T26" fmla="*/ 661 w 1325"/>
              <a:gd name="T27" fmla="*/ 0 h 1326"/>
              <a:gd name="T28" fmla="*/ 661 w 1325"/>
              <a:gd name="T29" fmla="*/ 0 h 1326"/>
              <a:gd name="T30" fmla="*/ 1324 w 1325"/>
              <a:gd name="T31" fmla="*/ 663 h 1326"/>
              <a:gd name="T32" fmla="*/ 1324 w 1325"/>
              <a:gd name="T33" fmla="*/ 663 h 1326"/>
              <a:gd name="T34" fmla="*/ 661 w 1325"/>
              <a:gd name="T35" fmla="*/ 132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5" h="1326">
                <a:moveTo>
                  <a:pt x="661" y="51"/>
                </a:moveTo>
                <a:lnTo>
                  <a:pt x="661" y="51"/>
                </a:lnTo>
                <a:cubicBezTo>
                  <a:pt x="325" y="51"/>
                  <a:pt x="50" y="326"/>
                  <a:pt x="50" y="663"/>
                </a:cubicBezTo>
                <a:lnTo>
                  <a:pt x="50" y="663"/>
                </a:lnTo>
                <a:cubicBezTo>
                  <a:pt x="50" y="1000"/>
                  <a:pt x="325" y="1274"/>
                  <a:pt x="661" y="1274"/>
                </a:cubicBezTo>
                <a:lnTo>
                  <a:pt x="661" y="1274"/>
                </a:lnTo>
                <a:cubicBezTo>
                  <a:pt x="999" y="1274"/>
                  <a:pt x="1273" y="1000"/>
                  <a:pt x="1273" y="663"/>
                </a:cubicBezTo>
                <a:lnTo>
                  <a:pt x="1273" y="663"/>
                </a:lnTo>
                <a:cubicBezTo>
                  <a:pt x="1273" y="326"/>
                  <a:pt x="999" y="51"/>
                  <a:pt x="661" y="51"/>
                </a:cubicBezTo>
                <a:close/>
                <a:moveTo>
                  <a:pt x="661" y="1325"/>
                </a:moveTo>
                <a:lnTo>
                  <a:pt x="661" y="1325"/>
                </a:lnTo>
                <a:cubicBezTo>
                  <a:pt x="296" y="1325"/>
                  <a:pt x="0" y="1028"/>
                  <a:pt x="0" y="663"/>
                </a:cubicBezTo>
                <a:lnTo>
                  <a:pt x="0" y="663"/>
                </a:lnTo>
                <a:cubicBezTo>
                  <a:pt x="0" y="297"/>
                  <a:pt x="296" y="0"/>
                  <a:pt x="661" y="0"/>
                </a:cubicBezTo>
                <a:lnTo>
                  <a:pt x="661" y="0"/>
                </a:lnTo>
                <a:cubicBezTo>
                  <a:pt x="1027" y="0"/>
                  <a:pt x="1324" y="297"/>
                  <a:pt x="1324" y="663"/>
                </a:cubicBezTo>
                <a:lnTo>
                  <a:pt x="1324" y="663"/>
                </a:lnTo>
                <a:cubicBezTo>
                  <a:pt x="1324" y="1028"/>
                  <a:pt x="1027" y="1325"/>
                  <a:pt x="661" y="1325"/>
                </a:cubicBezTo>
                <a:close/>
              </a:path>
            </a:pathLst>
          </a:custGeom>
          <a:solidFill>
            <a:schemeClr val="bg1">
              <a:lumMod val="85000"/>
            </a:schemeClr>
          </a:solidFill>
          <a:ln>
            <a:noFill/>
          </a:ln>
          <a:effectLst/>
        </p:spPr>
        <p:txBody>
          <a:bodyPr wrap="none" anchor="ctr"/>
          <a:lstStyle/>
          <a:p>
            <a:endParaRPr lang="en-US" sz="4898" dirty="0">
              <a:latin typeface="Lato Light" panose="020F0502020204030203" pitchFamily="34" charset="0"/>
            </a:endParaRPr>
          </a:p>
        </p:txBody>
      </p:sp>
      <p:sp>
        <p:nvSpPr>
          <p:cNvPr id="50" name="TextBox 49">
            <a:extLst>
              <a:ext uri="{FF2B5EF4-FFF2-40B4-BE49-F238E27FC236}">
                <a16:creationId xmlns:a16="http://schemas.microsoft.com/office/drawing/2014/main" id="{75172C77-4C3A-7B7D-EBBF-45A66C5665DB}"/>
              </a:ext>
            </a:extLst>
          </p:cNvPr>
          <p:cNvSpPr txBox="1"/>
          <p:nvPr/>
        </p:nvSpPr>
        <p:spPr>
          <a:xfrm>
            <a:off x="3382154" y="1550812"/>
            <a:ext cx="1237839" cy="461665"/>
          </a:xfrm>
          <a:prstGeom prst="rect">
            <a:avLst/>
          </a:prstGeom>
          <a:noFill/>
        </p:spPr>
        <p:txBody>
          <a:bodyPr wrap="none" rtlCol="0" anchor="b" anchorCtr="0">
            <a:spAutoFit/>
          </a:bodyPr>
          <a:lstStyle/>
          <a:p>
            <a:pPr algn="ctr"/>
            <a:r>
              <a:rPr lang="vi-VN" sz="2400" b="1" dirty="0">
                <a:solidFill>
                  <a:schemeClr val="tx1">
                    <a:lumMod val="65000"/>
                    <a:lumOff val="35000"/>
                  </a:schemeClr>
                </a:solidFill>
                <a:ea typeface="League Spartan" charset="0"/>
                <a:cs typeface="Poppins" pitchFamily="2" charset="77"/>
              </a:rPr>
              <a:t>102</a:t>
            </a:r>
            <a:r>
              <a:rPr lang="en-US" sz="2400" b="1" dirty="0">
                <a:solidFill>
                  <a:schemeClr val="tx1">
                    <a:lumMod val="65000"/>
                    <a:lumOff val="35000"/>
                  </a:schemeClr>
                </a:solidFill>
                <a:ea typeface="League Spartan" charset="0"/>
                <a:cs typeface="Poppins" pitchFamily="2" charset="77"/>
              </a:rPr>
              <a:t>%KH</a:t>
            </a:r>
          </a:p>
        </p:txBody>
      </p:sp>
      <p:sp>
        <p:nvSpPr>
          <p:cNvPr id="51" name="Freeform 141">
            <a:extLst>
              <a:ext uri="{FF2B5EF4-FFF2-40B4-BE49-F238E27FC236}">
                <a16:creationId xmlns:a16="http://schemas.microsoft.com/office/drawing/2014/main" id="{0FE4BBD0-42FC-383B-5782-8DDD28157F95}"/>
              </a:ext>
            </a:extLst>
          </p:cNvPr>
          <p:cNvSpPr>
            <a:spLocks noChangeArrowheads="1"/>
          </p:cNvSpPr>
          <p:nvPr/>
        </p:nvSpPr>
        <p:spPr bwMode="auto">
          <a:xfrm>
            <a:off x="5196956" y="1143000"/>
            <a:ext cx="1893183" cy="3624263"/>
          </a:xfrm>
          <a:custGeom>
            <a:avLst/>
            <a:gdLst>
              <a:gd name="T0" fmla="*/ 204 w 3772"/>
              <a:gd name="T1" fmla="*/ 51 h 5351"/>
              <a:gd name="T2" fmla="*/ 204 w 3772"/>
              <a:gd name="T3" fmla="*/ 51 h 5351"/>
              <a:gd name="T4" fmla="*/ 51 w 3772"/>
              <a:gd name="T5" fmla="*/ 203 h 5351"/>
              <a:gd name="T6" fmla="*/ 51 w 3772"/>
              <a:gd name="T7" fmla="*/ 5146 h 5351"/>
              <a:gd name="T8" fmla="*/ 51 w 3772"/>
              <a:gd name="T9" fmla="*/ 5146 h 5351"/>
              <a:gd name="T10" fmla="*/ 204 w 3772"/>
              <a:gd name="T11" fmla="*/ 5299 h 5351"/>
              <a:gd name="T12" fmla="*/ 3567 w 3772"/>
              <a:gd name="T13" fmla="*/ 5299 h 5351"/>
              <a:gd name="T14" fmla="*/ 3567 w 3772"/>
              <a:gd name="T15" fmla="*/ 5299 h 5351"/>
              <a:gd name="T16" fmla="*/ 3720 w 3772"/>
              <a:gd name="T17" fmla="*/ 5146 h 5351"/>
              <a:gd name="T18" fmla="*/ 3720 w 3772"/>
              <a:gd name="T19" fmla="*/ 203 h 5351"/>
              <a:gd name="T20" fmla="*/ 3720 w 3772"/>
              <a:gd name="T21" fmla="*/ 203 h 5351"/>
              <a:gd name="T22" fmla="*/ 3567 w 3772"/>
              <a:gd name="T23" fmla="*/ 51 h 5351"/>
              <a:gd name="T24" fmla="*/ 204 w 3772"/>
              <a:gd name="T25" fmla="*/ 51 h 5351"/>
              <a:gd name="T26" fmla="*/ 3567 w 3772"/>
              <a:gd name="T27" fmla="*/ 5350 h 5351"/>
              <a:gd name="T28" fmla="*/ 204 w 3772"/>
              <a:gd name="T29" fmla="*/ 5350 h 5351"/>
              <a:gd name="T30" fmla="*/ 204 w 3772"/>
              <a:gd name="T31" fmla="*/ 5350 h 5351"/>
              <a:gd name="T32" fmla="*/ 0 w 3772"/>
              <a:gd name="T33" fmla="*/ 5146 h 5351"/>
              <a:gd name="T34" fmla="*/ 0 w 3772"/>
              <a:gd name="T35" fmla="*/ 203 h 5351"/>
              <a:gd name="T36" fmla="*/ 0 w 3772"/>
              <a:gd name="T37" fmla="*/ 203 h 5351"/>
              <a:gd name="T38" fmla="*/ 204 w 3772"/>
              <a:gd name="T39" fmla="*/ 0 h 5351"/>
              <a:gd name="T40" fmla="*/ 3567 w 3772"/>
              <a:gd name="T41" fmla="*/ 0 h 5351"/>
              <a:gd name="T42" fmla="*/ 3567 w 3772"/>
              <a:gd name="T43" fmla="*/ 0 h 5351"/>
              <a:gd name="T44" fmla="*/ 3771 w 3772"/>
              <a:gd name="T45" fmla="*/ 203 h 5351"/>
              <a:gd name="T46" fmla="*/ 3771 w 3772"/>
              <a:gd name="T47" fmla="*/ 5146 h 5351"/>
              <a:gd name="T48" fmla="*/ 3771 w 3772"/>
              <a:gd name="T49" fmla="*/ 5146 h 5351"/>
              <a:gd name="T50" fmla="*/ 3567 w 3772"/>
              <a:gd name="T51" fmla="*/ 5350 h 5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72" h="5351">
                <a:moveTo>
                  <a:pt x="204" y="51"/>
                </a:moveTo>
                <a:lnTo>
                  <a:pt x="204" y="51"/>
                </a:lnTo>
                <a:cubicBezTo>
                  <a:pt x="119" y="51"/>
                  <a:pt x="51" y="119"/>
                  <a:pt x="51" y="203"/>
                </a:cubicBezTo>
                <a:lnTo>
                  <a:pt x="51" y="5146"/>
                </a:lnTo>
                <a:lnTo>
                  <a:pt x="51" y="5146"/>
                </a:lnTo>
                <a:cubicBezTo>
                  <a:pt x="51" y="5231"/>
                  <a:pt x="119" y="5299"/>
                  <a:pt x="204" y="5299"/>
                </a:cubicBezTo>
                <a:lnTo>
                  <a:pt x="3567" y="5299"/>
                </a:lnTo>
                <a:lnTo>
                  <a:pt x="3567" y="5299"/>
                </a:lnTo>
                <a:cubicBezTo>
                  <a:pt x="3652" y="5299"/>
                  <a:pt x="3720" y="5231"/>
                  <a:pt x="3720" y="5146"/>
                </a:cubicBezTo>
                <a:lnTo>
                  <a:pt x="3720" y="203"/>
                </a:lnTo>
                <a:lnTo>
                  <a:pt x="3720" y="203"/>
                </a:lnTo>
                <a:cubicBezTo>
                  <a:pt x="3720" y="119"/>
                  <a:pt x="3652" y="51"/>
                  <a:pt x="3567" y="51"/>
                </a:cubicBezTo>
                <a:lnTo>
                  <a:pt x="204" y="51"/>
                </a:lnTo>
                <a:close/>
                <a:moveTo>
                  <a:pt x="3567" y="5350"/>
                </a:moveTo>
                <a:lnTo>
                  <a:pt x="204" y="5350"/>
                </a:lnTo>
                <a:lnTo>
                  <a:pt x="204" y="5350"/>
                </a:lnTo>
                <a:cubicBezTo>
                  <a:pt x="91" y="5350"/>
                  <a:pt x="0" y="5258"/>
                  <a:pt x="0" y="5146"/>
                </a:cubicBezTo>
                <a:lnTo>
                  <a:pt x="0" y="203"/>
                </a:lnTo>
                <a:lnTo>
                  <a:pt x="0" y="203"/>
                </a:lnTo>
                <a:cubicBezTo>
                  <a:pt x="0" y="92"/>
                  <a:pt x="91" y="0"/>
                  <a:pt x="204" y="0"/>
                </a:cubicBezTo>
                <a:lnTo>
                  <a:pt x="3567" y="0"/>
                </a:lnTo>
                <a:lnTo>
                  <a:pt x="3567" y="0"/>
                </a:lnTo>
                <a:cubicBezTo>
                  <a:pt x="3680" y="0"/>
                  <a:pt x="3771" y="92"/>
                  <a:pt x="3771" y="203"/>
                </a:cubicBezTo>
                <a:lnTo>
                  <a:pt x="3771" y="5146"/>
                </a:lnTo>
                <a:lnTo>
                  <a:pt x="3771" y="5146"/>
                </a:lnTo>
                <a:cubicBezTo>
                  <a:pt x="3771" y="5258"/>
                  <a:pt x="3680" y="5350"/>
                  <a:pt x="3567" y="5350"/>
                </a:cubicBezTo>
                <a:close/>
              </a:path>
            </a:pathLst>
          </a:custGeom>
          <a:solidFill>
            <a:schemeClr val="bg1">
              <a:lumMod val="85000"/>
            </a:schemeClr>
          </a:solidFill>
          <a:ln>
            <a:noFill/>
          </a:ln>
          <a:effectLst/>
        </p:spPr>
        <p:txBody>
          <a:bodyPr wrap="none" anchor="ctr"/>
          <a:lstStyle/>
          <a:p>
            <a:endParaRPr lang="en-US" sz="4898" dirty="0">
              <a:latin typeface="Lato Light" panose="020F0502020204030203" pitchFamily="34" charset="0"/>
            </a:endParaRPr>
          </a:p>
        </p:txBody>
      </p:sp>
      <p:sp>
        <p:nvSpPr>
          <p:cNvPr id="52" name="Freeform 203">
            <a:extLst>
              <a:ext uri="{FF2B5EF4-FFF2-40B4-BE49-F238E27FC236}">
                <a16:creationId xmlns:a16="http://schemas.microsoft.com/office/drawing/2014/main" id="{DADEAB33-02D4-F0B8-FB4F-0592CF61E347}"/>
              </a:ext>
            </a:extLst>
          </p:cNvPr>
          <p:cNvSpPr>
            <a:spLocks noChangeArrowheads="1"/>
          </p:cNvSpPr>
          <p:nvPr/>
        </p:nvSpPr>
        <p:spPr bwMode="auto">
          <a:xfrm>
            <a:off x="5199460" y="3900295"/>
            <a:ext cx="1926114" cy="843155"/>
          </a:xfrm>
          <a:custGeom>
            <a:avLst/>
            <a:gdLst>
              <a:gd name="T0" fmla="*/ 673 w 5254"/>
              <a:gd name="T1" fmla="*/ 563 h 1225"/>
              <a:gd name="T2" fmla="*/ 42 w 5254"/>
              <a:gd name="T3" fmla="*/ 92 h 1225"/>
              <a:gd name="T4" fmla="*/ 42 w 5254"/>
              <a:gd name="T5" fmla="*/ 92 h 1225"/>
              <a:gd name="T6" fmla="*/ 72 w 5254"/>
              <a:gd name="T7" fmla="*/ 0 h 1225"/>
              <a:gd name="T8" fmla="*/ 4442 w 5254"/>
              <a:gd name="T9" fmla="*/ 0 h 1225"/>
              <a:gd name="T10" fmla="*/ 4442 w 5254"/>
              <a:gd name="T11" fmla="*/ 0 h 1225"/>
              <a:gd name="T12" fmla="*/ 4472 w 5254"/>
              <a:gd name="T13" fmla="*/ 10 h 1225"/>
              <a:gd name="T14" fmla="*/ 5225 w 5254"/>
              <a:gd name="T15" fmla="*/ 563 h 1225"/>
              <a:gd name="T16" fmla="*/ 5225 w 5254"/>
              <a:gd name="T17" fmla="*/ 563 h 1225"/>
              <a:gd name="T18" fmla="*/ 5225 w 5254"/>
              <a:gd name="T19" fmla="*/ 644 h 1225"/>
              <a:gd name="T20" fmla="*/ 4472 w 5254"/>
              <a:gd name="T21" fmla="*/ 1213 h 1225"/>
              <a:gd name="T22" fmla="*/ 4472 w 5254"/>
              <a:gd name="T23" fmla="*/ 1213 h 1225"/>
              <a:gd name="T24" fmla="*/ 4441 w 5254"/>
              <a:gd name="T25" fmla="*/ 1224 h 1225"/>
              <a:gd name="T26" fmla="*/ 69 w 5254"/>
              <a:gd name="T27" fmla="*/ 1224 h 1225"/>
              <a:gd name="T28" fmla="*/ 69 w 5254"/>
              <a:gd name="T29" fmla="*/ 1224 h 1225"/>
              <a:gd name="T30" fmla="*/ 38 w 5254"/>
              <a:gd name="T31" fmla="*/ 1132 h 1225"/>
              <a:gd name="T32" fmla="*/ 674 w 5254"/>
              <a:gd name="T33" fmla="*/ 644 h 1225"/>
              <a:gd name="T34" fmla="*/ 674 w 5254"/>
              <a:gd name="T35" fmla="*/ 644 h 1225"/>
              <a:gd name="T36" fmla="*/ 673 w 5254"/>
              <a:gd name="T37" fmla="*/ 563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54" h="1225">
                <a:moveTo>
                  <a:pt x="673" y="563"/>
                </a:moveTo>
                <a:lnTo>
                  <a:pt x="42" y="92"/>
                </a:lnTo>
                <a:lnTo>
                  <a:pt x="42" y="92"/>
                </a:lnTo>
                <a:cubicBezTo>
                  <a:pt x="2" y="63"/>
                  <a:pt x="23" y="0"/>
                  <a:pt x="72" y="0"/>
                </a:cubicBezTo>
                <a:lnTo>
                  <a:pt x="4442" y="0"/>
                </a:lnTo>
                <a:lnTo>
                  <a:pt x="4442" y="0"/>
                </a:lnTo>
                <a:cubicBezTo>
                  <a:pt x="4452" y="0"/>
                  <a:pt x="4463" y="3"/>
                  <a:pt x="4472" y="10"/>
                </a:cubicBezTo>
                <a:lnTo>
                  <a:pt x="5225" y="563"/>
                </a:lnTo>
                <a:lnTo>
                  <a:pt x="5225" y="563"/>
                </a:lnTo>
                <a:cubicBezTo>
                  <a:pt x="5252" y="583"/>
                  <a:pt x="5253" y="624"/>
                  <a:pt x="5225" y="644"/>
                </a:cubicBezTo>
                <a:lnTo>
                  <a:pt x="4472" y="1213"/>
                </a:lnTo>
                <a:lnTo>
                  <a:pt x="4472" y="1213"/>
                </a:lnTo>
                <a:cubicBezTo>
                  <a:pt x="4463" y="1220"/>
                  <a:pt x="4452" y="1224"/>
                  <a:pt x="4441" y="1224"/>
                </a:cubicBezTo>
                <a:lnTo>
                  <a:pt x="69" y="1224"/>
                </a:lnTo>
                <a:lnTo>
                  <a:pt x="69" y="1224"/>
                </a:lnTo>
                <a:cubicBezTo>
                  <a:pt x="20" y="1224"/>
                  <a:pt x="0" y="1162"/>
                  <a:pt x="38" y="1132"/>
                </a:cubicBezTo>
                <a:lnTo>
                  <a:pt x="674" y="644"/>
                </a:lnTo>
                <a:lnTo>
                  <a:pt x="674" y="644"/>
                </a:lnTo>
                <a:cubicBezTo>
                  <a:pt x="701" y="624"/>
                  <a:pt x="700" y="583"/>
                  <a:pt x="673" y="563"/>
                </a:cubicBezTo>
              </a:path>
            </a:pathLst>
          </a:custGeom>
          <a:solidFill>
            <a:srgbClr val="E2103D"/>
          </a:solidFill>
          <a:ln>
            <a:noFill/>
          </a:ln>
          <a:effectLst/>
        </p:spPr>
        <p:txBody>
          <a:bodyPr wrap="none" anchor="ctr"/>
          <a:lstStyle/>
          <a:p>
            <a:endParaRPr lang="en-US" sz="4898" dirty="0"/>
          </a:p>
        </p:txBody>
      </p:sp>
      <p:sp>
        <p:nvSpPr>
          <p:cNvPr id="53" name="Freeform 208">
            <a:extLst>
              <a:ext uri="{FF2B5EF4-FFF2-40B4-BE49-F238E27FC236}">
                <a16:creationId xmlns:a16="http://schemas.microsoft.com/office/drawing/2014/main" id="{9497F3D3-09B1-A37D-74C6-4DF1C493CC83}"/>
              </a:ext>
            </a:extLst>
          </p:cNvPr>
          <p:cNvSpPr>
            <a:spLocks noChangeArrowheads="1"/>
          </p:cNvSpPr>
          <p:nvPr/>
        </p:nvSpPr>
        <p:spPr bwMode="auto">
          <a:xfrm>
            <a:off x="5657851" y="653194"/>
            <a:ext cx="872471" cy="872470"/>
          </a:xfrm>
          <a:custGeom>
            <a:avLst/>
            <a:gdLst>
              <a:gd name="T0" fmla="*/ 637 w 1275"/>
              <a:gd name="T1" fmla="*/ 0 h 1275"/>
              <a:gd name="T2" fmla="*/ 637 w 1275"/>
              <a:gd name="T3" fmla="*/ 0 h 1275"/>
              <a:gd name="T4" fmla="*/ 1274 w 1275"/>
              <a:gd name="T5" fmla="*/ 637 h 1275"/>
              <a:gd name="T6" fmla="*/ 1274 w 1275"/>
              <a:gd name="T7" fmla="*/ 637 h 1275"/>
              <a:gd name="T8" fmla="*/ 637 w 1275"/>
              <a:gd name="T9" fmla="*/ 1274 h 1275"/>
              <a:gd name="T10" fmla="*/ 637 w 1275"/>
              <a:gd name="T11" fmla="*/ 1274 h 1275"/>
              <a:gd name="T12" fmla="*/ 0 w 1275"/>
              <a:gd name="T13" fmla="*/ 637 h 1275"/>
              <a:gd name="T14" fmla="*/ 0 w 1275"/>
              <a:gd name="T15" fmla="*/ 637 h 1275"/>
              <a:gd name="T16" fmla="*/ 637 w 1275"/>
              <a:gd name="T17" fmla="*/ 0 h 1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5" h="1275">
                <a:moveTo>
                  <a:pt x="637" y="0"/>
                </a:moveTo>
                <a:lnTo>
                  <a:pt x="637" y="0"/>
                </a:lnTo>
                <a:cubicBezTo>
                  <a:pt x="989" y="0"/>
                  <a:pt x="1274" y="285"/>
                  <a:pt x="1274" y="637"/>
                </a:cubicBezTo>
                <a:lnTo>
                  <a:pt x="1274" y="637"/>
                </a:lnTo>
                <a:cubicBezTo>
                  <a:pt x="1274" y="988"/>
                  <a:pt x="989" y="1274"/>
                  <a:pt x="637" y="1274"/>
                </a:cubicBezTo>
                <a:lnTo>
                  <a:pt x="637" y="1274"/>
                </a:lnTo>
                <a:cubicBezTo>
                  <a:pt x="285" y="1274"/>
                  <a:pt x="0" y="988"/>
                  <a:pt x="0" y="637"/>
                </a:cubicBezTo>
                <a:lnTo>
                  <a:pt x="0" y="637"/>
                </a:lnTo>
                <a:cubicBezTo>
                  <a:pt x="0" y="285"/>
                  <a:pt x="285" y="0"/>
                  <a:pt x="637" y="0"/>
                </a:cubicBezTo>
              </a:path>
            </a:pathLst>
          </a:custGeom>
          <a:solidFill>
            <a:schemeClr val="bg1"/>
          </a:solidFill>
          <a:ln>
            <a:noFill/>
          </a:ln>
          <a:effectLst/>
        </p:spPr>
        <p:txBody>
          <a:bodyPr wrap="none" anchor="ctr"/>
          <a:lstStyle/>
          <a:p>
            <a:endParaRPr lang="en-US" sz="4898" dirty="0">
              <a:latin typeface="Lato Light" panose="020F0502020204030203" pitchFamily="34" charset="0"/>
            </a:endParaRPr>
          </a:p>
        </p:txBody>
      </p:sp>
      <p:sp>
        <p:nvSpPr>
          <p:cNvPr id="54" name="Freeform 209">
            <a:extLst>
              <a:ext uri="{FF2B5EF4-FFF2-40B4-BE49-F238E27FC236}">
                <a16:creationId xmlns:a16="http://schemas.microsoft.com/office/drawing/2014/main" id="{C2D663DC-E297-9124-AFAA-CAE28405D697}"/>
              </a:ext>
            </a:extLst>
          </p:cNvPr>
          <p:cNvSpPr>
            <a:spLocks noChangeArrowheads="1"/>
          </p:cNvSpPr>
          <p:nvPr/>
        </p:nvSpPr>
        <p:spPr bwMode="auto">
          <a:xfrm>
            <a:off x="5600700" y="653194"/>
            <a:ext cx="908698" cy="908699"/>
          </a:xfrm>
          <a:custGeom>
            <a:avLst/>
            <a:gdLst>
              <a:gd name="T0" fmla="*/ 663 w 1327"/>
              <a:gd name="T1" fmla="*/ 51 h 1326"/>
              <a:gd name="T2" fmla="*/ 663 w 1327"/>
              <a:gd name="T3" fmla="*/ 51 h 1326"/>
              <a:gd name="T4" fmla="*/ 51 w 1327"/>
              <a:gd name="T5" fmla="*/ 663 h 1326"/>
              <a:gd name="T6" fmla="*/ 51 w 1327"/>
              <a:gd name="T7" fmla="*/ 663 h 1326"/>
              <a:gd name="T8" fmla="*/ 663 w 1327"/>
              <a:gd name="T9" fmla="*/ 1274 h 1326"/>
              <a:gd name="T10" fmla="*/ 663 w 1327"/>
              <a:gd name="T11" fmla="*/ 1274 h 1326"/>
              <a:gd name="T12" fmla="*/ 1274 w 1327"/>
              <a:gd name="T13" fmla="*/ 663 h 1326"/>
              <a:gd name="T14" fmla="*/ 1274 w 1327"/>
              <a:gd name="T15" fmla="*/ 663 h 1326"/>
              <a:gd name="T16" fmla="*/ 663 w 1327"/>
              <a:gd name="T17" fmla="*/ 51 h 1326"/>
              <a:gd name="T18" fmla="*/ 663 w 1327"/>
              <a:gd name="T19" fmla="*/ 1325 h 1326"/>
              <a:gd name="T20" fmla="*/ 663 w 1327"/>
              <a:gd name="T21" fmla="*/ 1325 h 1326"/>
              <a:gd name="T22" fmla="*/ 0 w 1327"/>
              <a:gd name="T23" fmla="*/ 663 h 1326"/>
              <a:gd name="T24" fmla="*/ 0 w 1327"/>
              <a:gd name="T25" fmla="*/ 663 h 1326"/>
              <a:gd name="T26" fmla="*/ 663 w 1327"/>
              <a:gd name="T27" fmla="*/ 0 h 1326"/>
              <a:gd name="T28" fmla="*/ 663 w 1327"/>
              <a:gd name="T29" fmla="*/ 0 h 1326"/>
              <a:gd name="T30" fmla="*/ 1326 w 1327"/>
              <a:gd name="T31" fmla="*/ 663 h 1326"/>
              <a:gd name="T32" fmla="*/ 1326 w 1327"/>
              <a:gd name="T33" fmla="*/ 663 h 1326"/>
              <a:gd name="T34" fmla="*/ 663 w 1327"/>
              <a:gd name="T35" fmla="*/ 132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7" h="1326">
                <a:moveTo>
                  <a:pt x="663" y="51"/>
                </a:moveTo>
                <a:lnTo>
                  <a:pt x="663" y="51"/>
                </a:lnTo>
                <a:cubicBezTo>
                  <a:pt x="326" y="51"/>
                  <a:pt x="51" y="326"/>
                  <a:pt x="51" y="663"/>
                </a:cubicBezTo>
                <a:lnTo>
                  <a:pt x="51" y="663"/>
                </a:lnTo>
                <a:cubicBezTo>
                  <a:pt x="51" y="1000"/>
                  <a:pt x="326" y="1274"/>
                  <a:pt x="663" y="1274"/>
                </a:cubicBezTo>
                <a:lnTo>
                  <a:pt x="663" y="1274"/>
                </a:lnTo>
                <a:cubicBezTo>
                  <a:pt x="1000" y="1274"/>
                  <a:pt x="1274" y="1000"/>
                  <a:pt x="1274" y="663"/>
                </a:cubicBezTo>
                <a:lnTo>
                  <a:pt x="1274" y="663"/>
                </a:lnTo>
                <a:cubicBezTo>
                  <a:pt x="1274" y="326"/>
                  <a:pt x="1000" y="51"/>
                  <a:pt x="663" y="51"/>
                </a:cubicBezTo>
                <a:close/>
                <a:moveTo>
                  <a:pt x="663" y="1325"/>
                </a:moveTo>
                <a:lnTo>
                  <a:pt x="663" y="1325"/>
                </a:lnTo>
                <a:cubicBezTo>
                  <a:pt x="298" y="1325"/>
                  <a:pt x="0" y="1028"/>
                  <a:pt x="0" y="663"/>
                </a:cubicBezTo>
                <a:lnTo>
                  <a:pt x="0" y="663"/>
                </a:lnTo>
                <a:cubicBezTo>
                  <a:pt x="0" y="297"/>
                  <a:pt x="298" y="0"/>
                  <a:pt x="663" y="0"/>
                </a:cubicBezTo>
                <a:lnTo>
                  <a:pt x="663" y="0"/>
                </a:lnTo>
                <a:cubicBezTo>
                  <a:pt x="1029" y="0"/>
                  <a:pt x="1326" y="297"/>
                  <a:pt x="1326" y="663"/>
                </a:cubicBezTo>
                <a:lnTo>
                  <a:pt x="1326" y="663"/>
                </a:lnTo>
                <a:cubicBezTo>
                  <a:pt x="1326" y="1028"/>
                  <a:pt x="1029" y="1325"/>
                  <a:pt x="663" y="1325"/>
                </a:cubicBezTo>
                <a:close/>
              </a:path>
            </a:pathLst>
          </a:custGeom>
          <a:solidFill>
            <a:schemeClr val="bg1">
              <a:lumMod val="85000"/>
            </a:schemeClr>
          </a:solidFill>
          <a:ln>
            <a:noFill/>
          </a:ln>
          <a:effectLst/>
        </p:spPr>
        <p:txBody>
          <a:bodyPr wrap="none" anchor="ctr"/>
          <a:lstStyle/>
          <a:p>
            <a:endParaRPr lang="en-US" sz="4898" dirty="0">
              <a:latin typeface="Lato Light" panose="020F0502020204030203" pitchFamily="34" charset="0"/>
            </a:endParaRPr>
          </a:p>
        </p:txBody>
      </p:sp>
      <p:sp>
        <p:nvSpPr>
          <p:cNvPr id="55" name="TextBox 54">
            <a:extLst>
              <a:ext uri="{FF2B5EF4-FFF2-40B4-BE49-F238E27FC236}">
                <a16:creationId xmlns:a16="http://schemas.microsoft.com/office/drawing/2014/main" id="{34C5BEED-BBEF-FD36-2184-09CA68199EE1}"/>
              </a:ext>
            </a:extLst>
          </p:cNvPr>
          <p:cNvSpPr txBox="1"/>
          <p:nvPr/>
        </p:nvSpPr>
        <p:spPr>
          <a:xfrm>
            <a:off x="5413027" y="1509282"/>
            <a:ext cx="1475084" cy="461665"/>
          </a:xfrm>
          <a:prstGeom prst="rect">
            <a:avLst/>
          </a:prstGeom>
          <a:noFill/>
        </p:spPr>
        <p:txBody>
          <a:bodyPr wrap="none" rtlCol="0" anchor="b" anchorCtr="0">
            <a:spAutoFit/>
          </a:bodyPr>
          <a:lstStyle/>
          <a:p>
            <a:pPr algn="ctr"/>
            <a:r>
              <a:rPr lang="vi-VN" sz="2400" b="1" dirty="0">
                <a:solidFill>
                  <a:schemeClr val="tx1">
                    <a:lumMod val="65000"/>
                    <a:lumOff val="35000"/>
                  </a:schemeClr>
                </a:solidFill>
                <a:ea typeface="League Spartan" charset="0"/>
                <a:cs typeface="Poppins" pitchFamily="2" charset="77"/>
              </a:rPr>
              <a:t>106.6</a:t>
            </a:r>
            <a:r>
              <a:rPr lang="en-US" sz="2400" b="1" dirty="0">
                <a:solidFill>
                  <a:schemeClr val="tx1">
                    <a:lumMod val="65000"/>
                    <a:lumOff val="35000"/>
                  </a:schemeClr>
                </a:solidFill>
                <a:ea typeface="League Spartan" charset="0"/>
                <a:cs typeface="Poppins" pitchFamily="2" charset="77"/>
              </a:rPr>
              <a:t>%KH</a:t>
            </a:r>
          </a:p>
        </p:txBody>
      </p:sp>
      <p:sp>
        <p:nvSpPr>
          <p:cNvPr id="56" name="TextBox 55">
            <a:extLst>
              <a:ext uri="{FF2B5EF4-FFF2-40B4-BE49-F238E27FC236}">
                <a16:creationId xmlns:a16="http://schemas.microsoft.com/office/drawing/2014/main" id="{249DEEC2-6284-48E8-EB65-0FBC40B24CA4}"/>
              </a:ext>
            </a:extLst>
          </p:cNvPr>
          <p:cNvSpPr txBox="1"/>
          <p:nvPr/>
        </p:nvSpPr>
        <p:spPr>
          <a:xfrm>
            <a:off x="3449893" y="3969494"/>
            <a:ext cx="1260281" cy="646331"/>
          </a:xfrm>
          <a:prstGeom prst="rect">
            <a:avLst/>
          </a:prstGeom>
          <a:noFill/>
        </p:spPr>
        <p:txBody>
          <a:bodyPr wrap="none" rtlCol="0" anchor="ctr">
            <a:spAutoFit/>
          </a:bodyPr>
          <a:lstStyle/>
          <a:p>
            <a:pPr algn="ctr"/>
            <a:r>
              <a:rPr lang="vi-VN" b="1" dirty="0">
                <a:solidFill>
                  <a:schemeClr val="bg1"/>
                </a:solidFill>
              </a:rPr>
              <a:t>CỦNG CỐ </a:t>
            </a:r>
          </a:p>
          <a:p>
            <a:pPr algn="ctr"/>
            <a:r>
              <a:rPr lang="vi-VN" b="1" dirty="0">
                <a:solidFill>
                  <a:schemeClr val="bg1"/>
                </a:solidFill>
              </a:rPr>
              <a:t>NHÀ TRẠM</a:t>
            </a:r>
            <a:endParaRPr lang="en-US" b="1" dirty="0">
              <a:solidFill>
                <a:schemeClr val="bg1"/>
              </a:solidFill>
            </a:endParaRPr>
          </a:p>
        </p:txBody>
      </p:sp>
      <p:sp>
        <p:nvSpPr>
          <p:cNvPr id="57" name="Rectangle 56">
            <a:extLst>
              <a:ext uri="{FF2B5EF4-FFF2-40B4-BE49-F238E27FC236}">
                <a16:creationId xmlns:a16="http://schemas.microsoft.com/office/drawing/2014/main" id="{52608084-593A-4572-D688-691E4DA9E3DE}"/>
              </a:ext>
            </a:extLst>
          </p:cNvPr>
          <p:cNvSpPr/>
          <p:nvPr/>
        </p:nvSpPr>
        <p:spPr>
          <a:xfrm>
            <a:off x="2955564" y="2059420"/>
            <a:ext cx="2091020" cy="1477328"/>
          </a:xfrm>
          <a:prstGeom prst="rect">
            <a:avLst/>
          </a:prstGeom>
          <a:noFill/>
        </p:spPr>
        <p:txBody>
          <a:bodyPr wrap="square" lIns="0" tIns="0" rIns="0" bIns="0" rtlCol="0">
            <a:spAutoFit/>
          </a:bodyPr>
          <a:lstStyle/>
          <a:p>
            <a:pPr marL="130966" indent="-130966" algn="just">
              <a:buFont typeface="Arial" panose="020B0604020202020204" pitchFamily="34" charset="0"/>
              <a:buChar char="•"/>
            </a:pPr>
            <a:r>
              <a:rPr lang="vi-VN" sz="1350" dirty="0">
                <a:cs typeface="Sarabun" panose="00000500000000000000" pitchFamily="2" charset="-34"/>
              </a:rPr>
              <a:t>XD bể máy nổ </a:t>
            </a:r>
            <a:r>
              <a:rPr lang="es-MX" sz="1350" dirty="0">
                <a:cs typeface="Sarabun" panose="00000500000000000000" pitchFamily="2" charset="-34"/>
              </a:rPr>
              <a:t>: </a:t>
            </a:r>
            <a:r>
              <a:rPr lang="vi-VN" sz="1350" dirty="0">
                <a:cs typeface="Sarabun" panose="00000500000000000000" pitchFamily="2" charset="-34"/>
              </a:rPr>
              <a:t>7/6 trạm </a:t>
            </a:r>
            <a:r>
              <a:rPr lang="es-MX" sz="1350" dirty="0">
                <a:cs typeface="Sarabun" panose="00000500000000000000" pitchFamily="2" charset="-34"/>
              </a:rPr>
              <a:t>~</a:t>
            </a:r>
            <a:r>
              <a:rPr lang="vi-VN" sz="1350" dirty="0">
                <a:cs typeface="Sarabun" panose="00000500000000000000" pitchFamily="2" charset="-34"/>
              </a:rPr>
              <a:t>116.6</a:t>
            </a:r>
            <a:r>
              <a:rPr lang="es-MX" sz="1350" dirty="0">
                <a:cs typeface="Sarabun" panose="00000500000000000000" pitchFamily="2" charset="-34"/>
              </a:rPr>
              <a:t>% </a:t>
            </a:r>
          </a:p>
          <a:p>
            <a:pPr marL="130966" indent="-130966" algn="just">
              <a:buFont typeface="Arial" panose="020B0604020202020204" pitchFamily="34" charset="0"/>
              <a:buChar char="•"/>
            </a:pPr>
            <a:r>
              <a:rPr lang="vi-VN" sz="1350" dirty="0">
                <a:cs typeface="Sarabun" panose="00000500000000000000" pitchFamily="2" charset="-34"/>
              </a:rPr>
              <a:t>Củng cố cột, nhà trạm</a:t>
            </a:r>
            <a:r>
              <a:rPr lang="es-MX" sz="1350" dirty="0">
                <a:cs typeface="Sarabun" panose="00000500000000000000" pitchFamily="2" charset="-34"/>
              </a:rPr>
              <a:t>: </a:t>
            </a:r>
            <a:r>
              <a:rPr lang="vi-VN" sz="1350" dirty="0">
                <a:cs typeface="Sarabun" panose="00000500000000000000" pitchFamily="2" charset="-34"/>
              </a:rPr>
              <a:t>39/35</a:t>
            </a:r>
            <a:r>
              <a:rPr lang="es-MX" sz="1350" dirty="0">
                <a:cs typeface="Sarabun" panose="00000500000000000000" pitchFamily="2" charset="-34"/>
              </a:rPr>
              <a:t> ~</a:t>
            </a:r>
            <a:r>
              <a:rPr lang="vi-VN" sz="1350" dirty="0">
                <a:cs typeface="Sarabun" panose="00000500000000000000" pitchFamily="2" charset="-34"/>
              </a:rPr>
              <a:t>111</a:t>
            </a:r>
            <a:r>
              <a:rPr lang="es-MX" sz="1350" dirty="0">
                <a:cs typeface="Sarabun" panose="00000500000000000000" pitchFamily="2" charset="-34"/>
              </a:rPr>
              <a:t>%</a:t>
            </a:r>
            <a:r>
              <a:rPr lang="vi-VN" sz="1350" dirty="0">
                <a:cs typeface="Sarabun" panose="00000500000000000000" pitchFamily="2" charset="-34"/>
              </a:rPr>
              <a:t>.</a:t>
            </a:r>
          </a:p>
          <a:p>
            <a:pPr marL="130966" indent="-130966" algn="just">
              <a:buFont typeface="Arial" panose="020B0604020202020204" pitchFamily="34" charset="0"/>
              <a:buChar char="•"/>
            </a:pPr>
            <a:r>
              <a:rPr lang="vi-VN" sz="1350" dirty="0">
                <a:cs typeface="Sarabun" panose="00000500000000000000" pitchFamily="2" charset="-34"/>
              </a:rPr>
              <a:t>Xây bệ Minishellter: 5/9 trạm ~55.5%</a:t>
            </a:r>
            <a:endParaRPr lang="es-MX" sz="1350" dirty="0">
              <a:cs typeface="Sarabun" panose="00000500000000000000" pitchFamily="2" charset="-34"/>
            </a:endParaRPr>
          </a:p>
          <a:p>
            <a:pPr marL="130966" indent="-130966" algn="just">
              <a:buFont typeface="Arial" panose="020B0604020202020204" pitchFamily="34" charset="0"/>
              <a:buChar char="•"/>
            </a:pPr>
            <a:endParaRPr lang="en-US" sz="1500" dirty="0">
              <a:latin typeface="Sarabun" panose="00000500000000000000" pitchFamily="2" charset="-34"/>
              <a:cs typeface="Sarabun" panose="00000500000000000000" pitchFamily="2" charset="-34"/>
            </a:endParaRPr>
          </a:p>
        </p:txBody>
      </p:sp>
      <p:sp>
        <p:nvSpPr>
          <p:cNvPr id="58" name="Rectangle 57">
            <a:extLst>
              <a:ext uri="{FF2B5EF4-FFF2-40B4-BE49-F238E27FC236}">
                <a16:creationId xmlns:a16="http://schemas.microsoft.com/office/drawing/2014/main" id="{16A84FDD-4DD0-0C64-F9CF-9CC46942F115}"/>
              </a:ext>
            </a:extLst>
          </p:cNvPr>
          <p:cNvSpPr/>
          <p:nvPr/>
        </p:nvSpPr>
        <p:spPr>
          <a:xfrm>
            <a:off x="481327" y="2040103"/>
            <a:ext cx="2244099" cy="623248"/>
          </a:xfrm>
          <a:prstGeom prst="rect">
            <a:avLst/>
          </a:prstGeom>
          <a:noFill/>
        </p:spPr>
        <p:txBody>
          <a:bodyPr wrap="square" lIns="0" tIns="0" rIns="0" bIns="0" rtlCol="0">
            <a:spAutoFit/>
          </a:bodyPr>
          <a:lstStyle/>
          <a:p>
            <a:pPr marL="130966" indent="-130966" algn="just">
              <a:buFont typeface="Arial" panose="020B0604020202020204" pitchFamily="34" charset="0"/>
              <a:buChar char="•"/>
            </a:pPr>
            <a:r>
              <a:rPr lang="vi-VN" sz="1350" dirty="0">
                <a:cs typeface="Times New Roman" panose="02020603050405020304" pitchFamily="18" charset="0"/>
              </a:rPr>
              <a:t>Công trình</a:t>
            </a:r>
            <a:r>
              <a:rPr lang="en-US" sz="1350" dirty="0">
                <a:cs typeface="Times New Roman" panose="02020603050405020304" pitchFamily="18" charset="0"/>
              </a:rPr>
              <a:t>:</a:t>
            </a:r>
            <a:r>
              <a:rPr lang="vi-VN" sz="1350" dirty="0">
                <a:cs typeface="Times New Roman" panose="02020603050405020304" pitchFamily="18" charset="0"/>
              </a:rPr>
              <a:t> 1.055/334 Ctr ~314% KH.</a:t>
            </a:r>
            <a:endParaRPr lang="en-US" sz="1350" dirty="0">
              <a:cs typeface="Times New Roman" panose="02020603050405020304" pitchFamily="18" charset="0"/>
            </a:endParaRPr>
          </a:p>
          <a:p>
            <a:pPr marL="130966" indent="-130966" algn="just">
              <a:buFont typeface="Arial" panose="020B0604020202020204" pitchFamily="34" charset="0"/>
              <a:buChar char="•"/>
            </a:pPr>
            <a:r>
              <a:rPr lang="vi-VN" sz="1350" dirty="0">
                <a:cs typeface="Sarabun" panose="00000500000000000000" pitchFamily="2" charset="-34"/>
              </a:rPr>
              <a:t>Tiền</a:t>
            </a:r>
            <a:r>
              <a:rPr lang="es-MX" sz="1350" dirty="0">
                <a:cs typeface="Sarabun" panose="00000500000000000000" pitchFamily="2" charset="-34"/>
              </a:rPr>
              <a:t>:</a:t>
            </a:r>
            <a:r>
              <a:rPr lang="vi-VN" sz="1350" dirty="0">
                <a:cs typeface="Sarabun" panose="00000500000000000000" pitchFamily="2" charset="-34"/>
              </a:rPr>
              <a:t> 23.39/12.1 tỉ ~193%</a:t>
            </a:r>
            <a:endParaRPr lang="es-MX" sz="1350" dirty="0">
              <a:cs typeface="Sarabun" panose="00000500000000000000" pitchFamily="2" charset="-34"/>
            </a:endParaRPr>
          </a:p>
        </p:txBody>
      </p:sp>
      <p:sp>
        <p:nvSpPr>
          <p:cNvPr id="60" name="TextBox 59">
            <a:extLst>
              <a:ext uri="{FF2B5EF4-FFF2-40B4-BE49-F238E27FC236}">
                <a16:creationId xmlns:a16="http://schemas.microsoft.com/office/drawing/2014/main" id="{A314F7E5-5A0D-BB8D-E310-812236AFAE1E}"/>
              </a:ext>
            </a:extLst>
          </p:cNvPr>
          <p:cNvSpPr txBox="1"/>
          <p:nvPr/>
        </p:nvSpPr>
        <p:spPr>
          <a:xfrm>
            <a:off x="5299905" y="4013057"/>
            <a:ext cx="1701326" cy="646331"/>
          </a:xfrm>
          <a:prstGeom prst="rect">
            <a:avLst/>
          </a:prstGeom>
          <a:noFill/>
        </p:spPr>
        <p:txBody>
          <a:bodyPr wrap="square" rtlCol="0" anchor="ctr">
            <a:spAutoFit/>
          </a:bodyPr>
          <a:lstStyle/>
          <a:p>
            <a:pPr algn="ctr"/>
            <a:r>
              <a:rPr lang="vi-VN" b="1" dirty="0">
                <a:solidFill>
                  <a:schemeClr val="bg1"/>
                </a:solidFill>
              </a:rPr>
              <a:t>CỦNG CỐ TD&amp;GPON</a:t>
            </a:r>
            <a:endParaRPr lang="en-US" b="1" dirty="0">
              <a:solidFill>
                <a:schemeClr val="bg1"/>
              </a:solidFill>
            </a:endParaRPr>
          </a:p>
        </p:txBody>
      </p:sp>
      <p:sp>
        <p:nvSpPr>
          <p:cNvPr id="61" name="Rectangle 60">
            <a:extLst>
              <a:ext uri="{FF2B5EF4-FFF2-40B4-BE49-F238E27FC236}">
                <a16:creationId xmlns:a16="http://schemas.microsoft.com/office/drawing/2014/main" id="{4BB58D66-8753-1574-6DDE-92CED6F25896}"/>
              </a:ext>
            </a:extLst>
          </p:cNvPr>
          <p:cNvSpPr/>
          <p:nvPr/>
        </p:nvSpPr>
        <p:spPr>
          <a:xfrm>
            <a:off x="5196956" y="1903336"/>
            <a:ext cx="1893183" cy="2054409"/>
          </a:xfrm>
          <a:prstGeom prst="rect">
            <a:avLst/>
          </a:prstGeom>
          <a:noFill/>
        </p:spPr>
        <p:txBody>
          <a:bodyPr wrap="square" lIns="0" tIns="0" rIns="0" bIns="0" rtlCol="0">
            <a:spAutoFit/>
          </a:bodyPr>
          <a:lstStyle/>
          <a:p>
            <a:pPr marL="130966" indent="-130966" algn="just">
              <a:buFont typeface="Arial" panose="020B0604020202020204" pitchFamily="34" charset="0"/>
              <a:buChar char="•"/>
            </a:pPr>
            <a:r>
              <a:rPr lang="en-US" sz="1200" dirty="0" err="1">
                <a:cs typeface="Sarabun" panose="00000500000000000000" pitchFamily="2" charset="-34"/>
              </a:rPr>
              <a:t>Thực</a:t>
            </a:r>
            <a:r>
              <a:rPr lang="en-US" sz="1200" dirty="0">
                <a:cs typeface="Sarabun" panose="00000500000000000000" pitchFamily="2" charset="-34"/>
              </a:rPr>
              <a:t> </a:t>
            </a:r>
            <a:r>
              <a:rPr lang="en-US" sz="1200" dirty="0" err="1">
                <a:cs typeface="Sarabun" panose="00000500000000000000" pitchFamily="2" charset="-34"/>
              </a:rPr>
              <a:t>hiện</a:t>
            </a:r>
            <a:r>
              <a:rPr lang="en-US" sz="1200" dirty="0">
                <a:cs typeface="Sarabun" panose="00000500000000000000" pitchFamily="2" charset="-34"/>
              </a:rPr>
              <a:t>: </a:t>
            </a:r>
            <a:r>
              <a:rPr lang="vi-VN" sz="1200" dirty="0">
                <a:cs typeface="Sarabun" panose="00000500000000000000" pitchFamily="2" charset="-34"/>
              </a:rPr>
              <a:t>48/45 </a:t>
            </a:r>
            <a:r>
              <a:rPr lang="vi-VN" sz="1200" dirty="0" smtClean="0">
                <a:cs typeface="Sarabun" panose="00000500000000000000" pitchFamily="2" charset="-34"/>
              </a:rPr>
              <a:t>CTr.</a:t>
            </a:r>
            <a:endParaRPr lang="vi-VN" sz="1200" dirty="0">
              <a:cs typeface="Sarabun" panose="00000500000000000000" pitchFamily="2" charset="-34"/>
            </a:endParaRPr>
          </a:p>
          <a:p>
            <a:pPr marL="130966" indent="-130966" algn="just">
              <a:buFont typeface="Arial" panose="020B0604020202020204" pitchFamily="34" charset="0"/>
              <a:buChar char="•"/>
            </a:pPr>
            <a:r>
              <a:rPr lang="en-US" sz="1200" dirty="0" err="1">
                <a:cs typeface="Sarabun" panose="00000500000000000000" pitchFamily="2" charset="-34"/>
              </a:rPr>
              <a:t>Lũy</a:t>
            </a:r>
            <a:r>
              <a:rPr lang="en-US" sz="1200" dirty="0">
                <a:cs typeface="Sarabun" panose="00000500000000000000" pitchFamily="2" charset="-34"/>
              </a:rPr>
              <a:t> </a:t>
            </a:r>
            <a:r>
              <a:rPr lang="en-US" sz="1200" dirty="0" err="1">
                <a:cs typeface="Sarabun" panose="00000500000000000000" pitchFamily="2" charset="-34"/>
              </a:rPr>
              <a:t>kế</a:t>
            </a:r>
            <a:r>
              <a:rPr lang="en-US" sz="1200" dirty="0">
                <a:cs typeface="Sarabun" panose="00000500000000000000" pitchFamily="2" charset="-34"/>
              </a:rPr>
              <a:t> </a:t>
            </a:r>
            <a:r>
              <a:rPr lang="en-US" sz="1200" dirty="0" err="1">
                <a:cs typeface="Sarabun" panose="00000500000000000000" pitchFamily="2" charset="-34"/>
              </a:rPr>
              <a:t>năm</a:t>
            </a:r>
            <a:r>
              <a:rPr lang="en-US" sz="1200" dirty="0">
                <a:cs typeface="Sarabun" panose="00000500000000000000" pitchFamily="2" charset="-34"/>
              </a:rPr>
              <a:t>: </a:t>
            </a:r>
            <a:r>
              <a:rPr lang="vi-VN" sz="1200" dirty="0">
                <a:cs typeface="Sarabun" panose="00000500000000000000" pitchFamily="2" charset="-34"/>
              </a:rPr>
              <a:t>290/436</a:t>
            </a:r>
            <a:r>
              <a:rPr lang="vi-VN" sz="1200" dirty="0"/>
              <a:t> </a:t>
            </a:r>
            <a:r>
              <a:rPr lang="vi-VN" sz="1200" dirty="0" smtClean="0"/>
              <a:t>Ctr ~66.5</a:t>
            </a:r>
            <a:r>
              <a:rPr lang="vi-VN" sz="1200" dirty="0"/>
              <a:t>%.</a:t>
            </a:r>
          </a:p>
          <a:p>
            <a:pPr marL="130966" indent="-130966" algn="just">
              <a:buFont typeface="Arial" panose="020B0604020202020204" pitchFamily="34" charset="0"/>
              <a:buChar char="•"/>
            </a:pPr>
            <a:r>
              <a:rPr lang="vi-VN" sz="1200" dirty="0"/>
              <a:t>Củng cố truyền dẫn: TH 30/25 tuyến ~120% KH. LK 175/243 tuyến ~72% KH năm.</a:t>
            </a:r>
          </a:p>
          <a:p>
            <a:pPr marL="130966" indent="-130966" algn="just">
              <a:buFont typeface="Arial" panose="020B0604020202020204" pitchFamily="34" charset="0"/>
              <a:buChar char="•"/>
            </a:pPr>
            <a:r>
              <a:rPr lang="vi-VN" sz="1200" dirty="0"/>
              <a:t>Củng cố CDBR: TH 20/20 tuyến ~100% KH. LK HT 69.3% năm</a:t>
            </a:r>
          </a:p>
          <a:p>
            <a:pPr marL="130966" indent="-130966" algn="just">
              <a:buFont typeface="Arial" panose="020B0604020202020204" pitchFamily="34" charset="0"/>
              <a:buChar char="•"/>
            </a:pPr>
            <a:endParaRPr lang="en-US" sz="1350" dirty="0"/>
          </a:p>
        </p:txBody>
      </p:sp>
      <p:sp>
        <p:nvSpPr>
          <p:cNvPr id="127" name="Freeform: Shape 126">
            <a:extLst>
              <a:ext uri="{FF2B5EF4-FFF2-40B4-BE49-F238E27FC236}">
                <a16:creationId xmlns:a16="http://schemas.microsoft.com/office/drawing/2014/main" id="{5024D137-9CBF-4F35-8273-59136AE74760}"/>
              </a:ext>
            </a:extLst>
          </p:cNvPr>
          <p:cNvSpPr/>
          <p:nvPr/>
        </p:nvSpPr>
        <p:spPr>
          <a:xfrm>
            <a:off x="534988" y="3943350"/>
            <a:ext cx="2151062" cy="836295"/>
          </a:xfrm>
          <a:custGeom>
            <a:avLst/>
            <a:gdLst>
              <a:gd name="connsiteX0" fmla="*/ 27294 w 6308202"/>
              <a:gd name="connsiteY0" fmla="*/ 0 h 810260"/>
              <a:gd name="connsiteX1" fmla="*/ 2083351 w 6308202"/>
              <a:gd name="connsiteY1" fmla="*/ 0 h 810260"/>
              <a:gd name="connsiteX2" fmla="*/ 2221667 w 6308202"/>
              <a:gd name="connsiteY2" fmla="*/ 0 h 810260"/>
              <a:gd name="connsiteX3" fmla="*/ 3709665 w 6308202"/>
              <a:gd name="connsiteY3" fmla="*/ 0 h 810260"/>
              <a:gd name="connsiteX4" fmla="*/ 4463910 w 6308202"/>
              <a:gd name="connsiteY4" fmla="*/ 0 h 810260"/>
              <a:gd name="connsiteX5" fmla="*/ 5904038 w 6308202"/>
              <a:gd name="connsiteY5" fmla="*/ 0 h 810260"/>
              <a:gd name="connsiteX6" fmla="*/ 5919110 w 6308202"/>
              <a:gd name="connsiteY6" fmla="*/ 6615 h 810260"/>
              <a:gd name="connsiteX7" fmla="*/ 6297398 w 6308202"/>
              <a:gd name="connsiteY7" fmla="*/ 372389 h 810260"/>
              <a:gd name="connsiteX8" fmla="*/ 6297900 w 6308202"/>
              <a:gd name="connsiteY8" fmla="*/ 425965 h 810260"/>
              <a:gd name="connsiteX9" fmla="*/ 5919612 w 6308202"/>
              <a:gd name="connsiteY9" fmla="*/ 802323 h 810260"/>
              <a:gd name="connsiteX10" fmla="*/ 5904038 w 6308202"/>
              <a:gd name="connsiteY10" fmla="*/ 809599 h 810260"/>
              <a:gd name="connsiteX11" fmla="*/ 4463910 w 6308202"/>
              <a:gd name="connsiteY11" fmla="*/ 809599 h 810260"/>
              <a:gd name="connsiteX12" fmla="*/ 4463910 w 6308202"/>
              <a:gd name="connsiteY12" fmla="*/ 810260 h 810260"/>
              <a:gd name="connsiteX13" fmla="*/ 2083351 w 6308202"/>
              <a:gd name="connsiteY13" fmla="*/ 810260 h 810260"/>
              <a:gd name="connsiteX14" fmla="*/ 2083351 w 6308202"/>
              <a:gd name="connsiteY14" fmla="*/ 809599 h 810260"/>
              <a:gd name="connsiteX15" fmla="*/ 25285 w 6308202"/>
              <a:gd name="connsiteY15" fmla="*/ 809599 h 810260"/>
              <a:gd name="connsiteX16" fmla="*/ 10214 w 6308202"/>
              <a:gd name="connsiteY16" fmla="*/ 748747 h 810260"/>
              <a:gd name="connsiteX17" fmla="*/ 329724 w 6308202"/>
              <a:gd name="connsiteY17" fmla="*/ 425965 h 810260"/>
              <a:gd name="connsiteX18" fmla="*/ 329222 w 6308202"/>
              <a:gd name="connsiteY18" fmla="*/ 372389 h 810260"/>
              <a:gd name="connsiteX19" fmla="*/ 11721 w 6308202"/>
              <a:gd name="connsiteY19" fmla="*/ 60852 h 810260"/>
              <a:gd name="connsiteX20" fmla="*/ 27294 w 6308202"/>
              <a:gd name="connsiteY20" fmla="*/ 0 h 81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08202" h="810260">
                <a:moveTo>
                  <a:pt x="27294" y="0"/>
                </a:moveTo>
                <a:lnTo>
                  <a:pt x="2083351" y="0"/>
                </a:lnTo>
                <a:lnTo>
                  <a:pt x="2221667" y="0"/>
                </a:lnTo>
                <a:lnTo>
                  <a:pt x="3709665" y="0"/>
                </a:lnTo>
                <a:lnTo>
                  <a:pt x="4463910" y="0"/>
                </a:lnTo>
                <a:lnTo>
                  <a:pt x="5904038" y="0"/>
                </a:lnTo>
                <a:cubicBezTo>
                  <a:pt x="5909565" y="0"/>
                  <a:pt x="5915091" y="1985"/>
                  <a:pt x="5919110" y="6615"/>
                </a:cubicBezTo>
                <a:lnTo>
                  <a:pt x="6297398" y="372389"/>
                </a:lnTo>
                <a:cubicBezTo>
                  <a:pt x="6311464" y="385618"/>
                  <a:pt x="6311967" y="412737"/>
                  <a:pt x="6297900" y="425965"/>
                </a:cubicBezTo>
                <a:lnTo>
                  <a:pt x="5919612" y="802323"/>
                </a:lnTo>
                <a:cubicBezTo>
                  <a:pt x="5915091" y="806953"/>
                  <a:pt x="5909565" y="809599"/>
                  <a:pt x="5904038" y="809599"/>
                </a:cubicBezTo>
                <a:lnTo>
                  <a:pt x="4463910" y="809599"/>
                </a:lnTo>
                <a:lnTo>
                  <a:pt x="4463910" y="810260"/>
                </a:lnTo>
                <a:lnTo>
                  <a:pt x="2083351" y="810260"/>
                </a:lnTo>
                <a:lnTo>
                  <a:pt x="2083351" y="809599"/>
                </a:lnTo>
                <a:lnTo>
                  <a:pt x="25285" y="809599"/>
                </a:lnTo>
                <a:cubicBezTo>
                  <a:pt x="1171" y="809599"/>
                  <a:pt x="-9379" y="768590"/>
                  <a:pt x="10214" y="748747"/>
                </a:cubicBezTo>
                <a:lnTo>
                  <a:pt x="329724" y="425965"/>
                </a:lnTo>
                <a:cubicBezTo>
                  <a:pt x="343288" y="412737"/>
                  <a:pt x="342786" y="385618"/>
                  <a:pt x="329222" y="372389"/>
                </a:cubicBezTo>
                <a:lnTo>
                  <a:pt x="11721" y="60852"/>
                </a:lnTo>
                <a:cubicBezTo>
                  <a:pt x="-7872" y="41671"/>
                  <a:pt x="2678" y="0"/>
                  <a:pt x="2729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43" name="TextBox 42">
            <a:extLst>
              <a:ext uri="{FF2B5EF4-FFF2-40B4-BE49-F238E27FC236}">
                <a16:creationId xmlns:a16="http://schemas.microsoft.com/office/drawing/2014/main" id="{B27CADC5-3F09-9A6C-78BB-1BFB511BDC39}"/>
              </a:ext>
            </a:extLst>
          </p:cNvPr>
          <p:cNvSpPr txBox="1"/>
          <p:nvPr/>
        </p:nvSpPr>
        <p:spPr>
          <a:xfrm>
            <a:off x="534986" y="3981695"/>
            <a:ext cx="2087874" cy="646331"/>
          </a:xfrm>
          <a:prstGeom prst="rect">
            <a:avLst/>
          </a:prstGeom>
          <a:noFill/>
        </p:spPr>
        <p:txBody>
          <a:bodyPr wrap="square" rtlCol="0" anchor="ctr">
            <a:spAutoFit/>
          </a:bodyPr>
          <a:lstStyle/>
          <a:p>
            <a:pPr algn="ctr"/>
            <a:r>
              <a:rPr lang="vi-VN" b="1" dirty="0" smtClean="0">
                <a:solidFill>
                  <a:schemeClr val="bg1"/>
                </a:solidFill>
              </a:rPr>
              <a:t>GIẢM TỒN TS, VẬT TƯ</a:t>
            </a:r>
            <a:endParaRPr lang="en-US" b="1" dirty="0">
              <a:solidFill>
                <a:schemeClr val="bg1"/>
              </a:solidFill>
            </a:endParaRPr>
          </a:p>
        </p:txBody>
      </p:sp>
      <p:sp>
        <p:nvSpPr>
          <p:cNvPr id="125" name="TextBox 124">
            <a:extLst>
              <a:ext uri="{FF2B5EF4-FFF2-40B4-BE49-F238E27FC236}">
                <a16:creationId xmlns:a16="http://schemas.microsoft.com/office/drawing/2014/main" id="{BAB6C597-0F81-4CCC-BE38-C3A47DE980F2}"/>
              </a:ext>
            </a:extLst>
          </p:cNvPr>
          <p:cNvSpPr txBox="1"/>
          <p:nvPr/>
        </p:nvSpPr>
        <p:spPr>
          <a:xfrm>
            <a:off x="1200202" y="1576262"/>
            <a:ext cx="1106393" cy="415498"/>
          </a:xfrm>
          <a:prstGeom prst="rect">
            <a:avLst/>
          </a:prstGeom>
          <a:noFill/>
        </p:spPr>
        <p:txBody>
          <a:bodyPr wrap="none" rtlCol="0" anchor="b" anchorCtr="0">
            <a:spAutoFit/>
          </a:bodyPr>
          <a:lstStyle/>
          <a:p>
            <a:pPr algn="ctr"/>
            <a:r>
              <a:rPr lang="vi-VN" sz="2100" b="1" dirty="0">
                <a:solidFill>
                  <a:schemeClr val="tx1">
                    <a:lumMod val="65000"/>
                    <a:lumOff val="35000"/>
                  </a:schemeClr>
                </a:solidFill>
                <a:ea typeface="League Spartan" charset="0"/>
                <a:cs typeface="Poppins" pitchFamily="2" charset="77"/>
              </a:rPr>
              <a:t>193</a:t>
            </a:r>
            <a:r>
              <a:rPr lang="en-US" sz="2100" b="1" dirty="0">
                <a:solidFill>
                  <a:schemeClr val="tx1">
                    <a:lumMod val="65000"/>
                    <a:lumOff val="35000"/>
                  </a:schemeClr>
                </a:solidFill>
                <a:ea typeface="League Spartan" charset="0"/>
                <a:cs typeface="Poppins" pitchFamily="2" charset="77"/>
              </a:rPr>
              <a:t>%KH</a:t>
            </a:r>
          </a:p>
        </p:txBody>
      </p:sp>
      <p:pic>
        <p:nvPicPr>
          <p:cNvPr id="4" name="Picture 3">
            <a:extLst>
              <a:ext uri="{FF2B5EF4-FFF2-40B4-BE49-F238E27FC236}">
                <a16:creationId xmlns:a16="http://schemas.microsoft.com/office/drawing/2014/main" id="{07949583-E968-280B-53FD-4E287AD5F6C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25559" y="756335"/>
            <a:ext cx="904607" cy="88362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8FDE195D-2347-B6CA-43F4-7355E824E5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3300" y="853658"/>
            <a:ext cx="945001" cy="76141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B57A691B-84B0-5496-19F4-5F51424F2F2C}"/>
              </a:ext>
            </a:extLst>
          </p:cNvPr>
          <p:cNvPicPr>
            <a:picLocks noChangeAspect="1"/>
          </p:cNvPicPr>
          <p:nvPr/>
        </p:nvPicPr>
        <p:blipFill>
          <a:blip r:embed="rId5"/>
          <a:stretch>
            <a:fillRect/>
          </a:stretch>
        </p:blipFill>
        <p:spPr>
          <a:xfrm>
            <a:off x="5829300" y="938365"/>
            <a:ext cx="397799" cy="338357"/>
          </a:xfrm>
          <a:prstGeom prst="rect">
            <a:avLst/>
          </a:prstGeom>
        </p:spPr>
      </p:pic>
      <p:sp>
        <p:nvSpPr>
          <p:cNvPr id="2" name="Footer Placeholder 1"/>
          <p:cNvSpPr>
            <a:spLocks noGrp="1"/>
          </p:cNvSpPr>
          <p:nvPr>
            <p:ph type="ftr" sz="quarter" idx="4294967295"/>
          </p:nvPr>
        </p:nvSpPr>
        <p:spPr/>
        <p:txBody>
          <a:bodyPr/>
          <a:lstStyle/>
          <a:p>
            <a:endParaRPr lang="en-US" dirty="0"/>
          </a:p>
        </p:txBody>
      </p:sp>
      <p:sp>
        <p:nvSpPr>
          <p:cNvPr id="29" name="Rectangle: Rounded Corners 2">
            <a:extLst>
              <a:ext uri="{FF2B5EF4-FFF2-40B4-BE49-F238E27FC236}">
                <a16:creationId xmlns:a16="http://schemas.microsoft.com/office/drawing/2014/main" id="{1715ED1D-0F35-DE3A-C7A3-C78B144CE6AE}"/>
              </a:ext>
            </a:extLst>
          </p:cNvPr>
          <p:cNvSpPr/>
          <p:nvPr/>
        </p:nvSpPr>
        <p:spPr>
          <a:xfrm>
            <a:off x="3657617" y="598081"/>
            <a:ext cx="1828800" cy="9689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TextBox 31">
            <a:extLst>
              <a:ext uri="{FF2B5EF4-FFF2-40B4-BE49-F238E27FC236}">
                <a16:creationId xmlns:a16="http://schemas.microsoft.com/office/drawing/2014/main" id="{B27CADC5-3F09-9A6C-78BB-1BFB511BDC39}"/>
              </a:ext>
            </a:extLst>
          </p:cNvPr>
          <p:cNvSpPr txBox="1"/>
          <p:nvPr/>
        </p:nvSpPr>
        <p:spPr>
          <a:xfrm>
            <a:off x="6930861" y="4119561"/>
            <a:ext cx="2087874" cy="646331"/>
          </a:xfrm>
          <a:prstGeom prst="rect">
            <a:avLst/>
          </a:prstGeom>
          <a:noFill/>
        </p:spPr>
        <p:txBody>
          <a:bodyPr wrap="square" rtlCol="0" anchor="ctr">
            <a:spAutoFit/>
          </a:bodyPr>
          <a:lstStyle/>
          <a:p>
            <a:pPr algn="ctr"/>
            <a:r>
              <a:rPr lang="es-MX" sz="3600" b="1" dirty="0">
                <a:solidFill>
                  <a:schemeClr val="bg1"/>
                </a:solidFill>
              </a:rPr>
              <a:t>GPON</a:t>
            </a:r>
            <a:endParaRPr lang="en-US" sz="1350" dirty="0">
              <a:solidFill>
                <a:schemeClr val="accent6"/>
              </a:solidFill>
            </a:endParaRPr>
          </a:p>
        </p:txBody>
      </p:sp>
      <p:sp>
        <p:nvSpPr>
          <p:cNvPr id="33" name="TextBox 32">
            <a:extLst>
              <a:ext uri="{FF2B5EF4-FFF2-40B4-BE49-F238E27FC236}">
                <a16:creationId xmlns:a16="http://schemas.microsoft.com/office/drawing/2014/main" id="{BAB6C597-0F81-4CCC-BE38-C3A47DE980F2}"/>
              </a:ext>
            </a:extLst>
          </p:cNvPr>
          <p:cNvSpPr txBox="1"/>
          <p:nvPr/>
        </p:nvSpPr>
        <p:spPr>
          <a:xfrm>
            <a:off x="7547331" y="1515293"/>
            <a:ext cx="1013804" cy="415498"/>
          </a:xfrm>
          <a:prstGeom prst="rect">
            <a:avLst/>
          </a:prstGeom>
          <a:noFill/>
        </p:spPr>
        <p:txBody>
          <a:bodyPr wrap="none" rtlCol="0" anchor="b" anchorCtr="0">
            <a:spAutoFit/>
          </a:bodyPr>
          <a:lstStyle/>
          <a:p>
            <a:pPr algn="ctr"/>
            <a:r>
              <a:rPr lang="vi-VN" sz="2100" b="1" dirty="0">
                <a:solidFill>
                  <a:schemeClr val="tx1">
                    <a:lumMod val="65000"/>
                    <a:lumOff val="35000"/>
                  </a:schemeClr>
                </a:solidFill>
                <a:ea typeface="League Spartan" charset="0"/>
                <a:cs typeface="Poppins" pitchFamily="2" charset="77"/>
              </a:rPr>
              <a:t>992</a:t>
            </a:r>
            <a:r>
              <a:rPr lang="en-US" sz="2100" b="1" dirty="0">
                <a:solidFill>
                  <a:schemeClr val="tx1">
                    <a:lumMod val="65000"/>
                    <a:lumOff val="35000"/>
                  </a:schemeClr>
                </a:solidFill>
                <a:ea typeface="League Spartan" charset="0"/>
                <a:cs typeface="Poppins" pitchFamily="2" charset="77"/>
              </a:rPr>
              <a:t> </a:t>
            </a:r>
            <a:r>
              <a:rPr lang="vi-VN" sz="2100" b="1" dirty="0">
                <a:solidFill>
                  <a:schemeClr val="tx1">
                    <a:lumMod val="65000"/>
                    <a:lumOff val="35000"/>
                  </a:schemeClr>
                </a:solidFill>
                <a:ea typeface="League Spartan" charset="0"/>
                <a:cs typeface="Poppins" pitchFamily="2" charset="77"/>
              </a:rPr>
              <a:t>CTr</a:t>
            </a:r>
            <a:endParaRPr lang="en-US" sz="2100" b="1" dirty="0">
              <a:solidFill>
                <a:schemeClr val="tx1">
                  <a:lumMod val="65000"/>
                  <a:lumOff val="35000"/>
                </a:schemeClr>
              </a:solidFill>
              <a:ea typeface="League Spartan" charset="0"/>
              <a:cs typeface="Poppins" pitchFamily="2" charset="77"/>
            </a:endParaRPr>
          </a:p>
        </p:txBody>
      </p:sp>
      <p:sp>
        <p:nvSpPr>
          <p:cNvPr id="34" name="Freeform 141">
            <a:extLst>
              <a:ext uri="{FF2B5EF4-FFF2-40B4-BE49-F238E27FC236}">
                <a16:creationId xmlns:a16="http://schemas.microsoft.com/office/drawing/2014/main" id="{0FE4BBD0-42FC-383B-5782-8DDD28157F95}"/>
              </a:ext>
            </a:extLst>
          </p:cNvPr>
          <p:cNvSpPr>
            <a:spLocks noChangeArrowheads="1"/>
          </p:cNvSpPr>
          <p:nvPr/>
        </p:nvSpPr>
        <p:spPr bwMode="auto">
          <a:xfrm>
            <a:off x="7204422" y="1105046"/>
            <a:ext cx="1825278" cy="3018279"/>
          </a:xfrm>
          <a:custGeom>
            <a:avLst/>
            <a:gdLst>
              <a:gd name="T0" fmla="*/ 204 w 3772"/>
              <a:gd name="T1" fmla="*/ 51 h 5351"/>
              <a:gd name="T2" fmla="*/ 204 w 3772"/>
              <a:gd name="T3" fmla="*/ 51 h 5351"/>
              <a:gd name="T4" fmla="*/ 51 w 3772"/>
              <a:gd name="T5" fmla="*/ 203 h 5351"/>
              <a:gd name="T6" fmla="*/ 51 w 3772"/>
              <a:gd name="T7" fmla="*/ 5146 h 5351"/>
              <a:gd name="T8" fmla="*/ 51 w 3772"/>
              <a:gd name="T9" fmla="*/ 5146 h 5351"/>
              <a:gd name="T10" fmla="*/ 204 w 3772"/>
              <a:gd name="T11" fmla="*/ 5299 h 5351"/>
              <a:gd name="T12" fmla="*/ 3567 w 3772"/>
              <a:gd name="T13" fmla="*/ 5299 h 5351"/>
              <a:gd name="T14" fmla="*/ 3567 w 3772"/>
              <a:gd name="T15" fmla="*/ 5299 h 5351"/>
              <a:gd name="T16" fmla="*/ 3720 w 3772"/>
              <a:gd name="T17" fmla="*/ 5146 h 5351"/>
              <a:gd name="T18" fmla="*/ 3720 w 3772"/>
              <a:gd name="T19" fmla="*/ 203 h 5351"/>
              <a:gd name="T20" fmla="*/ 3720 w 3772"/>
              <a:gd name="T21" fmla="*/ 203 h 5351"/>
              <a:gd name="T22" fmla="*/ 3567 w 3772"/>
              <a:gd name="T23" fmla="*/ 51 h 5351"/>
              <a:gd name="T24" fmla="*/ 204 w 3772"/>
              <a:gd name="T25" fmla="*/ 51 h 5351"/>
              <a:gd name="T26" fmla="*/ 3567 w 3772"/>
              <a:gd name="T27" fmla="*/ 5350 h 5351"/>
              <a:gd name="T28" fmla="*/ 204 w 3772"/>
              <a:gd name="T29" fmla="*/ 5350 h 5351"/>
              <a:gd name="T30" fmla="*/ 204 w 3772"/>
              <a:gd name="T31" fmla="*/ 5350 h 5351"/>
              <a:gd name="T32" fmla="*/ 0 w 3772"/>
              <a:gd name="T33" fmla="*/ 5146 h 5351"/>
              <a:gd name="T34" fmla="*/ 0 w 3772"/>
              <a:gd name="T35" fmla="*/ 203 h 5351"/>
              <a:gd name="T36" fmla="*/ 0 w 3772"/>
              <a:gd name="T37" fmla="*/ 203 h 5351"/>
              <a:gd name="T38" fmla="*/ 204 w 3772"/>
              <a:gd name="T39" fmla="*/ 0 h 5351"/>
              <a:gd name="T40" fmla="*/ 3567 w 3772"/>
              <a:gd name="T41" fmla="*/ 0 h 5351"/>
              <a:gd name="T42" fmla="*/ 3567 w 3772"/>
              <a:gd name="T43" fmla="*/ 0 h 5351"/>
              <a:gd name="T44" fmla="*/ 3771 w 3772"/>
              <a:gd name="T45" fmla="*/ 203 h 5351"/>
              <a:gd name="T46" fmla="*/ 3771 w 3772"/>
              <a:gd name="T47" fmla="*/ 5146 h 5351"/>
              <a:gd name="T48" fmla="*/ 3771 w 3772"/>
              <a:gd name="T49" fmla="*/ 5146 h 5351"/>
              <a:gd name="T50" fmla="*/ 3567 w 3772"/>
              <a:gd name="T51" fmla="*/ 5350 h 5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72" h="5351">
                <a:moveTo>
                  <a:pt x="204" y="51"/>
                </a:moveTo>
                <a:lnTo>
                  <a:pt x="204" y="51"/>
                </a:lnTo>
                <a:cubicBezTo>
                  <a:pt x="119" y="51"/>
                  <a:pt x="51" y="119"/>
                  <a:pt x="51" y="203"/>
                </a:cubicBezTo>
                <a:lnTo>
                  <a:pt x="51" y="5146"/>
                </a:lnTo>
                <a:lnTo>
                  <a:pt x="51" y="5146"/>
                </a:lnTo>
                <a:cubicBezTo>
                  <a:pt x="51" y="5231"/>
                  <a:pt x="119" y="5299"/>
                  <a:pt x="204" y="5299"/>
                </a:cubicBezTo>
                <a:lnTo>
                  <a:pt x="3567" y="5299"/>
                </a:lnTo>
                <a:lnTo>
                  <a:pt x="3567" y="5299"/>
                </a:lnTo>
                <a:cubicBezTo>
                  <a:pt x="3652" y="5299"/>
                  <a:pt x="3720" y="5231"/>
                  <a:pt x="3720" y="5146"/>
                </a:cubicBezTo>
                <a:lnTo>
                  <a:pt x="3720" y="203"/>
                </a:lnTo>
                <a:lnTo>
                  <a:pt x="3720" y="203"/>
                </a:lnTo>
                <a:cubicBezTo>
                  <a:pt x="3720" y="119"/>
                  <a:pt x="3652" y="51"/>
                  <a:pt x="3567" y="51"/>
                </a:cubicBezTo>
                <a:lnTo>
                  <a:pt x="204" y="51"/>
                </a:lnTo>
                <a:close/>
                <a:moveTo>
                  <a:pt x="3567" y="5350"/>
                </a:moveTo>
                <a:lnTo>
                  <a:pt x="204" y="5350"/>
                </a:lnTo>
                <a:lnTo>
                  <a:pt x="204" y="5350"/>
                </a:lnTo>
                <a:cubicBezTo>
                  <a:pt x="91" y="5350"/>
                  <a:pt x="0" y="5258"/>
                  <a:pt x="0" y="5146"/>
                </a:cubicBezTo>
                <a:lnTo>
                  <a:pt x="0" y="203"/>
                </a:lnTo>
                <a:lnTo>
                  <a:pt x="0" y="203"/>
                </a:lnTo>
                <a:cubicBezTo>
                  <a:pt x="0" y="92"/>
                  <a:pt x="91" y="0"/>
                  <a:pt x="204" y="0"/>
                </a:cubicBezTo>
                <a:lnTo>
                  <a:pt x="3567" y="0"/>
                </a:lnTo>
                <a:lnTo>
                  <a:pt x="3567" y="0"/>
                </a:lnTo>
                <a:cubicBezTo>
                  <a:pt x="3680" y="0"/>
                  <a:pt x="3771" y="92"/>
                  <a:pt x="3771" y="203"/>
                </a:cubicBezTo>
                <a:lnTo>
                  <a:pt x="3771" y="5146"/>
                </a:lnTo>
                <a:lnTo>
                  <a:pt x="3771" y="5146"/>
                </a:lnTo>
                <a:cubicBezTo>
                  <a:pt x="3771" y="5258"/>
                  <a:pt x="3680" y="5350"/>
                  <a:pt x="3567" y="5350"/>
                </a:cubicBezTo>
                <a:close/>
              </a:path>
            </a:pathLst>
          </a:custGeom>
          <a:solidFill>
            <a:schemeClr val="bg1">
              <a:lumMod val="85000"/>
            </a:schemeClr>
          </a:solidFill>
          <a:ln>
            <a:noFill/>
          </a:ln>
          <a:effectLst/>
        </p:spPr>
        <p:txBody>
          <a:bodyPr wrap="none" anchor="ctr"/>
          <a:lstStyle/>
          <a:p>
            <a:endParaRPr lang="en-US" sz="4898" dirty="0">
              <a:latin typeface="Lato Light" panose="020F0502020204030203" pitchFamily="34" charset="0"/>
            </a:endParaRPr>
          </a:p>
        </p:txBody>
      </p:sp>
      <p:sp>
        <p:nvSpPr>
          <p:cNvPr id="37" name="Freeform 208">
            <a:extLst>
              <a:ext uri="{FF2B5EF4-FFF2-40B4-BE49-F238E27FC236}">
                <a16:creationId xmlns:a16="http://schemas.microsoft.com/office/drawing/2014/main" id="{9497F3D3-09B1-A37D-74C6-4DF1C493CC83}"/>
              </a:ext>
            </a:extLst>
          </p:cNvPr>
          <p:cNvSpPr>
            <a:spLocks noChangeArrowheads="1"/>
          </p:cNvSpPr>
          <p:nvPr/>
        </p:nvSpPr>
        <p:spPr bwMode="auto">
          <a:xfrm>
            <a:off x="7928629" y="767494"/>
            <a:ext cx="872471" cy="872470"/>
          </a:xfrm>
          <a:custGeom>
            <a:avLst/>
            <a:gdLst>
              <a:gd name="T0" fmla="*/ 637 w 1275"/>
              <a:gd name="T1" fmla="*/ 0 h 1275"/>
              <a:gd name="T2" fmla="*/ 637 w 1275"/>
              <a:gd name="T3" fmla="*/ 0 h 1275"/>
              <a:gd name="T4" fmla="*/ 1274 w 1275"/>
              <a:gd name="T5" fmla="*/ 637 h 1275"/>
              <a:gd name="T6" fmla="*/ 1274 w 1275"/>
              <a:gd name="T7" fmla="*/ 637 h 1275"/>
              <a:gd name="T8" fmla="*/ 637 w 1275"/>
              <a:gd name="T9" fmla="*/ 1274 h 1275"/>
              <a:gd name="T10" fmla="*/ 637 w 1275"/>
              <a:gd name="T11" fmla="*/ 1274 h 1275"/>
              <a:gd name="T12" fmla="*/ 0 w 1275"/>
              <a:gd name="T13" fmla="*/ 637 h 1275"/>
              <a:gd name="T14" fmla="*/ 0 w 1275"/>
              <a:gd name="T15" fmla="*/ 637 h 1275"/>
              <a:gd name="T16" fmla="*/ 637 w 1275"/>
              <a:gd name="T17" fmla="*/ 0 h 1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5" h="1275">
                <a:moveTo>
                  <a:pt x="637" y="0"/>
                </a:moveTo>
                <a:lnTo>
                  <a:pt x="637" y="0"/>
                </a:lnTo>
                <a:cubicBezTo>
                  <a:pt x="989" y="0"/>
                  <a:pt x="1274" y="285"/>
                  <a:pt x="1274" y="637"/>
                </a:cubicBezTo>
                <a:lnTo>
                  <a:pt x="1274" y="637"/>
                </a:lnTo>
                <a:cubicBezTo>
                  <a:pt x="1274" y="988"/>
                  <a:pt x="989" y="1274"/>
                  <a:pt x="637" y="1274"/>
                </a:cubicBezTo>
                <a:lnTo>
                  <a:pt x="637" y="1274"/>
                </a:lnTo>
                <a:cubicBezTo>
                  <a:pt x="285" y="1274"/>
                  <a:pt x="0" y="988"/>
                  <a:pt x="0" y="637"/>
                </a:cubicBezTo>
                <a:lnTo>
                  <a:pt x="0" y="637"/>
                </a:lnTo>
                <a:cubicBezTo>
                  <a:pt x="0" y="285"/>
                  <a:pt x="285" y="0"/>
                  <a:pt x="637" y="0"/>
                </a:cubicBezTo>
              </a:path>
            </a:pathLst>
          </a:custGeom>
          <a:solidFill>
            <a:schemeClr val="bg1"/>
          </a:solidFill>
          <a:ln>
            <a:noFill/>
          </a:ln>
          <a:effectLst/>
        </p:spPr>
        <p:txBody>
          <a:bodyPr wrap="none" anchor="ctr"/>
          <a:lstStyle/>
          <a:p>
            <a:endParaRPr lang="en-US" sz="4898" dirty="0">
              <a:latin typeface="Lato Light" panose="020F0502020204030203" pitchFamily="34" charset="0"/>
            </a:endParaRPr>
          </a:p>
        </p:txBody>
      </p:sp>
      <p:pic>
        <p:nvPicPr>
          <p:cNvPr id="38" name="Picture 37">
            <a:extLst>
              <a:ext uri="{FF2B5EF4-FFF2-40B4-BE49-F238E27FC236}">
                <a16:creationId xmlns:a16="http://schemas.microsoft.com/office/drawing/2014/main" id="{B57A691B-84B0-5496-19F4-5F51424F2F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92402" y="689086"/>
            <a:ext cx="895673" cy="89079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0" name="Freeform 209">
            <a:extLst>
              <a:ext uri="{FF2B5EF4-FFF2-40B4-BE49-F238E27FC236}">
                <a16:creationId xmlns:a16="http://schemas.microsoft.com/office/drawing/2014/main" id="{C2D663DC-E297-9124-AFAA-CAE28405D697}"/>
              </a:ext>
            </a:extLst>
          </p:cNvPr>
          <p:cNvSpPr>
            <a:spLocks noChangeArrowheads="1"/>
          </p:cNvSpPr>
          <p:nvPr/>
        </p:nvSpPr>
        <p:spPr bwMode="auto">
          <a:xfrm>
            <a:off x="7892403" y="685801"/>
            <a:ext cx="908698" cy="908699"/>
          </a:xfrm>
          <a:custGeom>
            <a:avLst/>
            <a:gdLst>
              <a:gd name="T0" fmla="*/ 663 w 1327"/>
              <a:gd name="T1" fmla="*/ 51 h 1326"/>
              <a:gd name="T2" fmla="*/ 663 w 1327"/>
              <a:gd name="T3" fmla="*/ 51 h 1326"/>
              <a:gd name="T4" fmla="*/ 51 w 1327"/>
              <a:gd name="T5" fmla="*/ 663 h 1326"/>
              <a:gd name="T6" fmla="*/ 51 w 1327"/>
              <a:gd name="T7" fmla="*/ 663 h 1326"/>
              <a:gd name="T8" fmla="*/ 663 w 1327"/>
              <a:gd name="T9" fmla="*/ 1274 h 1326"/>
              <a:gd name="T10" fmla="*/ 663 w 1327"/>
              <a:gd name="T11" fmla="*/ 1274 h 1326"/>
              <a:gd name="T12" fmla="*/ 1274 w 1327"/>
              <a:gd name="T13" fmla="*/ 663 h 1326"/>
              <a:gd name="T14" fmla="*/ 1274 w 1327"/>
              <a:gd name="T15" fmla="*/ 663 h 1326"/>
              <a:gd name="T16" fmla="*/ 663 w 1327"/>
              <a:gd name="T17" fmla="*/ 51 h 1326"/>
              <a:gd name="T18" fmla="*/ 663 w 1327"/>
              <a:gd name="T19" fmla="*/ 1325 h 1326"/>
              <a:gd name="T20" fmla="*/ 663 w 1327"/>
              <a:gd name="T21" fmla="*/ 1325 h 1326"/>
              <a:gd name="T22" fmla="*/ 0 w 1327"/>
              <a:gd name="T23" fmla="*/ 663 h 1326"/>
              <a:gd name="T24" fmla="*/ 0 w 1327"/>
              <a:gd name="T25" fmla="*/ 663 h 1326"/>
              <a:gd name="T26" fmla="*/ 663 w 1327"/>
              <a:gd name="T27" fmla="*/ 0 h 1326"/>
              <a:gd name="T28" fmla="*/ 663 w 1327"/>
              <a:gd name="T29" fmla="*/ 0 h 1326"/>
              <a:gd name="T30" fmla="*/ 1326 w 1327"/>
              <a:gd name="T31" fmla="*/ 663 h 1326"/>
              <a:gd name="T32" fmla="*/ 1326 w 1327"/>
              <a:gd name="T33" fmla="*/ 663 h 1326"/>
              <a:gd name="T34" fmla="*/ 663 w 1327"/>
              <a:gd name="T35" fmla="*/ 132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7" h="1326">
                <a:moveTo>
                  <a:pt x="663" y="51"/>
                </a:moveTo>
                <a:lnTo>
                  <a:pt x="663" y="51"/>
                </a:lnTo>
                <a:cubicBezTo>
                  <a:pt x="326" y="51"/>
                  <a:pt x="51" y="326"/>
                  <a:pt x="51" y="663"/>
                </a:cubicBezTo>
                <a:lnTo>
                  <a:pt x="51" y="663"/>
                </a:lnTo>
                <a:cubicBezTo>
                  <a:pt x="51" y="1000"/>
                  <a:pt x="326" y="1274"/>
                  <a:pt x="663" y="1274"/>
                </a:cubicBezTo>
                <a:lnTo>
                  <a:pt x="663" y="1274"/>
                </a:lnTo>
                <a:cubicBezTo>
                  <a:pt x="1000" y="1274"/>
                  <a:pt x="1274" y="1000"/>
                  <a:pt x="1274" y="663"/>
                </a:cubicBezTo>
                <a:lnTo>
                  <a:pt x="1274" y="663"/>
                </a:lnTo>
                <a:cubicBezTo>
                  <a:pt x="1274" y="326"/>
                  <a:pt x="1000" y="51"/>
                  <a:pt x="663" y="51"/>
                </a:cubicBezTo>
                <a:close/>
                <a:moveTo>
                  <a:pt x="663" y="1325"/>
                </a:moveTo>
                <a:lnTo>
                  <a:pt x="663" y="1325"/>
                </a:lnTo>
                <a:cubicBezTo>
                  <a:pt x="298" y="1325"/>
                  <a:pt x="0" y="1028"/>
                  <a:pt x="0" y="663"/>
                </a:cubicBezTo>
                <a:lnTo>
                  <a:pt x="0" y="663"/>
                </a:lnTo>
                <a:cubicBezTo>
                  <a:pt x="0" y="297"/>
                  <a:pt x="298" y="0"/>
                  <a:pt x="663" y="0"/>
                </a:cubicBezTo>
                <a:lnTo>
                  <a:pt x="663" y="0"/>
                </a:lnTo>
                <a:cubicBezTo>
                  <a:pt x="1029" y="0"/>
                  <a:pt x="1326" y="297"/>
                  <a:pt x="1326" y="663"/>
                </a:cubicBezTo>
                <a:lnTo>
                  <a:pt x="1326" y="663"/>
                </a:lnTo>
                <a:cubicBezTo>
                  <a:pt x="1326" y="1028"/>
                  <a:pt x="1029" y="1325"/>
                  <a:pt x="663" y="1325"/>
                </a:cubicBezTo>
                <a:close/>
              </a:path>
            </a:pathLst>
          </a:custGeom>
          <a:solidFill>
            <a:schemeClr val="bg1">
              <a:lumMod val="85000"/>
            </a:schemeClr>
          </a:solidFill>
          <a:ln>
            <a:noFill/>
          </a:ln>
          <a:effectLst/>
        </p:spPr>
        <p:txBody>
          <a:bodyPr wrap="none" anchor="ctr"/>
          <a:lstStyle/>
          <a:p>
            <a:endParaRPr lang="en-US" sz="4898" dirty="0">
              <a:latin typeface="Lato Light" panose="020F0502020204030203" pitchFamily="34" charset="0"/>
            </a:endParaRPr>
          </a:p>
        </p:txBody>
      </p:sp>
      <p:sp>
        <p:nvSpPr>
          <p:cNvPr id="44" name="Freeform 203">
            <a:extLst>
              <a:ext uri="{FF2B5EF4-FFF2-40B4-BE49-F238E27FC236}">
                <a16:creationId xmlns:a16="http://schemas.microsoft.com/office/drawing/2014/main" id="{DADEAB33-02D4-F0B8-FB4F-0592CF61E347}"/>
              </a:ext>
            </a:extLst>
          </p:cNvPr>
          <p:cNvSpPr>
            <a:spLocks noChangeArrowheads="1"/>
          </p:cNvSpPr>
          <p:nvPr/>
        </p:nvSpPr>
        <p:spPr bwMode="auto">
          <a:xfrm>
            <a:off x="7151838" y="3900295"/>
            <a:ext cx="1866897" cy="842216"/>
          </a:xfrm>
          <a:custGeom>
            <a:avLst/>
            <a:gdLst>
              <a:gd name="T0" fmla="*/ 673 w 5254"/>
              <a:gd name="T1" fmla="*/ 563 h 1225"/>
              <a:gd name="T2" fmla="*/ 42 w 5254"/>
              <a:gd name="T3" fmla="*/ 92 h 1225"/>
              <a:gd name="T4" fmla="*/ 42 w 5254"/>
              <a:gd name="T5" fmla="*/ 92 h 1225"/>
              <a:gd name="T6" fmla="*/ 72 w 5254"/>
              <a:gd name="T7" fmla="*/ 0 h 1225"/>
              <a:gd name="T8" fmla="*/ 4442 w 5254"/>
              <a:gd name="T9" fmla="*/ 0 h 1225"/>
              <a:gd name="T10" fmla="*/ 4442 w 5254"/>
              <a:gd name="T11" fmla="*/ 0 h 1225"/>
              <a:gd name="T12" fmla="*/ 4472 w 5254"/>
              <a:gd name="T13" fmla="*/ 10 h 1225"/>
              <a:gd name="T14" fmla="*/ 5225 w 5254"/>
              <a:gd name="T15" fmla="*/ 563 h 1225"/>
              <a:gd name="T16" fmla="*/ 5225 w 5254"/>
              <a:gd name="T17" fmla="*/ 563 h 1225"/>
              <a:gd name="T18" fmla="*/ 5225 w 5254"/>
              <a:gd name="T19" fmla="*/ 644 h 1225"/>
              <a:gd name="T20" fmla="*/ 4472 w 5254"/>
              <a:gd name="T21" fmla="*/ 1213 h 1225"/>
              <a:gd name="T22" fmla="*/ 4472 w 5254"/>
              <a:gd name="T23" fmla="*/ 1213 h 1225"/>
              <a:gd name="T24" fmla="*/ 4441 w 5254"/>
              <a:gd name="T25" fmla="*/ 1224 h 1225"/>
              <a:gd name="T26" fmla="*/ 69 w 5254"/>
              <a:gd name="T27" fmla="*/ 1224 h 1225"/>
              <a:gd name="T28" fmla="*/ 69 w 5254"/>
              <a:gd name="T29" fmla="*/ 1224 h 1225"/>
              <a:gd name="T30" fmla="*/ 38 w 5254"/>
              <a:gd name="T31" fmla="*/ 1132 h 1225"/>
              <a:gd name="T32" fmla="*/ 674 w 5254"/>
              <a:gd name="T33" fmla="*/ 644 h 1225"/>
              <a:gd name="T34" fmla="*/ 674 w 5254"/>
              <a:gd name="T35" fmla="*/ 644 h 1225"/>
              <a:gd name="T36" fmla="*/ 673 w 5254"/>
              <a:gd name="T37" fmla="*/ 563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54" h="1225">
                <a:moveTo>
                  <a:pt x="673" y="563"/>
                </a:moveTo>
                <a:lnTo>
                  <a:pt x="42" y="92"/>
                </a:lnTo>
                <a:lnTo>
                  <a:pt x="42" y="92"/>
                </a:lnTo>
                <a:cubicBezTo>
                  <a:pt x="2" y="63"/>
                  <a:pt x="23" y="0"/>
                  <a:pt x="72" y="0"/>
                </a:cubicBezTo>
                <a:lnTo>
                  <a:pt x="4442" y="0"/>
                </a:lnTo>
                <a:lnTo>
                  <a:pt x="4442" y="0"/>
                </a:lnTo>
                <a:cubicBezTo>
                  <a:pt x="4452" y="0"/>
                  <a:pt x="4463" y="3"/>
                  <a:pt x="4472" y="10"/>
                </a:cubicBezTo>
                <a:lnTo>
                  <a:pt x="5225" y="563"/>
                </a:lnTo>
                <a:lnTo>
                  <a:pt x="5225" y="563"/>
                </a:lnTo>
                <a:cubicBezTo>
                  <a:pt x="5252" y="583"/>
                  <a:pt x="5253" y="624"/>
                  <a:pt x="5225" y="644"/>
                </a:cubicBezTo>
                <a:lnTo>
                  <a:pt x="4472" y="1213"/>
                </a:lnTo>
                <a:lnTo>
                  <a:pt x="4472" y="1213"/>
                </a:lnTo>
                <a:cubicBezTo>
                  <a:pt x="4463" y="1220"/>
                  <a:pt x="4452" y="1224"/>
                  <a:pt x="4441" y="1224"/>
                </a:cubicBezTo>
                <a:lnTo>
                  <a:pt x="69" y="1224"/>
                </a:lnTo>
                <a:lnTo>
                  <a:pt x="69" y="1224"/>
                </a:lnTo>
                <a:cubicBezTo>
                  <a:pt x="20" y="1224"/>
                  <a:pt x="0" y="1162"/>
                  <a:pt x="38" y="1132"/>
                </a:cubicBezTo>
                <a:lnTo>
                  <a:pt x="674" y="644"/>
                </a:lnTo>
                <a:lnTo>
                  <a:pt x="674" y="644"/>
                </a:lnTo>
                <a:cubicBezTo>
                  <a:pt x="701" y="624"/>
                  <a:pt x="700" y="583"/>
                  <a:pt x="673" y="563"/>
                </a:cubicBezTo>
              </a:path>
            </a:pathLst>
          </a:custGeom>
          <a:solidFill>
            <a:srgbClr val="E2103D"/>
          </a:solidFill>
          <a:ln>
            <a:noFill/>
          </a:ln>
          <a:effectLst/>
        </p:spPr>
        <p:txBody>
          <a:bodyPr wrap="none" anchor="ctr"/>
          <a:lstStyle/>
          <a:p>
            <a:endParaRPr lang="en-US" sz="4898" dirty="0"/>
          </a:p>
        </p:txBody>
      </p:sp>
      <p:sp>
        <p:nvSpPr>
          <p:cNvPr id="45" name="TextBox 44">
            <a:extLst>
              <a:ext uri="{FF2B5EF4-FFF2-40B4-BE49-F238E27FC236}">
                <a16:creationId xmlns:a16="http://schemas.microsoft.com/office/drawing/2014/main" id="{A314F7E5-5A0D-BB8D-E310-812236AFAE1E}"/>
              </a:ext>
            </a:extLst>
          </p:cNvPr>
          <p:cNvSpPr txBox="1"/>
          <p:nvPr/>
        </p:nvSpPr>
        <p:spPr>
          <a:xfrm>
            <a:off x="7100171" y="3998238"/>
            <a:ext cx="1970232" cy="646331"/>
          </a:xfrm>
          <a:prstGeom prst="rect">
            <a:avLst/>
          </a:prstGeom>
          <a:noFill/>
        </p:spPr>
        <p:txBody>
          <a:bodyPr wrap="square" rtlCol="0" anchor="ctr">
            <a:spAutoFit/>
          </a:bodyPr>
          <a:lstStyle/>
          <a:p>
            <a:pPr algn="ctr"/>
            <a:r>
              <a:rPr lang="vi-VN" b="1" dirty="0">
                <a:solidFill>
                  <a:schemeClr val="bg1"/>
                </a:solidFill>
              </a:rPr>
              <a:t>NGHIỆM THU </a:t>
            </a:r>
          </a:p>
          <a:p>
            <a:pPr algn="ctr"/>
            <a:r>
              <a:rPr lang="vi-VN" b="1" dirty="0">
                <a:solidFill>
                  <a:schemeClr val="bg1"/>
                </a:solidFill>
              </a:rPr>
              <a:t>BÀN GIAO</a:t>
            </a:r>
            <a:endParaRPr lang="en-US" b="1" dirty="0">
              <a:solidFill>
                <a:schemeClr val="bg1"/>
              </a:solidFill>
            </a:endParaRPr>
          </a:p>
        </p:txBody>
      </p:sp>
      <p:sp>
        <p:nvSpPr>
          <p:cNvPr id="59" name="Rectangle 58">
            <a:extLst>
              <a:ext uri="{FF2B5EF4-FFF2-40B4-BE49-F238E27FC236}">
                <a16:creationId xmlns:a16="http://schemas.microsoft.com/office/drawing/2014/main" id="{4BB58D66-8753-1574-6DDE-92CED6F25896}"/>
              </a:ext>
            </a:extLst>
          </p:cNvPr>
          <p:cNvSpPr/>
          <p:nvPr/>
        </p:nvSpPr>
        <p:spPr>
          <a:xfrm>
            <a:off x="7232066" y="1919596"/>
            <a:ext cx="1797635" cy="1107996"/>
          </a:xfrm>
          <a:prstGeom prst="rect">
            <a:avLst/>
          </a:prstGeom>
          <a:noFill/>
        </p:spPr>
        <p:txBody>
          <a:bodyPr wrap="square" lIns="0" tIns="0" rIns="0" bIns="0" rtlCol="0">
            <a:spAutoFit/>
          </a:bodyPr>
          <a:lstStyle/>
          <a:p>
            <a:pPr marL="214313" indent="-214313" algn="just">
              <a:buFont typeface="Arial" panose="020B0604020202020204" pitchFamily="34" charset="0"/>
              <a:buChar char="•"/>
            </a:pPr>
            <a:r>
              <a:rPr lang="en-US" sz="1200" dirty="0" err="1"/>
              <a:t>Nghiệm</a:t>
            </a:r>
            <a:r>
              <a:rPr lang="en-US" sz="1200" dirty="0"/>
              <a:t> </a:t>
            </a:r>
            <a:r>
              <a:rPr lang="en-US" sz="1200" dirty="0" err="1"/>
              <a:t>thu</a:t>
            </a:r>
            <a:r>
              <a:rPr lang="en-US" sz="1200" dirty="0"/>
              <a:t> : </a:t>
            </a:r>
            <a:r>
              <a:rPr lang="vi-VN" sz="1200" dirty="0">
                <a:cs typeface="Times New Roman" panose="02020603050405020304" pitchFamily="18" charset="0"/>
              </a:rPr>
              <a:t>Thực hiện</a:t>
            </a:r>
            <a:r>
              <a:rPr lang="en-US" sz="1200" dirty="0">
                <a:cs typeface="Times New Roman" panose="02020603050405020304" pitchFamily="18" charset="0"/>
              </a:rPr>
              <a:t>:</a:t>
            </a:r>
            <a:r>
              <a:rPr lang="vi-VN" sz="1200" dirty="0">
                <a:cs typeface="Times New Roman" panose="02020603050405020304" pitchFamily="18" charset="0"/>
              </a:rPr>
              <a:t> 992/1.192 Ctr ~83% KH.</a:t>
            </a:r>
            <a:endParaRPr lang="en-US" sz="1200" dirty="0"/>
          </a:p>
          <a:p>
            <a:pPr marL="214313" indent="-214313" algn="just">
              <a:buFont typeface="Arial" panose="020B0604020202020204" pitchFamily="34" charset="0"/>
              <a:buChar char="•"/>
            </a:pPr>
            <a:r>
              <a:rPr lang="en-US" sz="1200" dirty="0" err="1"/>
              <a:t>Bàn</a:t>
            </a:r>
            <a:r>
              <a:rPr lang="en-US" sz="1200" dirty="0"/>
              <a:t> </a:t>
            </a:r>
            <a:r>
              <a:rPr lang="en-US" sz="1200" dirty="0" err="1"/>
              <a:t>giao</a:t>
            </a:r>
            <a:r>
              <a:rPr lang="en-US" sz="1200" dirty="0"/>
              <a:t> : </a:t>
            </a:r>
            <a:r>
              <a:rPr lang="vi-VN" sz="1200" dirty="0"/>
              <a:t>656/646</a:t>
            </a:r>
            <a:r>
              <a:rPr lang="en-US" sz="1200" dirty="0"/>
              <a:t> CT ~</a:t>
            </a:r>
            <a:r>
              <a:rPr lang="vi-VN" sz="1200" dirty="0"/>
              <a:t>101.9</a:t>
            </a:r>
            <a:r>
              <a:rPr lang="en-US" sz="1200" dirty="0" smtClean="0"/>
              <a:t>%</a:t>
            </a:r>
            <a:r>
              <a:rPr lang="vi-VN" sz="1200" dirty="0" smtClean="0"/>
              <a:t>.</a:t>
            </a:r>
          </a:p>
          <a:p>
            <a:pPr marL="214313" indent="-214313" algn="just">
              <a:buFont typeface="Arial" panose="020B0604020202020204" pitchFamily="34" charset="0"/>
              <a:buChar char="•"/>
            </a:pPr>
            <a:r>
              <a:rPr lang="vi-VN" sz="1200" dirty="0" smtClean="0"/>
              <a:t>Nghiệm thu Ctr tồn: 191/362 ~53% KH</a:t>
            </a:r>
            <a:endParaRPr lang="en-US" sz="1200" dirty="0"/>
          </a:p>
        </p:txBody>
      </p:sp>
      <p:sp>
        <p:nvSpPr>
          <p:cNvPr id="62" name="TextBox 61"/>
          <p:cNvSpPr txBox="1"/>
          <p:nvPr/>
        </p:nvSpPr>
        <p:spPr>
          <a:xfrm>
            <a:off x="223875" y="4785741"/>
            <a:ext cx="2228849" cy="253916"/>
          </a:xfrm>
          <a:prstGeom prst="rect">
            <a:avLst/>
          </a:prstGeom>
          <a:solidFill>
            <a:schemeClr val="bg1">
              <a:lumMod val="95000"/>
            </a:schemeClr>
          </a:solidFill>
          <a:ln>
            <a:solidFill>
              <a:schemeClr val="bg1">
                <a:lumMod val="95000"/>
              </a:schemeClr>
            </a:solidFill>
          </a:ln>
        </p:spPr>
        <p:txBody>
          <a:bodyPr wrap="square" rtlCol="0">
            <a:spAutoFit/>
          </a:bodyPr>
          <a:lstStyle/>
          <a:p>
            <a:r>
              <a:rPr lang="vi-VN" sz="1050" b="1" dirty="0" smtClean="0">
                <a:solidFill>
                  <a:schemeClr val="bg1">
                    <a:lumMod val="50000"/>
                  </a:schemeClr>
                </a:solidFill>
                <a:latin typeface="FS PF BeauSans Pro SemiBold" panose="02000503000000020004" pitchFamily="2" charset="0"/>
              </a:rPr>
              <a:t>VIETTEL ĐẮK LẮK</a:t>
            </a:r>
            <a:endParaRPr lang="en-US" sz="1050" b="1" dirty="0">
              <a:solidFill>
                <a:schemeClr val="bg1">
                  <a:lumMod val="50000"/>
                </a:schemeClr>
              </a:solidFill>
              <a:latin typeface="FS PF BeauSans Pro SemiBold" panose="02000503000000020004" pitchFamily="2" charset="0"/>
            </a:endParaRPr>
          </a:p>
        </p:txBody>
      </p:sp>
    </p:spTree>
    <p:extLst>
      <p:ext uri="{BB962C8B-B14F-4D97-AF65-F5344CB8AC3E}">
        <p14:creationId xmlns:p14="http://schemas.microsoft.com/office/powerpoint/2010/main" val="240242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3"/>
          <p:cNvSpPr/>
          <p:nvPr/>
        </p:nvSpPr>
        <p:spPr>
          <a:xfrm>
            <a:off x="0" y="123840"/>
            <a:ext cx="9143640" cy="42943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685800">
              <a:lnSpc>
                <a:spcPct val="100000"/>
              </a:lnSpc>
            </a:pPr>
            <a:r>
              <a:rPr lang="nl-NL" sz="2200" b="1" spc="-1">
                <a:solidFill>
                  <a:srgbClr val="EE0033"/>
                </a:solidFill>
                <a:latin typeface="FS PF BeauSans Pro"/>
              </a:rPr>
              <a:t>I. </a:t>
            </a:r>
            <a:r>
              <a:rPr lang="en-US" sz="2200" b="1" spc="-1" dirty="0">
                <a:solidFill>
                  <a:srgbClr val="EE0033"/>
                </a:solidFill>
                <a:latin typeface="FS PF BeauSans Pro"/>
              </a:rPr>
              <a:t>HẠ TẦNG MẠNG LƯỚI</a:t>
            </a:r>
            <a:endParaRPr lang="en-US" sz="2200" spc="-1" dirty="0">
              <a:solidFill>
                <a:srgbClr val="000000"/>
              </a:solidFill>
              <a:latin typeface="Arial"/>
            </a:endParaRPr>
          </a:p>
        </p:txBody>
      </p:sp>
      <p:cxnSp>
        <p:nvCxnSpPr>
          <p:cNvPr id="187" name="Straight Connector 4"/>
          <p:cNvCxnSpPr/>
          <p:nvPr/>
        </p:nvCxnSpPr>
        <p:spPr>
          <a:xfrm>
            <a:off x="3448080" y="554760"/>
            <a:ext cx="2256120" cy="360"/>
          </a:xfrm>
          <a:prstGeom prst="straightConnector1">
            <a:avLst/>
          </a:prstGeom>
          <a:ln w="76200">
            <a:solidFill>
              <a:srgbClr val="EE0033"/>
            </a:solidFill>
          </a:ln>
        </p:spPr>
      </p:cxnSp>
      <p:sp>
        <p:nvSpPr>
          <p:cNvPr id="188" name="Rectangle 16"/>
          <p:cNvSpPr/>
          <p:nvPr/>
        </p:nvSpPr>
        <p:spPr>
          <a:xfrm>
            <a:off x="362169" y="644009"/>
            <a:ext cx="2357280" cy="394560"/>
          </a:xfrm>
          <a:prstGeom prst="rect">
            <a:avLst/>
          </a:prstGeom>
          <a:solidFill>
            <a:srgbClr val="EE0033"/>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685800">
              <a:lnSpc>
                <a:spcPct val="100000"/>
              </a:lnSpc>
            </a:pPr>
            <a:r>
              <a:rPr lang="en-US" sz="2000" b="1" strike="noStrike" spc="-1">
                <a:solidFill>
                  <a:schemeClr val="lt1"/>
                </a:solidFill>
                <a:latin typeface="FS PF BeauSans Pro"/>
              </a:rPr>
              <a:t>5. Vấn đề tồn tại</a:t>
            </a:r>
            <a:endParaRPr lang="en-US" sz="2000" b="0" strike="noStrike" spc="-1">
              <a:solidFill>
                <a:srgbClr val="FFFFFF"/>
              </a:solidFill>
              <a:latin typeface="Arial"/>
            </a:endParaRPr>
          </a:p>
        </p:txBody>
      </p:sp>
      <p:grpSp>
        <p:nvGrpSpPr>
          <p:cNvPr id="189" name="Group 5"/>
          <p:cNvGrpSpPr/>
          <p:nvPr/>
        </p:nvGrpSpPr>
        <p:grpSpPr>
          <a:xfrm>
            <a:off x="890334" y="1723055"/>
            <a:ext cx="2881566" cy="2508893"/>
            <a:chOff x="739080" y="1145160"/>
            <a:chExt cx="3303720" cy="3849288"/>
          </a:xfrm>
        </p:grpSpPr>
        <p:sp>
          <p:nvSpPr>
            <p:cNvPr id="190" name="Freeform 8"/>
            <p:cNvSpPr/>
            <p:nvPr/>
          </p:nvSpPr>
          <p:spPr>
            <a:xfrm>
              <a:off x="739080" y="1145160"/>
              <a:ext cx="3303720" cy="3849288"/>
            </a:xfrm>
            <a:custGeom>
              <a:avLst/>
              <a:gdLst>
                <a:gd name="textAreaLeft" fmla="*/ 0 w 3303720"/>
                <a:gd name="textAreaRight" fmla="*/ 3304080 w 3303720"/>
                <a:gd name="textAreaTop" fmla="*/ 0 h 2852640"/>
                <a:gd name="textAreaBottom" fmla="*/ 2853000 h 2852640"/>
              </a:gdLst>
              <a:ahLst/>
              <a:cxnLst/>
              <a:rect l="textAreaLeft" t="textAreaTop" r="textAreaRight" b="textAreaBottom"/>
              <a:pathLst>
                <a:path w="1857374" h="1449360">
                  <a:moveTo>
                    <a:pt x="0" y="0"/>
                  </a:moveTo>
                  <a:lnTo>
                    <a:pt x="1857374" y="0"/>
                  </a:lnTo>
                  <a:lnTo>
                    <a:pt x="1857374" y="1449360"/>
                  </a:lnTo>
                  <a:lnTo>
                    <a:pt x="0" y="1449360"/>
                  </a:lnTo>
                  <a:lnTo>
                    <a:pt x="0" y="0"/>
                  </a:lnTo>
                  <a:close/>
                </a:path>
              </a:pathLst>
            </a:custGeom>
            <a:solidFill>
              <a:srgbClr val="FFFFFF"/>
            </a:solidFill>
            <a:ln>
              <a:solidFill>
                <a:srgbClr val="E80500"/>
              </a:solidFill>
            </a:ln>
          </p:spPr>
          <p:style>
            <a:lnRef idx="2">
              <a:schemeClr val="accent1">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p:style>
          <p:txBody>
            <a:bodyPr lIns="176040" tIns="176040" rIns="234720" bIns="263880" numCol="1" spcCol="1440" anchor="t">
              <a:noAutofit/>
            </a:bodyPr>
            <a:lstStyle/>
            <a:p>
              <a:pPr defTabSz="1466640">
                <a:lnSpc>
                  <a:spcPct val="90000"/>
                </a:lnSpc>
                <a:spcAft>
                  <a:spcPts val="496"/>
                </a:spcAft>
              </a:pPr>
              <a:endParaRPr lang="en-US" sz="1300" b="0" strike="noStrike" spc="-1">
                <a:solidFill>
                  <a:schemeClr val="dk1"/>
                </a:solidFill>
                <a:latin typeface="FS PF BeauSans Pro" panose="02000500000000020004" pitchFamily="2" charset="0"/>
              </a:endParaRPr>
            </a:p>
          </p:txBody>
        </p:sp>
        <p:sp>
          <p:nvSpPr>
            <p:cNvPr id="191" name="Rectangle 9"/>
            <p:cNvSpPr/>
            <p:nvPr/>
          </p:nvSpPr>
          <p:spPr>
            <a:xfrm>
              <a:off x="739080" y="1226881"/>
              <a:ext cx="3303720" cy="37675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685800">
                <a:lnSpc>
                  <a:spcPct val="100000"/>
                </a:lnSpc>
                <a:spcAft>
                  <a:spcPts val="224"/>
                </a:spcAft>
                <a:buClr>
                  <a:srgbClr val="000000"/>
                </a:buClr>
              </a:pPr>
              <a:r>
                <a:rPr lang="nl-NL" sz="2000" b="1" strike="noStrike" spc="-1">
                  <a:solidFill>
                    <a:schemeClr val="dk1"/>
                  </a:solidFill>
                  <a:latin typeface="FS PF BeauSans Pro" panose="02000500000000020004" pitchFamily="2" charset="0"/>
                </a:rPr>
                <a:t>Trạm </a:t>
              </a:r>
              <a:r>
                <a:rPr lang="nl-NL" sz="2000" b="1" strike="noStrike" spc="-1" dirty="0">
                  <a:solidFill>
                    <a:schemeClr val="dk1"/>
                  </a:solidFill>
                  <a:latin typeface="FS PF BeauSans Pro" panose="02000500000000020004" pitchFamily="2" charset="0"/>
                </a:rPr>
                <a:t>Viettel tự triển khai: </a:t>
              </a:r>
              <a:r>
                <a:rPr lang="nl-NL" sz="1600" b="1" strike="noStrike" spc="-1" dirty="0">
                  <a:solidFill>
                    <a:srgbClr val="EE0033"/>
                  </a:solidFill>
                  <a:latin typeface="FS PF BeauSans Pro" panose="02000500000000020004" pitchFamily="2" charset="0"/>
                </a:rPr>
                <a:t>Không hoàn thành kế hoạch thuê, đồng bộ hạ tầng </a:t>
              </a:r>
              <a:r>
                <a:rPr lang="nl-NL" sz="1600" b="1" strike="noStrike" spc="-1" dirty="0">
                  <a:solidFill>
                    <a:schemeClr val="dk1"/>
                  </a:solidFill>
                  <a:latin typeface="FS PF BeauSans Pro" panose="02000500000000020004" pitchFamily="2" charset="0"/>
                </a:rPr>
                <a:t>(</a:t>
              </a:r>
              <a:r>
                <a:rPr lang="nl-NL" sz="1600" b="1" strike="noStrike" spc="-1">
                  <a:solidFill>
                    <a:schemeClr val="dk1"/>
                  </a:solidFill>
                  <a:latin typeface="FS PF BeauSans Pro" panose="02000500000000020004" pitchFamily="2" charset="0"/>
                </a:rPr>
                <a:t>thuê 105/269 </a:t>
              </a:r>
              <a:r>
                <a:rPr lang="nl-NL" sz="1600" b="1" strike="noStrike" spc="-1">
                  <a:solidFill>
                    <a:srgbClr val="EE0033"/>
                  </a:solidFill>
                  <a:latin typeface="FS PF BeauSans Pro" panose="02000500000000020004" pitchFamily="2" charset="0"/>
                </a:rPr>
                <a:t>~39%, </a:t>
              </a:r>
              <a:r>
                <a:rPr lang="nl-NL" sz="1600" b="1" strike="noStrike" spc="-1">
                  <a:solidFill>
                    <a:schemeClr val="dk1"/>
                  </a:solidFill>
                  <a:latin typeface="FS PF BeauSans Pro" panose="02000500000000020004" pitchFamily="2" charset="0"/>
                </a:rPr>
                <a:t>ĐBHT 29/269 đạt </a:t>
              </a:r>
              <a:r>
                <a:rPr lang="nl-NL" sz="1600" b="1" strike="noStrike" spc="-1">
                  <a:solidFill>
                    <a:srgbClr val="ED1A36"/>
                  </a:solidFill>
                  <a:latin typeface="FS PF BeauSans Pro" panose="02000500000000020004" pitchFamily="2" charset="0"/>
                </a:rPr>
                <a:t>~</a:t>
              </a:r>
              <a:r>
                <a:rPr lang="nl-NL" sz="1600" b="1" spc="-1">
                  <a:solidFill>
                    <a:srgbClr val="ED1A36"/>
                  </a:solidFill>
                  <a:latin typeface="FS PF BeauSans Pro" panose="02000500000000020004" pitchFamily="2" charset="0"/>
                </a:rPr>
                <a:t>11; phát sóng 7 trạm ~ 2,6%</a:t>
              </a:r>
              <a:r>
                <a:rPr lang="nl-NL" sz="1600" b="1" spc="-1">
                  <a:solidFill>
                    <a:schemeClr val="dk1"/>
                  </a:solidFill>
                  <a:latin typeface="FS PF BeauSans Pro" panose="02000500000000020004" pitchFamily="2" charset="0"/>
                </a:rPr>
                <a:t>).</a:t>
              </a:r>
              <a:endParaRPr lang="en-US" sz="1600" b="0" strike="noStrike" spc="-1" dirty="0">
                <a:solidFill>
                  <a:srgbClr val="000000"/>
                </a:solidFill>
                <a:latin typeface="FS PF BeauSans Pro" panose="02000500000000020004" pitchFamily="2" charset="0"/>
              </a:endParaRPr>
            </a:p>
            <a:p>
              <a:pPr algn="just" defTabSz="685800">
                <a:lnSpc>
                  <a:spcPct val="100000"/>
                </a:lnSpc>
                <a:spcAft>
                  <a:spcPts val="224"/>
                </a:spcAft>
                <a:buClr>
                  <a:srgbClr val="000000"/>
                </a:buClr>
              </a:pPr>
              <a:r>
                <a:rPr lang="en-US" sz="1600" b="1" i="1" u="sng" strike="noStrike" spc="-1" dirty="0">
                  <a:solidFill>
                    <a:schemeClr val="dk1"/>
                  </a:solidFill>
                  <a:uFillTx/>
                  <a:latin typeface="FS PF BeauSans Pro" panose="02000500000000020004" pitchFamily="2" charset="0"/>
                </a:rPr>
                <a:t>Nguyên </a:t>
              </a:r>
              <a:r>
                <a:rPr lang="en-US" sz="1600" b="1" i="1" u="sng" strike="noStrike" spc="-1" dirty="0" err="1">
                  <a:solidFill>
                    <a:schemeClr val="dk1"/>
                  </a:solidFill>
                  <a:uFillTx/>
                  <a:latin typeface="FS PF BeauSans Pro" panose="02000500000000020004" pitchFamily="2" charset="0"/>
                </a:rPr>
                <a:t>nhân</a:t>
              </a:r>
              <a:r>
                <a:rPr lang="en-US" sz="1600" b="1" i="1" u="sng" strike="noStrike" spc="-1">
                  <a:solidFill>
                    <a:schemeClr val="dk1"/>
                  </a:solidFill>
                  <a:uFillTx/>
                  <a:latin typeface="FS PF BeauSans Pro" panose="02000500000000020004" pitchFamily="2" charset="0"/>
                </a:rPr>
                <a:t>:</a:t>
              </a:r>
              <a:r>
                <a:rPr lang="it-IT" sz="1600" b="0" i="1" strike="noStrike" spc="-1">
                  <a:solidFill>
                    <a:schemeClr val="dk1"/>
                  </a:solidFill>
                  <a:latin typeface="FS PF BeauSans Pro" panose="02000500000000020004" pitchFamily="2" charset="0"/>
                </a:rPr>
                <a:t> </a:t>
              </a:r>
              <a:r>
                <a:rPr lang="vi-VN" sz="1600" i="1" spc="-1">
                  <a:solidFill>
                    <a:schemeClr val="dk1"/>
                  </a:solidFill>
                  <a:latin typeface="FS PF BeauSans Pro" panose="02000500000000020004" pitchFamily="2" charset="0"/>
                </a:rPr>
                <a:t>Viettel tỉnh/TP vẫn đang ưu tiên giao XHH để đảm bảo tiến độ.</a:t>
              </a:r>
              <a:endParaRPr lang="en-US" sz="1600" b="0" strike="noStrike" spc="-1" dirty="0">
                <a:solidFill>
                  <a:srgbClr val="000000"/>
                </a:solidFill>
                <a:latin typeface="FS PF BeauSans Pro" panose="02000500000000020004" pitchFamily="2" charset="0"/>
              </a:endParaRPr>
            </a:p>
          </p:txBody>
        </p:sp>
      </p:grpSp>
      <p:sp>
        <p:nvSpPr>
          <p:cNvPr id="10" name="TextBox 9"/>
          <p:cNvSpPr txBox="1"/>
          <p:nvPr/>
        </p:nvSpPr>
        <p:spPr>
          <a:xfrm>
            <a:off x="223875" y="4785741"/>
            <a:ext cx="2228849" cy="253916"/>
          </a:xfrm>
          <a:prstGeom prst="rect">
            <a:avLst/>
          </a:prstGeom>
          <a:solidFill>
            <a:schemeClr val="bg1">
              <a:lumMod val="95000"/>
            </a:schemeClr>
          </a:solidFill>
          <a:ln>
            <a:solidFill>
              <a:schemeClr val="bg1">
                <a:lumMod val="95000"/>
              </a:schemeClr>
            </a:solidFill>
          </a:ln>
        </p:spPr>
        <p:txBody>
          <a:bodyPr wrap="square" rtlCol="0">
            <a:spAutoFit/>
          </a:bodyPr>
          <a:lstStyle/>
          <a:p>
            <a:r>
              <a:rPr lang="en-US" sz="1050" b="1">
                <a:solidFill>
                  <a:schemeClr val="bg1">
                    <a:lumMod val="50000"/>
                  </a:schemeClr>
                </a:solidFill>
                <a:latin typeface="FS PF BeauSans Pro SemiBold" panose="02000503000000020004" pitchFamily="2" charset="0"/>
              </a:rPr>
              <a:t>Trung tâm Kỹ thuật Khu vực 2</a:t>
            </a:r>
          </a:p>
        </p:txBody>
      </p:sp>
      <p:pic>
        <p:nvPicPr>
          <p:cNvPr id="11" name="Picture 10"/>
          <p:cNvPicPr>
            <a:picLocks noChangeAspect="1"/>
          </p:cNvPicPr>
          <p:nvPr/>
        </p:nvPicPr>
        <p:blipFill>
          <a:blip r:embed="rId3"/>
          <a:stretch>
            <a:fillRect/>
          </a:stretch>
        </p:blipFill>
        <p:spPr>
          <a:xfrm>
            <a:off x="7829550" y="0"/>
            <a:ext cx="1323594" cy="437941"/>
          </a:xfrm>
          <a:prstGeom prst="rect">
            <a:avLst/>
          </a:prstGeom>
          <a:ln>
            <a:noFill/>
          </a:ln>
          <a:effectLst>
            <a:softEdge rad="112500"/>
          </a:effectLst>
        </p:spPr>
      </p:pic>
      <p:sp>
        <p:nvSpPr>
          <p:cNvPr id="12" name="TextBox 11">
            <a:extLst>
              <a:ext uri="{FF2B5EF4-FFF2-40B4-BE49-F238E27FC236}">
                <a16:creationId xmlns:a16="http://schemas.microsoft.com/office/drawing/2014/main" id="{97EE37CB-F9EE-45B2-AC76-3B5FFE72DAF7}"/>
              </a:ext>
            </a:extLst>
          </p:cNvPr>
          <p:cNvSpPr txBox="1"/>
          <p:nvPr/>
        </p:nvSpPr>
        <p:spPr>
          <a:xfrm>
            <a:off x="759132" y="1127491"/>
            <a:ext cx="1434053" cy="40011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FS PF BeauSans Pro Black" panose="02000500000000020004" pitchFamily="2" charset="0"/>
                <a:ea typeface="+mn-ea"/>
                <a:cs typeface="Poppins" pitchFamily="2" charset="77"/>
              </a:rPr>
              <a:t>VẤN</a:t>
            </a:r>
            <a:r>
              <a:rPr kumimoji="0" lang="en-US" sz="2000" b="1" i="0" u="none" strike="noStrike" kern="1200" cap="none" spc="0" normalizeH="0" noProof="0">
                <a:ln>
                  <a:noFill/>
                </a:ln>
                <a:solidFill>
                  <a:prstClr val="black"/>
                </a:solidFill>
                <a:effectLst/>
                <a:uLnTx/>
                <a:uFillTx/>
                <a:latin typeface="FS PF BeauSans Pro Black" panose="02000500000000020004" pitchFamily="2" charset="0"/>
                <a:ea typeface="+mn-ea"/>
                <a:cs typeface="Poppins" pitchFamily="2" charset="77"/>
              </a:rPr>
              <a:t> ĐỀ 1</a:t>
            </a:r>
            <a:endParaRPr kumimoji="0" lang="en-US" sz="2000" b="1" i="0" u="none" strike="noStrike" kern="1200" cap="none" spc="0" normalizeH="0" baseline="0" noProof="0" dirty="0">
              <a:ln>
                <a:noFill/>
              </a:ln>
              <a:solidFill>
                <a:prstClr val="black"/>
              </a:solidFill>
              <a:effectLst/>
              <a:uLnTx/>
              <a:uFillTx/>
              <a:latin typeface="FS PF BeauSans Pro Black" panose="02000500000000020004" pitchFamily="2" charset="0"/>
              <a:ea typeface="+mn-ea"/>
              <a:cs typeface="Poppins" pitchFamily="2" charset="77"/>
            </a:endParaRPr>
          </a:p>
        </p:txBody>
      </p:sp>
      <p:sp>
        <p:nvSpPr>
          <p:cNvPr id="13" name="Freeform 866"/>
          <p:cNvSpPr>
            <a:spLocks noChangeAspect="1" noEditPoints="1"/>
          </p:cNvSpPr>
          <p:nvPr/>
        </p:nvSpPr>
        <p:spPr bwMode="auto">
          <a:xfrm>
            <a:off x="362169" y="1127491"/>
            <a:ext cx="392040" cy="392040"/>
          </a:xfrm>
          <a:custGeom>
            <a:avLst/>
            <a:gdLst>
              <a:gd name="T0" fmla="*/ 915 w 1831"/>
              <a:gd name="T1" fmla="*/ 0 h 1831"/>
              <a:gd name="T2" fmla="*/ 0 w 1831"/>
              <a:gd name="T3" fmla="*/ 916 h 1831"/>
              <a:gd name="T4" fmla="*/ 915 w 1831"/>
              <a:gd name="T5" fmla="*/ 1831 h 1831"/>
              <a:gd name="T6" fmla="*/ 1831 w 1831"/>
              <a:gd name="T7" fmla="*/ 916 h 1831"/>
              <a:gd name="T8" fmla="*/ 915 w 1831"/>
              <a:gd name="T9" fmla="*/ 0 h 1831"/>
              <a:gd name="T10" fmla="*/ 1467 w 1831"/>
              <a:gd name="T11" fmla="*/ 774 h 1831"/>
              <a:gd name="T12" fmla="*/ 1103 w 1831"/>
              <a:gd name="T13" fmla="*/ 1124 h 1831"/>
              <a:gd name="T14" fmla="*/ 1089 w 1831"/>
              <a:gd name="T15" fmla="*/ 1129 h 1831"/>
              <a:gd name="T16" fmla="*/ 1075 w 1831"/>
              <a:gd name="T17" fmla="*/ 1123 h 1831"/>
              <a:gd name="T18" fmla="*/ 1076 w 1831"/>
              <a:gd name="T19" fmla="*/ 1096 h 1831"/>
              <a:gd name="T20" fmla="*/ 1439 w 1831"/>
              <a:gd name="T21" fmla="*/ 746 h 1831"/>
              <a:gd name="T22" fmla="*/ 1432 w 1831"/>
              <a:gd name="T23" fmla="*/ 746 h 1831"/>
              <a:gd name="T24" fmla="*/ 799 w 1831"/>
              <a:gd name="T25" fmla="*/ 828 h 1831"/>
              <a:gd name="T26" fmla="*/ 433 w 1831"/>
              <a:gd name="T27" fmla="*/ 1375 h 1831"/>
              <a:gd name="T28" fmla="*/ 414 w 1831"/>
              <a:gd name="T29" fmla="*/ 1390 h 1831"/>
              <a:gd name="T30" fmla="*/ 410 w 1831"/>
              <a:gd name="T31" fmla="*/ 1389 h 1831"/>
              <a:gd name="T32" fmla="*/ 395 w 1831"/>
              <a:gd name="T33" fmla="*/ 1365 h 1831"/>
              <a:gd name="T34" fmla="*/ 779 w 1831"/>
              <a:gd name="T35" fmla="*/ 794 h 1831"/>
              <a:gd name="T36" fmla="*/ 1423 w 1831"/>
              <a:gd name="T37" fmla="*/ 704 h 1831"/>
              <a:gd name="T38" fmla="*/ 1091 w 1831"/>
              <a:gd name="T39" fmla="*/ 358 h 1831"/>
              <a:gd name="T40" fmla="*/ 1091 w 1831"/>
              <a:gd name="T41" fmla="*/ 330 h 1831"/>
              <a:gd name="T42" fmla="*/ 1119 w 1831"/>
              <a:gd name="T43" fmla="*/ 330 h 1831"/>
              <a:gd name="T44" fmla="*/ 1469 w 1831"/>
              <a:gd name="T45" fmla="*/ 695 h 1831"/>
              <a:gd name="T46" fmla="*/ 1467 w 1831"/>
              <a:gd name="T47" fmla="*/ 774 h 1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1" h="1831">
                <a:moveTo>
                  <a:pt x="915" y="0"/>
                </a:moveTo>
                <a:cubicBezTo>
                  <a:pt x="410" y="0"/>
                  <a:pt x="0" y="410"/>
                  <a:pt x="0" y="916"/>
                </a:cubicBezTo>
                <a:cubicBezTo>
                  <a:pt x="0" y="1421"/>
                  <a:pt x="410" y="1831"/>
                  <a:pt x="915" y="1831"/>
                </a:cubicBezTo>
                <a:cubicBezTo>
                  <a:pt x="1421" y="1831"/>
                  <a:pt x="1831" y="1421"/>
                  <a:pt x="1831" y="916"/>
                </a:cubicBezTo>
                <a:cubicBezTo>
                  <a:pt x="1831" y="410"/>
                  <a:pt x="1421" y="0"/>
                  <a:pt x="915" y="0"/>
                </a:cubicBezTo>
                <a:close/>
                <a:moveTo>
                  <a:pt x="1467" y="774"/>
                </a:moveTo>
                <a:cubicBezTo>
                  <a:pt x="1103" y="1124"/>
                  <a:pt x="1103" y="1124"/>
                  <a:pt x="1103" y="1124"/>
                </a:cubicBezTo>
                <a:cubicBezTo>
                  <a:pt x="1099" y="1128"/>
                  <a:pt x="1094" y="1129"/>
                  <a:pt x="1089" y="1129"/>
                </a:cubicBezTo>
                <a:cubicBezTo>
                  <a:pt x="1084" y="1129"/>
                  <a:pt x="1079" y="1127"/>
                  <a:pt x="1075" y="1123"/>
                </a:cubicBezTo>
                <a:cubicBezTo>
                  <a:pt x="1068" y="1116"/>
                  <a:pt x="1068" y="1103"/>
                  <a:pt x="1076" y="1096"/>
                </a:cubicBezTo>
                <a:cubicBezTo>
                  <a:pt x="1439" y="746"/>
                  <a:pt x="1439" y="746"/>
                  <a:pt x="1439" y="746"/>
                </a:cubicBezTo>
                <a:cubicBezTo>
                  <a:pt x="1437" y="747"/>
                  <a:pt x="1434" y="747"/>
                  <a:pt x="1432" y="746"/>
                </a:cubicBezTo>
                <a:cubicBezTo>
                  <a:pt x="1428" y="745"/>
                  <a:pt x="1087" y="657"/>
                  <a:pt x="799" y="828"/>
                </a:cubicBezTo>
                <a:cubicBezTo>
                  <a:pt x="619" y="934"/>
                  <a:pt x="496" y="1118"/>
                  <a:pt x="433" y="1375"/>
                </a:cubicBezTo>
                <a:cubicBezTo>
                  <a:pt x="431" y="1384"/>
                  <a:pt x="423" y="1390"/>
                  <a:pt x="414" y="1390"/>
                </a:cubicBezTo>
                <a:cubicBezTo>
                  <a:pt x="413" y="1390"/>
                  <a:pt x="411" y="1389"/>
                  <a:pt x="410" y="1389"/>
                </a:cubicBezTo>
                <a:cubicBezTo>
                  <a:pt x="399" y="1386"/>
                  <a:pt x="393" y="1376"/>
                  <a:pt x="395" y="1365"/>
                </a:cubicBezTo>
                <a:cubicBezTo>
                  <a:pt x="461" y="1098"/>
                  <a:pt x="590" y="906"/>
                  <a:pt x="779" y="794"/>
                </a:cubicBezTo>
                <a:cubicBezTo>
                  <a:pt x="1046" y="636"/>
                  <a:pt x="1345" y="686"/>
                  <a:pt x="1423" y="704"/>
                </a:cubicBezTo>
                <a:cubicBezTo>
                  <a:pt x="1091" y="358"/>
                  <a:pt x="1091" y="358"/>
                  <a:pt x="1091" y="358"/>
                </a:cubicBezTo>
                <a:cubicBezTo>
                  <a:pt x="1083" y="350"/>
                  <a:pt x="1083" y="337"/>
                  <a:pt x="1091" y="330"/>
                </a:cubicBezTo>
                <a:cubicBezTo>
                  <a:pt x="1099" y="322"/>
                  <a:pt x="1111" y="323"/>
                  <a:pt x="1119" y="330"/>
                </a:cubicBezTo>
                <a:cubicBezTo>
                  <a:pt x="1469" y="695"/>
                  <a:pt x="1469" y="695"/>
                  <a:pt x="1469" y="695"/>
                </a:cubicBezTo>
                <a:cubicBezTo>
                  <a:pt x="1490" y="717"/>
                  <a:pt x="1489" y="753"/>
                  <a:pt x="1467" y="774"/>
                </a:cubicBezTo>
                <a:close/>
              </a:path>
            </a:pathLst>
          </a:custGeom>
          <a:solidFill>
            <a:srgbClr val="EE0033"/>
          </a:solidFill>
          <a:ln w="6350">
            <a:solidFill>
              <a:schemeClr val="bg1"/>
            </a:solidFill>
          </a:ln>
        </p:spPr>
        <p:txBody>
          <a:bodyPr vert="horz" wrap="square" lIns="91440" tIns="45720" rIns="91440" bIns="45720" numCol="1" anchor="t" anchorCtr="0" compatLnSpc="1">
            <a:prstTxWarp prst="textNoShape">
              <a:avLst/>
            </a:prstTxWarp>
          </a:bodyPr>
          <a:lstStyle/>
          <a:p>
            <a:endParaRPr lang="en-GB"/>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3436" y="644009"/>
            <a:ext cx="5009030" cy="3941438"/>
          </a:xfrm>
          <a:prstGeom prst="rect">
            <a:avLst/>
          </a:prstGeom>
        </p:spPr>
      </p:pic>
    </p:spTree>
    <p:extLst>
      <p:ext uri="{BB962C8B-B14F-4D97-AF65-F5344CB8AC3E}">
        <p14:creationId xmlns:p14="http://schemas.microsoft.com/office/powerpoint/2010/main" val="786139456"/>
      </p:ext>
    </p:extLst>
  </p:cSld>
  <p:clrMapOvr>
    <a:masterClrMapping/>
  </p:clrMapOvr>
  <p:transition>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3"/>
          <p:cNvSpPr/>
          <p:nvPr/>
        </p:nvSpPr>
        <p:spPr>
          <a:xfrm>
            <a:off x="0" y="123840"/>
            <a:ext cx="9143640" cy="42943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685800">
              <a:lnSpc>
                <a:spcPct val="100000"/>
              </a:lnSpc>
            </a:pPr>
            <a:r>
              <a:rPr lang="nl-NL" sz="2200" b="1" spc="-1" dirty="0">
                <a:solidFill>
                  <a:srgbClr val="EE0033"/>
                </a:solidFill>
                <a:latin typeface="FS PF BeauSans Pro"/>
              </a:rPr>
              <a:t>I. </a:t>
            </a:r>
            <a:r>
              <a:rPr lang="en-US" sz="2200" b="1" spc="-1" dirty="0">
                <a:solidFill>
                  <a:srgbClr val="EE0033"/>
                </a:solidFill>
                <a:latin typeface="FS PF BeauSans Pro"/>
              </a:rPr>
              <a:t>HẠ TẦNG MẠNG LƯỚI</a:t>
            </a:r>
            <a:endParaRPr lang="en-US" sz="2200" spc="-1" dirty="0">
              <a:solidFill>
                <a:srgbClr val="000000"/>
              </a:solidFill>
              <a:latin typeface="Arial"/>
            </a:endParaRPr>
          </a:p>
        </p:txBody>
      </p:sp>
      <p:cxnSp>
        <p:nvCxnSpPr>
          <p:cNvPr id="187" name="Straight Connector 4"/>
          <p:cNvCxnSpPr/>
          <p:nvPr/>
        </p:nvCxnSpPr>
        <p:spPr>
          <a:xfrm>
            <a:off x="3448080" y="554760"/>
            <a:ext cx="2256120" cy="360"/>
          </a:xfrm>
          <a:prstGeom prst="straightConnector1">
            <a:avLst/>
          </a:prstGeom>
          <a:ln w="76200">
            <a:solidFill>
              <a:srgbClr val="EE0033"/>
            </a:solidFill>
          </a:ln>
        </p:spPr>
      </p:cxnSp>
      <p:sp>
        <p:nvSpPr>
          <p:cNvPr id="188" name="Rectangle 16"/>
          <p:cNvSpPr/>
          <p:nvPr/>
        </p:nvSpPr>
        <p:spPr>
          <a:xfrm>
            <a:off x="362169" y="644009"/>
            <a:ext cx="2357280" cy="394560"/>
          </a:xfrm>
          <a:prstGeom prst="rect">
            <a:avLst/>
          </a:prstGeom>
          <a:solidFill>
            <a:srgbClr val="EE0033"/>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685800">
              <a:lnSpc>
                <a:spcPct val="100000"/>
              </a:lnSpc>
            </a:pPr>
            <a:r>
              <a:rPr lang="en-US" sz="2000" b="1" strike="noStrike" spc="-1">
                <a:solidFill>
                  <a:schemeClr val="lt1"/>
                </a:solidFill>
                <a:latin typeface="FS PF BeauSans Pro"/>
              </a:rPr>
              <a:t>5. Vấn đề tồn tại</a:t>
            </a:r>
            <a:endParaRPr lang="en-US" sz="2000" b="0" strike="noStrike" spc="-1">
              <a:solidFill>
                <a:srgbClr val="FFFFFF"/>
              </a:solidFill>
              <a:latin typeface="Arial"/>
            </a:endParaRPr>
          </a:p>
        </p:txBody>
      </p:sp>
      <p:sp>
        <p:nvSpPr>
          <p:cNvPr id="10" name="TextBox 9"/>
          <p:cNvSpPr txBox="1"/>
          <p:nvPr/>
        </p:nvSpPr>
        <p:spPr>
          <a:xfrm>
            <a:off x="223875" y="4785741"/>
            <a:ext cx="2228849" cy="253916"/>
          </a:xfrm>
          <a:prstGeom prst="rect">
            <a:avLst/>
          </a:prstGeom>
          <a:solidFill>
            <a:schemeClr val="bg1">
              <a:lumMod val="95000"/>
            </a:schemeClr>
          </a:solidFill>
          <a:ln>
            <a:solidFill>
              <a:schemeClr val="bg1">
                <a:lumMod val="95000"/>
              </a:schemeClr>
            </a:solidFill>
          </a:ln>
        </p:spPr>
        <p:txBody>
          <a:bodyPr wrap="square" rtlCol="0">
            <a:spAutoFit/>
          </a:bodyPr>
          <a:lstStyle/>
          <a:p>
            <a:r>
              <a:rPr lang="en-US" sz="1050" b="1">
                <a:solidFill>
                  <a:schemeClr val="bg1">
                    <a:lumMod val="50000"/>
                  </a:schemeClr>
                </a:solidFill>
                <a:latin typeface="FS PF BeauSans Pro SemiBold" panose="02000503000000020004" pitchFamily="2" charset="0"/>
              </a:rPr>
              <a:t>Trung tâm Kỹ thuật Khu vực 2</a:t>
            </a:r>
          </a:p>
        </p:txBody>
      </p:sp>
      <p:pic>
        <p:nvPicPr>
          <p:cNvPr id="11" name="Picture 10"/>
          <p:cNvPicPr>
            <a:picLocks noChangeAspect="1"/>
          </p:cNvPicPr>
          <p:nvPr/>
        </p:nvPicPr>
        <p:blipFill>
          <a:blip r:embed="rId3"/>
          <a:stretch>
            <a:fillRect/>
          </a:stretch>
        </p:blipFill>
        <p:spPr>
          <a:xfrm>
            <a:off x="7829550" y="0"/>
            <a:ext cx="1323594" cy="437941"/>
          </a:xfrm>
          <a:prstGeom prst="rect">
            <a:avLst/>
          </a:prstGeom>
          <a:ln>
            <a:noFill/>
          </a:ln>
          <a:effectLst>
            <a:softEdge rad="112500"/>
          </a:effectLst>
        </p:spPr>
      </p:pic>
      <p:sp>
        <p:nvSpPr>
          <p:cNvPr id="12" name="TextBox 11">
            <a:extLst>
              <a:ext uri="{FF2B5EF4-FFF2-40B4-BE49-F238E27FC236}">
                <a16:creationId xmlns:a16="http://schemas.microsoft.com/office/drawing/2014/main" id="{97EE37CB-F9EE-45B2-AC76-3B5FFE72DAF7}"/>
              </a:ext>
            </a:extLst>
          </p:cNvPr>
          <p:cNvSpPr txBox="1"/>
          <p:nvPr/>
        </p:nvSpPr>
        <p:spPr>
          <a:xfrm>
            <a:off x="759132" y="1120772"/>
            <a:ext cx="1434053" cy="40011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FS PF BeauSans Pro Black" panose="02000500000000020004" pitchFamily="2" charset="0"/>
                <a:ea typeface="+mn-ea"/>
                <a:cs typeface="Poppins" pitchFamily="2" charset="77"/>
              </a:rPr>
              <a:t>VẤN</a:t>
            </a:r>
            <a:r>
              <a:rPr kumimoji="0" lang="en-US" sz="2000" b="1" i="0" u="none" strike="noStrike" kern="1200" cap="none" spc="0" normalizeH="0" noProof="0" dirty="0">
                <a:ln>
                  <a:noFill/>
                </a:ln>
                <a:solidFill>
                  <a:prstClr val="black"/>
                </a:solidFill>
                <a:effectLst/>
                <a:uLnTx/>
                <a:uFillTx/>
                <a:latin typeface="FS PF BeauSans Pro Black" panose="02000500000000020004" pitchFamily="2" charset="0"/>
                <a:ea typeface="+mn-ea"/>
                <a:cs typeface="Poppins" pitchFamily="2" charset="77"/>
              </a:rPr>
              <a:t> ĐỀ 2</a:t>
            </a:r>
            <a:endParaRPr kumimoji="0" lang="en-US" sz="2000" b="1" i="0" u="none" strike="noStrike" kern="1200" cap="none" spc="0" normalizeH="0" baseline="0" noProof="0" dirty="0">
              <a:ln>
                <a:noFill/>
              </a:ln>
              <a:solidFill>
                <a:prstClr val="black"/>
              </a:solidFill>
              <a:effectLst/>
              <a:uLnTx/>
              <a:uFillTx/>
              <a:latin typeface="FS PF BeauSans Pro Black" panose="02000500000000020004" pitchFamily="2" charset="0"/>
              <a:ea typeface="+mn-ea"/>
              <a:cs typeface="Poppins" pitchFamily="2" charset="77"/>
            </a:endParaRPr>
          </a:p>
        </p:txBody>
      </p:sp>
      <p:sp>
        <p:nvSpPr>
          <p:cNvPr id="13" name="Freeform 866"/>
          <p:cNvSpPr>
            <a:spLocks noChangeAspect="1" noEditPoints="1"/>
          </p:cNvSpPr>
          <p:nvPr/>
        </p:nvSpPr>
        <p:spPr bwMode="auto">
          <a:xfrm>
            <a:off x="362169" y="1120772"/>
            <a:ext cx="392040" cy="392040"/>
          </a:xfrm>
          <a:custGeom>
            <a:avLst/>
            <a:gdLst>
              <a:gd name="T0" fmla="*/ 915 w 1831"/>
              <a:gd name="T1" fmla="*/ 0 h 1831"/>
              <a:gd name="T2" fmla="*/ 0 w 1831"/>
              <a:gd name="T3" fmla="*/ 916 h 1831"/>
              <a:gd name="T4" fmla="*/ 915 w 1831"/>
              <a:gd name="T5" fmla="*/ 1831 h 1831"/>
              <a:gd name="T6" fmla="*/ 1831 w 1831"/>
              <a:gd name="T7" fmla="*/ 916 h 1831"/>
              <a:gd name="T8" fmla="*/ 915 w 1831"/>
              <a:gd name="T9" fmla="*/ 0 h 1831"/>
              <a:gd name="T10" fmla="*/ 1467 w 1831"/>
              <a:gd name="T11" fmla="*/ 774 h 1831"/>
              <a:gd name="T12" fmla="*/ 1103 w 1831"/>
              <a:gd name="T13" fmla="*/ 1124 h 1831"/>
              <a:gd name="T14" fmla="*/ 1089 w 1831"/>
              <a:gd name="T15" fmla="*/ 1129 h 1831"/>
              <a:gd name="T16" fmla="*/ 1075 w 1831"/>
              <a:gd name="T17" fmla="*/ 1123 h 1831"/>
              <a:gd name="T18" fmla="*/ 1076 w 1831"/>
              <a:gd name="T19" fmla="*/ 1096 h 1831"/>
              <a:gd name="T20" fmla="*/ 1439 w 1831"/>
              <a:gd name="T21" fmla="*/ 746 h 1831"/>
              <a:gd name="T22" fmla="*/ 1432 w 1831"/>
              <a:gd name="T23" fmla="*/ 746 h 1831"/>
              <a:gd name="T24" fmla="*/ 799 w 1831"/>
              <a:gd name="T25" fmla="*/ 828 h 1831"/>
              <a:gd name="T26" fmla="*/ 433 w 1831"/>
              <a:gd name="T27" fmla="*/ 1375 h 1831"/>
              <a:gd name="T28" fmla="*/ 414 w 1831"/>
              <a:gd name="T29" fmla="*/ 1390 h 1831"/>
              <a:gd name="T30" fmla="*/ 410 w 1831"/>
              <a:gd name="T31" fmla="*/ 1389 h 1831"/>
              <a:gd name="T32" fmla="*/ 395 w 1831"/>
              <a:gd name="T33" fmla="*/ 1365 h 1831"/>
              <a:gd name="T34" fmla="*/ 779 w 1831"/>
              <a:gd name="T35" fmla="*/ 794 h 1831"/>
              <a:gd name="T36" fmla="*/ 1423 w 1831"/>
              <a:gd name="T37" fmla="*/ 704 h 1831"/>
              <a:gd name="T38" fmla="*/ 1091 w 1831"/>
              <a:gd name="T39" fmla="*/ 358 h 1831"/>
              <a:gd name="T40" fmla="*/ 1091 w 1831"/>
              <a:gd name="T41" fmla="*/ 330 h 1831"/>
              <a:gd name="T42" fmla="*/ 1119 w 1831"/>
              <a:gd name="T43" fmla="*/ 330 h 1831"/>
              <a:gd name="T44" fmla="*/ 1469 w 1831"/>
              <a:gd name="T45" fmla="*/ 695 h 1831"/>
              <a:gd name="T46" fmla="*/ 1467 w 1831"/>
              <a:gd name="T47" fmla="*/ 774 h 1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1" h="1831">
                <a:moveTo>
                  <a:pt x="915" y="0"/>
                </a:moveTo>
                <a:cubicBezTo>
                  <a:pt x="410" y="0"/>
                  <a:pt x="0" y="410"/>
                  <a:pt x="0" y="916"/>
                </a:cubicBezTo>
                <a:cubicBezTo>
                  <a:pt x="0" y="1421"/>
                  <a:pt x="410" y="1831"/>
                  <a:pt x="915" y="1831"/>
                </a:cubicBezTo>
                <a:cubicBezTo>
                  <a:pt x="1421" y="1831"/>
                  <a:pt x="1831" y="1421"/>
                  <a:pt x="1831" y="916"/>
                </a:cubicBezTo>
                <a:cubicBezTo>
                  <a:pt x="1831" y="410"/>
                  <a:pt x="1421" y="0"/>
                  <a:pt x="915" y="0"/>
                </a:cubicBezTo>
                <a:close/>
                <a:moveTo>
                  <a:pt x="1467" y="774"/>
                </a:moveTo>
                <a:cubicBezTo>
                  <a:pt x="1103" y="1124"/>
                  <a:pt x="1103" y="1124"/>
                  <a:pt x="1103" y="1124"/>
                </a:cubicBezTo>
                <a:cubicBezTo>
                  <a:pt x="1099" y="1128"/>
                  <a:pt x="1094" y="1129"/>
                  <a:pt x="1089" y="1129"/>
                </a:cubicBezTo>
                <a:cubicBezTo>
                  <a:pt x="1084" y="1129"/>
                  <a:pt x="1079" y="1127"/>
                  <a:pt x="1075" y="1123"/>
                </a:cubicBezTo>
                <a:cubicBezTo>
                  <a:pt x="1068" y="1116"/>
                  <a:pt x="1068" y="1103"/>
                  <a:pt x="1076" y="1096"/>
                </a:cubicBezTo>
                <a:cubicBezTo>
                  <a:pt x="1439" y="746"/>
                  <a:pt x="1439" y="746"/>
                  <a:pt x="1439" y="746"/>
                </a:cubicBezTo>
                <a:cubicBezTo>
                  <a:pt x="1437" y="747"/>
                  <a:pt x="1434" y="747"/>
                  <a:pt x="1432" y="746"/>
                </a:cubicBezTo>
                <a:cubicBezTo>
                  <a:pt x="1428" y="745"/>
                  <a:pt x="1087" y="657"/>
                  <a:pt x="799" y="828"/>
                </a:cubicBezTo>
                <a:cubicBezTo>
                  <a:pt x="619" y="934"/>
                  <a:pt x="496" y="1118"/>
                  <a:pt x="433" y="1375"/>
                </a:cubicBezTo>
                <a:cubicBezTo>
                  <a:pt x="431" y="1384"/>
                  <a:pt x="423" y="1390"/>
                  <a:pt x="414" y="1390"/>
                </a:cubicBezTo>
                <a:cubicBezTo>
                  <a:pt x="413" y="1390"/>
                  <a:pt x="411" y="1389"/>
                  <a:pt x="410" y="1389"/>
                </a:cubicBezTo>
                <a:cubicBezTo>
                  <a:pt x="399" y="1386"/>
                  <a:pt x="393" y="1376"/>
                  <a:pt x="395" y="1365"/>
                </a:cubicBezTo>
                <a:cubicBezTo>
                  <a:pt x="461" y="1098"/>
                  <a:pt x="590" y="906"/>
                  <a:pt x="779" y="794"/>
                </a:cubicBezTo>
                <a:cubicBezTo>
                  <a:pt x="1046" y="636"/>
                  <a:pt x="1345" y="686"/>
                  <a:pt x="1423" y="704"/>
                </a:cubicBezTo>
                <a:cubicBezTo>
                  <a:pt x="1091" y="358"/>
                  <a:pt x="1091" y="358"/>
                  <a:pt x="1091" y="358"/>
                </a:cubicBezTo>
                <a:cubicBezTo>
                  <a:pt x="1083" y="350"/>
                  <a:pt x="1083" y="337"/>
                  <a:pt x="1091" y="330"/>
                </a:cubicBezTo>
                <a:cubicBezTo>
                  <a:pt x="1099" y="322"/>
                  <a:pt x="1111" y="323"/>
                  <a:pt x="1119" y="330"/>
                </a:cubicBezTo>
                <a:cubicBezTo>
                  <a:pt x="1469" y="695"/>
                  <a:pt x="1469" y="695"/>
                  <a:pt x="1469" y="695"/>
                </a:cubicBezTo>
                <a:cubicBezTo>
                  <a:pt x="1490" y="717"/>
                  <a:pt x="1489" y="753"/>
                  <a:pt x="1467" y="774"/>
                </a:cubicBezTo>
                <a:close/>
              </a:path>
            </a:pathLst>
          </a:custGeom>
          <a:solidFill>
            <a:srgbClr val="EE0033"/>
          </a:solidFill>
          <a:ln w="6350">
            <a:solidFill>
              <a:schemeClr val="bg1"/>
            </a:solidFill>
          </a:ln>
        </p:spPr>
        <p:txBody>
          <a:bodyPr vert="horz" wrap="square" lIns="91440" tIns="45720" rIns="91440" bIns="45720" numCol="1" anchor="t" anchorCtr="0" compatLnSpc="1">
            <a:prstTxWarp prst="textNoShape">
              <a:avLst/>
            </a:prstTxWarp>
          </a:bodyPr>
          <a:lstStyle/>
          <a:p>
            <a:endParaRPr lang="en-GB"/>
          </a:p>
        </p:txBody>
      </p:sp>
      <p:grpSp>
        <p:nvGrpSpPr>
          <p:cNvPr id="16" name="Group 5"/>
          <p:cNvGrpSpPr/>
          <p:nvPr/>
        </p:nvGrpSpPr>
        <p:grpSpPr>
          <a:xfrm>
            <a:off x="869841" y="1499379"/>
            <a:ext cx="8065729" cy="3085181"/>
            <a:chOff x="739080" y="1145160"/>
            <a:chExt cx="3303720" cy="3861326"/>
          </a:xfrm>
        </p:grpSpPr>
        <p:sp>
          <p:nvSpPr>
            <p:cNvPr id="17" name="Freeform 8"/>
            <p:cNvSpPr/>
            <p:nvPr/>
          </p:nvSpPr>
          <p:spPr>
            <a:xfrm>
              <a:off x="739080" y="1145160"/>
              <a:ext cx="3303720" cy="3861326"/>
            </a:xfrm>
            <a:custGeom>
              <a:avLst/>
              <a:gdLst>
                <a:gd name="textAreaLeft" fmla="*/ 0 w 3303720"/>
                <a:gd name="textAreaRight" fmla="*/ 3304080 w 3303720"/>
                <a:gd name="textAreaTop" fmla="*/ 0 h 2852640"/>
                <a:gd name="textAreaBottom" fmla="*/ 2853000 h 2852640"/>
              </a:gdLst>
              <a:ahLst/>
              <a:cxnLst/>
              <a:rect l="textAreaLeft" t="textAreaTop" r="textAreaRight" b="textAreaBottom"/>
              <a:pathLst>
                <a:path w="1857374" h="1449360">
                  <a:moveTo>
                    <a:pt x="0" y="0"/>
                  </a:moveTo>
                  <a:lnTo>
                    <a:pt x="1857374" y="0"/>
                  </a:lnTo>
                  <a:lnTo>
                    <a:pt x="1857374" y="1449360"/>
                  </a:lnTo>
                  <a:lnTo>
                    <a:pt x="0" y="1449360"/>
                  </a:lnTo>
                  <a:lnTo>
                    <a:pt x="0" y="0"/>
                  </a:lnTo>
                  <a:close/>
                </a:path>
              </a:pathLst>
            </a:custGeom>
            <a:solidFill>
              <a:srgbClr val="FFFFFF"/>
            </a:solidFill>
            <a:ln>
              <a:solidFill>
                <a:srgbClr val="E80500"/>
              </a:solidFill>
            </a:ln>
          </p:spPr>
          <p:style>
            <a:lnRef idx="2">
              <a:schemeClr val="accent1">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p:style>
          <p:txBody>
            <a:bodyPr lIns="176040" tIns="176040" rIns="234720" bIns="263880" numCol="1" spcCol="1440" anchor="t">
              <a:noAutofit/>
            </a:bodyPr>
            <a:lstStyle/>
            <a:p>
              <a:pPr defTabSz="1466640">
                <a:lnSpc>
                  <a:spcPct val="90000"/>
                </a:lnSpc>
                <a:spcAft>
                  <a:spcPts val="496"/>
                </a:spcAft>
              </a:pPr>
              <a:endParaRPr lang="en-US" sz="1300" b="0" strike="noStrike" spc="-1">
                <a:solidFill>
                  <a:schemeClr val="dk1"/>
                </a:solidFill>
                <a:latin typeface="FS PF BeauSans Pro" panose="02000500000000020004" pitchFamily="2" charset="0"/>
              </a:endParaRPr>
            </a:p>
          </p:txBody>
        </p:sp>
        <p:sp>
          <p:nvSpPr>
            <p:cNvPr id="18" name="Rectangle 9"/>
            <p:cNvSpPr/>
            <p:nvPr/>
          </p:nvSpPr>
          <p:spPr>
            <a:xfrm>
              <a:off x="739080" y="1226881"/>
              <a:ext cx="3303720" cy="377960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685800">
                <a:lnSpc>
                  <a:spcPct val="100000"/>
                </a:lnSpc>
                <a:spcAft>
                  <a:spcPts val="224"/>
                </a:spcAft>
                <a:buClr>
                  <a:srgbClr val="000000"/>
                </a:buClr>
              </a:pPr>
              <a:r>
                <a:rPr lang="nl-NL" sz="2000" b="1" spc="-1">
                  <a:solidFill>
                    <a:schemeClr val="dk1"/>
                  </a:solidFill>
                  <a:latin typeface="FS PF BeauSans Pro" panose="02000500000000020004" pitchFamily="2" charset="0"/>
                </a:rPr>
                <a:t>Củng cố hạ tầng PCTT: </a:t>
              </a:r>
            </a:p>
            <a:p>
              <a:pPr marL="285750" indent="-285750" algn="just" defTabSz="685800">
                <a:lnSpc>
                  <a:spcPct val="100000"/>
                </a:lnSpc>
                <a:spcAft>
                  <a:spcPts val="224"/>
                </a:spcAft>
                <a:buClr>
                  <a:srgbClr val="000000"/>
                </a:buClr>
                <a:buFont typeface="Wingdings" panose="05000000000000000000" pitchFamily="2" charset="2"/>
                <a:buChar char="q"/>
              </a:pPr>
              <a:r>
                <a:rPr lang="vi-VN" sz="1600" b="1" u="sng" spc="-1">
                  <a:latin typeface="FS PF BeauSans Pro" panose="02000500000000020004" pitchFamily="2" charset="0"/>
                </a:rPr>
                <a:t>Củng cố bảo dưỡng nhà trạm: </a:t>
              </a:r>
              <a:r>
                <a:rPr lang="vi-VN" sz="1600" b="1" spc="-1">
                  <a:solidFill>
                    <a:schemeClr val="dk1"/>
                  </a:solidFill>
                  <a:latin typeface="FS PF BeauSans Pro" panose="02000500000000020004" pitchFamily="2" charset="0"/>
                </a:rPr>
                <a:t>Hoàn thành 2</a:t>
              </a:r>
              <a:r>
                <a:rPr lang="en-US" sz="1600" b="1" spc="-1">
                  <a:solidFill>
                    <a:schemeClr val="dk1"/>
                  </a:solidFill>
                  <a:latin typeface="FS PF BeauSans Pro" panose="02000500000000020004" pitchFamily="2" charset="0"/>
                </a:rPr>
                <a:t>63</a:t>
              </a:r>
              <a:r>
                <a:rPr lang="vi-VN" sz="1600" b="1" spc="-1">
                  <a:solidFill>
                    <a:schemeClr val="dk1"/>
                  </a:solidFill>
                  <a:latin typeface="FS PF BeauSans Pro" panose="02000500000000020004" pitchFamily="2" charset="0"/>
                </a:rPr>
                <a:t>/275 trạm </a:t>
              </a:r>
              <a:r>
                <a:rPr lang="vi-VN" sz="1600" b="1" spc="-1">
                  <a:solidFill>
                    <a:srgbClr val="FF0000"/>
                  </a:solidFill>
                  <a:latin typeface="FS PF BeauSans Pro" panose="02000500000000020004" pitchFamily="2" charset="0"/>
                </a:rPr>
                <a:t>~ </a:t>
              </a:r>
              <a:r>
                <a:rPr lang="en-US" sz="1600" b="1" spc="-1">
                  <a:solidFill>
                    <a:srgbClr val="FF0000"/>
                  </a:solidFill>
                  <a:latin typeface="FS PF BeauSans Pro" panose="02000500000000020004" pitchFamily="2" charset="0"/>
                </a:rPr>
                <a:t>95,6</a:t>
              </a:r>
              <a:r>
                <a:rPr lang="vi-VN" sz="1600" b="1" spc="-1">
                  <a:solidFill>
                    <a:srgbClr val="FF0000"/>
                  </a:solidFill>
                  <a:latin typeface="FS PF BeauSans Pro" panose="02000500000000020004" pitchFamily="2" charset="0"/>
                </a:rPr>
                <a:t>%, tồn </a:t>
              </a:r>
              <a:r>
                <a:rPr lang="en-US" sz="1600" b="1" spc="-1">
                  <a:solidFill>
                    <a:srgbClr val="FF0000"/>
                  </a:solidFill>
                  <a:latin typeface="FS PF BeauSans Pro" panose="02000500000000020004" pitchFamily="2" charset="0"/>
                </a:rPr>
                <a:t>12</a:t>
              </a:r>
              <a:r>
                <a:rPr lang="vi-VN" sz="1600" b="1" spc="-1">
                  <a:solidFill>
                    <a:srgbClr val="FF0000"/>
                  </a:solidFill>
                  <a:latin typeface="FS PF BeauSans Pro" panose="02000500000000020004" pitchFamily="2" charset="0"/>
                </a:rPr>
                <a:t> trạm</a:t>
              </a:r>
              <a:r>
                <a:rPr lang="en-US" sz="1600" b="1" spc="-1">
                  <a:solidFill>
                    <a:srgbClr val="FF0000"/>
                  </a:solidFill>
                  <a:latin typeface="FS PF BeauSans Pro" panose="02000500000000020004" pitchFamily="2" charset="0"/>
                </a:rPr>
                <a:t>.</a:t>
              </a:r>
            </a:p>
            <a:p>
              <a:pPr marL="285750" indent="-285750" algn="just" defTabSz="685800">
                <a:lnSpc>
                  <a:spcPct val="100000"/>
                </a:lnSpc>
                <a:spcAft>
                  <a:spcPts val="224"/>
                </a:spcAft>
                <a:buClr>
                  <a:srgbClr val="000000"/>
                </a:buClr>
                <a:buFont typeface="Wingdings" panose="05000000000000000000" pitchFamily="2" charset="2"/>
                <a:buChar char="ü"/>
              </a:pPr>
              <a:r>
                <a:rPr lang="en-US" sz="1200" b="1">
                  <a:latin typeface="FS PF BeauSans Pro" panose="02000500000000020004" pitchFamily="2" charset="0"/>
                </a:rPr>
                <a:t>4 trạm </a:t>
              </a:r>
              <a:r>
                <a:rPr lang="en-US" sz="1200" b="1">
                  <a:solidFill>
                    <a:srgbClr val="FF0000"/>
                  </a:solidFill>
                  <a:latin typeface="FS PF BeauSans Pro" panose="02000500000000020004" pitchFamily="2" charset="0"/>
                </a:rPr>
                <a:t>TTH0440, </a:t>
              </a:r>
              <a:r>
                <a:rPr lang="en-US" sz="1200" b="1" smtClean="0">
                  <a:solidFill>
                    <a:srgbClr val="FF0000"/>
                  </a:solidFill>
                  <a:latin typeface="FS PF BeauSans Pro" panose="02000500000000020004" pitchFamily="2" charset="0"/>
                </a:rPr>
                <a:t>KHA0068 </a:t>
              </a:r>
              <a:r>
                <a:rPr lang="en-US" sz="1200" i="1" smtClean="0">
                  <a:latin typeface="FS PF BeauSans Pro" panose="02000500000000020004" pitchFamily="2" charset="0"/>
                </a:rPr>
                <a:t>trước 30/8/2025 </a:t>
              </a:r>
              <a:r>
                <a:rPr lang="en-US" sz="1200" b="1" smtClean="0">
                  <a:solidFill>
                    <a:srgbClr val="FF0000"/>
                  </a:solidFill>
                  <a:latin typeface="FS PF BeauSans Pro" panose="02000500000000020004" pitchFamily="2" charset="0"/>
                </a:rPr>
                <a:t>và </a:t>
              </a:r>
              <a:r>
                <a:rPr lang="en-US" sz="1200" b="1">
                  <a:solidFill>
                    <a:srgbClr val="FF0000"/>
                  </a:solidFill>
                  <a:latin typeface="FS PF BeauSans Pro" panose="02000500000000020004" pitchFamily="2" charset="0"/>
                </a:rPr>
                <a:t>KHA0224, </a:t>
              </a:r>
              <a:r>
                <a:rPr lang="en-US" sz="1200" b="1" smtClean="0">
                  <a:solidFill>
                    <a:srgbClr val="FF0000"/>
                  </a:solidFill>
                  <a:latin typeface="FS PF BeauSans Pro" panose="02000500000000020004" pitchFamily="2" charset="0"/>
                </a:rPr>
                <a:t>GLI3980 </a:t>
              </a:r>
              <a:r>
                <a:rPr lang="en-US" sz="1200" i="1" smtClean="0">
                  <a:latin typeface="FS PF BeauSans Pro" panose="02000500000000020004" pitchFamily="2" charset="0"/>
                </a:rPr>
                <a:t>trước </a:t>
              </a:r>
              <a:r>
                <a:rPr lang="en-US" sz="1200" i="1">
                  <a:latin typeface="FS PF BeauSans Pro" panose="02000500000000020004" pitchFamily="2" charset="0"/>
                </a:rPr>
                <a:t>30/9/2025 (thay đổi GP từ củng cố sang kiên cố thay cột).</a:t>
              </a:r>
            </a:p>
            <a:p>
              <a:pPr marL="285750" indent="-285750" algn="just" defTabSz="685800">
                <a:lnSpc>
                  <a:spcPct val="100000"/>
                </a:lnSpc>
                <a:spcAft>
                  <a:spcPts val="224"/>
                </a:spcAft>
                <a:buClr>
                  <a:srgbClr val="000000"/>
                </a:buClr>
                <a:buFont typeface="Wingdings" panose="05000000000000000000" pitchFamily="2" charset="2"/>
                <a:buChar char="ü"/>
              </a:pPr>
              <a:r>
                <a:rPr lang="en-US" sz="1200" b="1">
                  <a:latin typeface="FS PF BeauSans Pro" panose="02000500000000020004" pitchFamily="2" charset="0"/>
                </a:rPr>
                <a:t>5 trạm biển đảo </a:t>
              </a:r>
              <a:r>
                <a:rPr lang="en-US" sz="1200" b="1">
                  <a:solidFill>
                    <a:srgbClr val="FF0000"/>
                  </a:solidFill>
                  <a:latin typeface="FS PF BeauSans Pro" panose="02000500000000020004" pitchFamily="2" charset="0"/>
                </a:rPr>
                <a:t>KHA0355, BTN0055, BTN0549, BTN0099, BTN0099-11</a:t>
              </a:r>
              <a:r>
                <a:rPr lang="en-US" sz="1200">
                  <a:solidFill>
                    <a:srgbClr val="FF0000"/>
                  </a:solidFill>
                  <a:latin typeface="FS PF BeauSans Pro" panose="02000500000000020004" pitchFamily="2" charset="0"/>
                </a:rPr>
                <a:t> </a:t>
              </a:r>
              <a:r>
                <a:rPr lang="en-US" sz="1200" i="1" smtClean="0">
                  <a:latin typeface="FS PF BeauSans Pro" panose="02000500000000020004" pitchFamily="2" charset="0"/>
                </a:rPr>
                <a:t>trước 30/9/2025.</a:t>
              </a:r>
              <a:endParaRPr lang="en-US" sz="1200" i="1">
                <a:latin typeface="FS PF BeauSans Pro" panose="02000500000000020004" pitchFamily="2" charset="0"/>
              </a:endParaRPr>
            </a:p>
            <a:p>
              <a:pPr marL="285750" indent="-285750" algn="just" defTabSz="685800">
                <a:lnSpc>
                  <a:spcPct val="100000"/>
                </a:lnSpc>
                <a:spcAft>
                  <a:spcPts val="224"/>
                </a:spcAft>
                <a:buClr>
                  <a:srgbClr val="000000"/>
                </a:buClr>
                <a:buFont typeface="Wingdings" panose="05000000000000000000" pitchFamily="2" charset="2"/>
                <a:buChar char="ü"/>
              </a:pPr>
              <a:r>
                <a:rPr lang="en-US" sz="1200" b="1">
                  <a:latin typeface="FS PF BeauSans Pro" panose="02000500000000020004" pitchFamily="2" charset="0"/>
                </a:rPr>
                <a:t>2 trạm </a:t>
              </a:r>
              <a:r>
                <a:rPr lang="en-US" sz="1200" b="1">
                  <a:solidFill>
                    <a:srgbClr val="FF0000"/>
                  </a:solidFill>
                  <a:latin typeface="FS PF BeauSans Pro" panose="02000500000000020004" pitchFamily="2" charset="0"/>
                </a:rPr>
                <a:t>KHA0258, KHA0259</a:t>
              </a:r>
              <a:r>
                <a:rPr lang="en-US" sz="1200">
                  <a:solidFill>
                    <a:srgbClr val="FF0000"/>
                  </a:solidFill>
                  <a:latin typeface="FS PF BeauSans Pro" panose="02000500000000020004" pitchFamily="2" charset="0"/>
                </a:rPr>
                <a:t> </a:t>
              </a:r>
              <a:r>
                <a:rPr lang="en-US" sz="1200" i="1">
                  <a:latin typeface="FS PF BeauSans Pro" panose="02000500000000020004" pitchFamily="2" charset="0"/>
                </a:rPr>
                <a:t>(đã củng cố ngắn hạn, chuyển sang dự án 2026 xây cột tự đứng loại siêu bão)</a:t>
              </a:r>
              <a:r>
                <a:rPr lang="en-US" sz="1200" smtClean="0">
                  <a:latin typeface="FS PF BeauSans Pro" panose="02000500000000020004" pitchFamily="2" charset="0"/>
                </a:rPr>
                <a:t>.</a:t>
              </a:r>
              <a:endParaRPr lang="en-US" sz="1200">
                <a:latin typeface="FS PF BeauSans Pro" panose="02000500000000020004" pitchFamily="2" charset="0"/>
              </a:endParaRPr>
            </a:p>
            <a:p>
              <a:pPr marL="285750" indent="-285750" algn="just" defTabSz="685800">
                <a:lnSpc>
                  <a:spcPct val="100000"/>
                </a:lnSpc>
                <a:spcAft>
                  <a:spcPts val="224"/>
                </a:spcAft>
                <a:buClr>
                  <a:srgbClr val="000000"/>
                </a:buClr>
                <a:buFont typeface="Wingdings" panose="05000000000000000000" pitchFamily="2" charset="2"/>
                <a:buChar char="ü"/>
              </a:pPr>
              <a:r>
                <a:rPr lang="en-US" sz="1200" b="1">
                  <a:latin typeface="FS PF BeauSans Pro" panose="02000500000000020004" pitchFamily="2" charset="0"/>
                </a:rPr>
                <a:t>1 trạm </a:t>
              </a:r>
              <a:r>
                <a:rPr lang="en-US" sz="1200" b="1">
                  <a:solidFill>
                    <a:srgbClr val="FF0000"/>
                  </a:solidFill>
                  <a:latin typeface="FS PF BeauSans Pro" panose="02000500000000020004" pitchFamily="2" charset="0"/>
                </a:rPr>
                <a:t>XHH PYN0094</a:t>
              </a:r>
              <a:r>
                <a:rPr lang="en-US" sz="1200">
                  <a:solidFill>
                    <a:srgbClr val="FF0000"/>
                  </a:solidFill>
                  <a:latin typeface="FS PF BeauSans Pro" panose="02000500000000020004" pitchFamily="2" charset="0"/>
                </a:rPr>
                <a:t> </a:t>
              </a:r>
              <a:r>
                <a:rPr lang="en-US" sz="1200" i="1" smtClean="0">
                  <a:latin typeface="FS PF BeauSans Pro" panose="02000500000000020004" pitchFamily="2" charset="0"/>
                </a:rPr>
                <a:t>trước 30/9/2025 (</a:t>
              </a:r>
              <a:r>
                <a:rPr lang="en-US" sz="1200" i="1">
                  <a:latin typeface="FS PF BeauSans Pro" panose="02000500000000020004" pitchFamily="2" charset="0"/>
                </a:rPr>
                <a:t>trạm đài truyền thành huyện Tuy An cũ).</a:t>
              </a:r>
              <a:endParaRPr lang="en-US" sz="1200" b="1" spc="-1">
                <a:solidFill>
                  <a:schemeClr val="dk1"/>
                </a:solidFill>
                <a:latin typeface="FS PF BeauSans Pro" panose="02000500000000020004" pitchFamily="2" charset="0"/>
              </a:endParaRPr>
            </a:p>
            <a:p>
              <a:pPr marL="285750" indent="-285750" algn="just" defTabSz="685800">
                <a:lnSpc>
                  <a:spcPct val="100000"/>
                </a:lnSpc>
                <a:spcAft>
                  <a:spcPts val="224"/>
                </a:spcAft>
                <a:buClr>
                  <a:srgbClr val="000000"/>
                </a:buClr>
                <a:buFont typeface="Wingdings" panose="05000000000000000000" pitchFamily="2" charset="2"/>
                <a:buChar char="q"/>
              </a:pPr>
              <a:r>
                <a:rPr lang="en-US" sz="1600" b="1" u="sng" spc="-1">
                  <a:latin typeface="FS PF BeauSans Pro" panose="02000500000000020004" pitchFamily="2" charset="0"/>
                </a:rPr>
                <a:t>Củng cố bảo dưỡng tuyến cáp:</a:t>
              </a:r>
              <a:r>
                <a:rPr lang="en-US" sz="1600" b="1" spc="-1">
                  <a:solidFill>
                    <a:srgbClr val="FF0000"/>
                  </a:solidFill>
                  <a:latin typeface="FS PF BeauSans Pro" panose="02000500000000020004" pitchFamily="2" charset="0"/>
                </a:rPr>
                <a:t> </a:t>
              </a:r>
              <a:r>
                <a:rPr lang="en-US" sz="1600" b="1" spc="-1">
                  <a:solidFill>
                    <a:schemeClr val="dk1"/>
                  </a:solidFill>
                  <a:latin typeface="FS PF BeauSans Pro" panose="02000500000000020004" pitchFamily="2" charset="0"/>
                </a:rPr>
                <a:t>Hoàn thành 75/96 tuyến </a:t>
              </a:r>
              <a:r>
                <a:rPr lang="en-US" sz="1600" b="1" spc="-1">
                  <a:solidFill>
                    <a:srgbClr val="FF0000"/>
                  </a:solidFill>
                  <a:latin typeface="FS PF BeauSans Pro" panose="02000500000000020004" pitchFamily="2" charset="0"/>
                </a:rPr>
                <a:t>~ 78%, tồn 21 tuyến.</a:t>
              </a:r>
            </a:p>
            <a:p>
              <a:pPr marL="285750" indent="-285750" algn="just" defTabSz="685800">
                <a:lnSpc>
                  <a:spcPct val="100000"/>
                </a:lnSpc>
                <a:spcAft>
                  <a:spcPts val="224"/>
                </a:spcAft>
                <a:buClr>
                  <a:srgbClr val="000000"/>
                </a:buClr>
                <a:buFont typeface="Wingdings" panose="05000000000000000000" pitchFamily="2" charset="2"/>
                <a:buChar char="ü"/>
              </a:pPr>
              <a:r>
                <a:rPr lang="vi-VN" sz="1200" b="1" spc="-1">
                  <a:latin typeface="FS PF BeauSans Pro" panose="02000500000000020004" pitchFamily="2" charset="0"/>
                </a:rPr>
                <a:t>5 tuyến </a:t>
              </a:r>
              <a:r>
                <a:rPr lang="vi-VN" sz="1200" b="1" spc="-1">
                  <a:solidFill>
                    <a:srgbClr val="FF0000"/>
                  </a:solidFill>
                  <a:latin typeface="FS PF BeauSans Pro" panose="02000500000000020004" pitchFamily="2" charset="0"/>
                </a:rPr>
                <a:t>ĐNG </a:t>
              </a:r>
              <a:r>
                <a:rPr lang="vi-VN" sz="1200" i="1" spc="-1">
                  <a:solidFill>
                    <a:schemeClr val="dk1"/>
                  </a:solidFill>
                  <a:latin typeface="FS PF BeauSans Pro" panose="02000500000000020004" pitchFamily="2" charset="0"/>
                </a:rPr>
                <a:t>(vướng công trình cầu đường bộ, cao tốc đang thi công chưa có mặt bằng)</a:t>
              </a:r>
              <a:r>
                <a:rPr lang="en-US" sz="1200" i="1" spc="-1">
                  <a:solidFill>
                    <a:schemeClr val="dk1"/>
                  </a:solidFill>
                  <a:latin typeface="FS PF BeauSans Pro" panose="02000500000000020004" pitchFamily="2" charset="0"/>
                </a:rPr>
                <a:t>.</a:t>
              </a:r>
            </a:p>
            <a:p>
              <a:pPr marL="285750" indent="-285750" algn="just" defTabSz="685800">
                <a:lnSpc>
                  <a:spcPct val="100000"/>
                </a:lnSpc>
                <a:spcAft>
                  <a:spcPts val="224"/>
                </a:spcAft>
                <a:buClr>
                  <a:srgbClr val="000000"/>
                </a:buClr>
                <a:buFont typeface="Wingdings" panose="05000000000000000000" pitchFamily="2" charset="2"/>
                <a:buChar char="ü"/>
              </a:pPr>
              <a:r>
                <a:rPr lang="vi-VN" sz="1200" b="1" spc="-1">
                  <a:solidFill>
                    <a:schemeClr val="dk1"/>
                  </a:solidFill>
                  <a:latin typeface="FS PF BeauSans Pro" panose="02000500000000020004" pitchFamily="2" charset="0"/>
                </a:rPr>
                <a:t>3 tuyến </a:t>
              </a:r>
              <a:r>
                <a:rPr lang="vi-VN" sz="1200" b="1" spc="-1" smtClean="0">
                  <a:solidFill>
                    <a:srgbClr val="FF0000"/>
                  </a:solidFill>
                  <a:latin typeface="FS PF BeauSans Pro" panose="02000500000000020004" pitchFamily="2" charset="0"/>
                </a:rPr>
                <a:t>KTM_1</a:t>
              </a:r>
              <a:r>
                <a:rPr lang="en-US" sz="1200" i="1">
                  <a:latin typeface="FS PF BeauSans Pro" panose="02000500000000020004" pitchFamily="2" charset="0"/>
                </a:rPr>
                <a:t> </a:t>
              </a:r>
              <a:r>
                <a:rPr lang="en-US" sz="1200" i="1" smtClean="0">
                  <a:latin typeface="FS PF BeauSans Pro" panose="02000500000000020004" pitchFamily="2" charset="0"/>
                </a:rPr>
                <a:t>trước 30/8/2025, </a:t>
              </a:r>
              <a:r>
                <a:rPr lang="vi-VN" sz="1200" b="1" spc="-1" smtClean="0">
                  <a:solidFill>
                    <a:srgbClr val="FF0000"/>
                  </a:solidFill>
                  <a:latin typeface="FS PF BeauSans Pro" panose="02000500000000020004" pitchFamily="2" charset="0"/>
                </a:rPr>
                <a:t>HUE_2 </a:t>
              </a:r>
              <a:r>
                <a:rPr lang="en-US" sz="1200" i="1" smtClean="0">
                  <a:latin typeface="FS PF BeauSans Pro" panose="02000500000000020004" pitchFamily="2" charset="0"/>
                </a:rPr>
                <a:t>trước 30/9/2025 </a:t>
              </a:r>
              <a:r>
                <a:rPr lang="vi-VN" sz="1200" i="1" spc="-1" smtClean="0">
                  <a:solidFill>
                    <a:schemeClr val="dk1"/>
                  </a:solidFill>
                  <a:latin typeface="FS PF BeauSans Pro" panose="02000500000000020004" pitchFamily="2" charset="0"/>
                </a:rPr>
                <a:t>(vướng </a:t>
              </a:r>
              <a:r>
                <a:rPr lang="vi-VN" sz="1200" i="1" spc="-1">
                  <a:solidFill>
                    <a:schemeClr val="dk1"/>
                  </a:solidFill>
                  <a:latin typeface="FS PF BeauSans Pro" panose="02000500000000020004" pitchFamily="2" charset="0"/>
                </a:rPr>
                <a:t>xin phép Sở Xây dựng, Cục Đường bộ)</a:t>
              </a:r>
              <a:r>
                <a:rPr lang="en-US" sz="1200" i="1" spc="-1">
                  <a:solidFill>
                    <a:schemeClr val="dk1"/>
                  </a:solidFill>
                  <a:latin typeface="FS PF BeauSans Pro" panose="02000500000000020004" pitchFamily="2" charset="0"/>
                </a:rPr>
                <a:t>.</a:t>
              </a:r>
            </a:p>
            <a:p>
              <a:pPr marL="285750" indent="-285750" algn="just" defTabSz="685800">
                <a:lnSpc>
                  <a:spcPct val="100000"/>
                </a:lnSpc>
                <a:spcAft>
                  <a:spcPts val="224"/>
                </a:spcAft>
                <a:buClr>
                  <a:srgbClr val="000000"/>
                </a:buClr>
                <a:buFont typeface="Wingdings" panose="05000000000000000000" pitchFamily="2" charset="2"/>
                <a:buChar char="ü"/>
              </a:pPr>
              <a:r>
                <a:rPr lang="vi-VN" sz="1200" b="1" spc="-1">
                  <a:solidFill>
                    <a:schemeClr val="dk1"/>
                  </a:solidFill>
                  <a:latin typeface="FS PF BeauSans Pro" panose="02000500000000020004" pitchFamily="2" charset="0"/>
                </a:rPr>
                <a:t>2 tuyến </a:t>
              </a:r>
              <a:r>
                <a:rPr lang="vi-VN" sz="1200" b="1" spc="-1">
                  <a:solidFill>
                    <a:srgbClr val="FF0000"/>
                  </a:solidFill>
                  <a:latin typeface="FS PF BeauSans Pro" panose="02000500000000020004" pitchFamily="2" charset="0"/>
                </a:rPr>
                <a:t>QNI_1, QNM_1</a:t>
              </a:r>
              <a:r>
                <a:rPr lang="vi-VN" sz="1200" b="1" spc="-1">
                  <a:solidFill>
                    <a:schemeClr val="dk1"/>
                  </a:solidFill>
                  <a:latin typeface="FS PF BeauSans Pro" panose="02000500000000020004" pitchFamily="2" charset="0"/>
                </a:rPr>
                <a:t> </a:t>
              </a:r>
              <a:r>
                <a:rPr lang="en-US" sz="1200" i="1">
                  <a:latin typeface="FS PF BeauSans Pro" panose="02000500000000020004" pitchFamily="2" charset="0"/>
                </a:rPr>
                <a:t>trước </a:t>
              </a:r>
              <a:r>
                <a:rPr lang="en-US" sz="1200" i="1" smtClean="0">
                  <a:latin typeface="FS PF BeauSans Pro" panose="02000500000000020004" pitchFamily="2" charset="0"/>
                </a:rPr>
                <a:t>30/8/2025 </a:t>
              </a:r>
              <a:r>
                <a:rPr lang="vi-VN" sz="1200" i="1" spc="-1" smtClean="0">
                  <a:solidFill>
                    <a:schemeClr val="dk1"/>
                  </a:solidFill>
                  <a:latin typeface="FS PF BeauSans Pro" panose="02000500000000020004" pitchFamily="2" charset="0"/>
                </a:rPr>
                <a:t>(đã </a:t>
              </a:r>
              <a:r>
                <a:rPr lang="vi-VN" sz="1200" i="1" spc="-1">
                  <a:solidFill>
                    <a:schemeClr val="dk1"/>
                  </a:solidFill>
                  <a:latin typeface="FS PF BeauSans Pro" panose="02000500000000020004" pitchFamily="2" charset="0"/>
                </a:rPr>
                <a:t>xin được </a:t>
              </a:r>
              <a:r>
                <a:rPr lang="vi-VN" sz="1200" i="1" spc="-1" smtClean="0">
                  <a:solidFill>
                    <a:schemeClr val="dk1"/>
                  </a:solidFill>
                  <a:latin typeface="FS PF BeauSans Pro" panose="02000500000000020004" pitchFamily="2" charset="0"/>
                </a:rPr>
                <a:t>phép</a:t>
              </a:r>
              <a:r>
                <a:rPr lang="en-US" sz="1200" i="1" spc="-1" smtClean="0">
                  <a:solidFill>
                    <a:schemeClr val="dk1"/>
                  </a:solidFill>
                  <a:latin typeface="FS PF BeauSans Pro" panose="02000500000000020004" pitchFamily="2" charset="0"/>
                </a:rPr>
                <a:t>,</a:t>
              </a:r>
              <a:r>
                <a:rPr lang="vi-VN" sz="1200" i="1" spc="-1" smtClean="0">
                  <a:solidFill>
                    <a:schemeClr val="dk1"/>
                  </a:solidFill>
                  <a:latin typeface="FS PF BeauSans Pro" panose="02000500000000020004" pitchFamily="2" charset="0"/>
                </a:rPr>
                <a:t> </a:t>
              </a:r>
              <a:r>
                <a:rPr lang="vi-VN" sz="1200" i="1" spc="-1">
                  <a:solidFill>
                    <a:schemeClr val="dk1"/>
                  </a:solidFill>
                  <a:latin typeface="FS PF BeauSans Pro" panose="02000500000000020004" pitchFamily="2" charset="0"/>
                </a:rPr>
                <a:t>đang thi </a:t>
              </a:r>
              <a:r>
                <a:rPr lang="vi-VN" sz="1200" i="1" spc="-1" smtClean="0">
                  <a:solidFill>
                    <a:schemeClr val="dk1"/>
                  </a:solidFill>
                  <a:latin typeface="FS PF BeauSans Pro" panose="02000500000000020004" pitchFamily="2" charset="0"/>
                </a:rPr>
                <a:t>công)</a:t>
              </a:r>
              <a:r>
                <a:rPr lang="en-US" sz="1200" i="1" spc="-1">
                  <a:solidFill>
                    <a:schemeClr val="dk1"/>
                  </a:solidFill>
                  <a:latin typeface="FS PF BeauSans Pro" panose="02000500000000020004" pitchFamily="2" charset="0"/>
                </a:rPr>
                <a:t>.</a:t>
              </a:r>
            </a:p>
            <a:p>
              <a:pPr marL="285750" indent="-285750" algn="just" defTabSz="685800">
                <a:lnSpc>
                  <a:spcPct val="100000"/>
                </a:lnSpc>
                <a:spcAft>
                  <a:spcPts val="224"/>
                </a:spcAft>
                <a:buClr>
                  <a:srgbClr val="000000"/>
                </a:buClr>
                <a:buFont typeface="Wingdings" panose="05000000000000000000" pitchFamily="2" charset="2"/>
                <a:buChar char="ü"/>
              </a:pPr>
              <a:r>
                <a:rPr lang="vi-VN" sz="1200" b="1" spc="-1">
                  <a:solidFill>
                    <a:schemeClr val="dk1"/>
                  </a:solidFill>
                  <a:latin typeface="FS PF BeauSans Pro" panose="02000500000000020004" pitchFamily="2" charset="0"/>
                </a:rPr>
                <a:t>2 tuyến </a:t>
              </a:r>
              <a:r>
                <a:rPr lang="vi-VN" sz="1200" b="1" spc="-1">
                  <a:solidFill>
                    <a:srgbClr val="FF0000"/>
                  </a:solidFill>
                  <a:latin typeface="FS PF BeauSans Pro" panose="02000500000000020004" pitchFamily="2" charset="0"/>
                </a:rPr>
                <a:t>QTI</a:t>
              </a:r>
              <a:r>
                <a:rPr lang="vi-VN" sz="1200" b="1" spc="-1">
                  <a:solidFill>
                    <a:schemeClr val="dk1"/>
                  </a:solidFill>
                  <a:latin typeface="FS PF BeauSans Pro" panose="02000500000000020004" pitchFamily="2" charset="0"/>
                </a:rPr>
                <a:t> </a:t>
              </a:r>
              <a:r>
                <a:rPr lang="en-US" sz="1200" i="1">
                  <a:latin typeface="FS PF BeauSans Pro" panose="02000500000000020004" pitchFamily="2" charset="0"/>
                </a:rPr>
                <a:t>trước </a:t>
              </a:r>
              <a:r>
                <a:rPr lang="en-US" sz="1200" i="1" smtClean="0">
                  <a:latin typeface="FS PF BeauSans Pro" panose="02000500000000020004" pitchFamily="2" charset="0"/>
                </a:rPr>
                <a:t>30/8/2025 </a:t>
              </a:r>
              <a:r>
                <a:rPr lang="vi-VN" sz="1200" i="1" spc="-1" smtClean="0">
                  <a:solidFill>
                    <a:schemeClr val="dk1"/>
                  </a:solidFill>
                  <a:latin typeface="FS PF BeauSans Pro" panose="02000500000000020004" pitchFamily="2" charset="0"/>
                </a:rPr>
                <a:t>(đang </a:t>
              </a:r>
              <a:r>
                <a:rPr lang="vi-VN" sz="1200" i="1" spc="-1">
                  <a:solidFill>
                    <a:schemeClr val="dk1"/>
                  </a:solidFill>
                  <a:latin typeface="FS PF BeauSans Pro" panose="02000500000000020004" pitchFamily="2" charset="0"/>
                </a:rPr>
                <a:t>thi công nhưng vướng CB tắc, đối tác CNCT đang xử lý)</a:t>
              </a:r>
              <a:r>
                <a:rPr lang="en-US" sz="1200" i="1" spc="-1">
                  <a:solidFill>
                    <a:schemeClr val="dk1"/>
                  </a:solidFill>
                  <a:latin typeface="FS PF BeauSans Pro" panose="02000500000000020004" pitchFamily="2" charset="0"/>
                </a:rPr>
                <a:t>.</a:t>
              </a:r>
            </a:p>
            <a:p>
              <a:pPr marL="285750" indent="-285750" algn="just" defTabSz="685800">
                <a:lnSpc>
                  <a:spcPct val="100000"/>
                </a:lnSpc>
                <a:spcAft>
                  <a:spcPts val="224"/>
                </a:spcAft>
                <a:buClr>
                  <a:srgbClr val="000000"/>
                </a:buClr>
                <a:buFont typeface="Wingdings" panose="05000000000000000000" pitchFamily="2" charset="2"/>
                <a:buChar char="ü"/>
              </a:pPr>
              <a:r>
                <a:rPr lang="vi-VN" sz="1200" b="1" spc="-1">
                  <a:solidFill>
                    <a:schemeClr val="dk1"/>
                  </a:solidFill>
                  <a:latin typeface="FS PF BeauSans Pro" panose="02000500000000020004" pitchFamily="2" charset="0"/>
                </a:rPr>
                <a:t>9 tuyến </a:t>
              </a:r>
              <a:r>
                <a:rPr lang="vi-VN" sz="1200" b="1" spc="-1">
                  <a:solidFill>
                    <a:srgbClr val="FF0000"/>
                  </a:solidFill>
                  <a:latin typeface="FS PF BeauSans Pro" panose="02000500000000020004" pitchFamily="2" charset="0"/>
                </a:rPr>
                <a:t>KHA</a:t>
              </a:r>
              <a:r>
                <a:rPr lang="vi-VN" sz="1200" b="1" spc="-1">
                  <a:solidFill>
                    <a:schemeClr val="dk1"/>
                  </a:solidFill>
                  <a:latin typeface="FS PF BeauSans Pro" panose="02000500000000020004" pitchFamily="2" charset="0"/>
                </a:rPr>
                <a:t> </a:t>
              </a:r>
              <a:r>
                <a:rPr lang="en-US" sz="1200" i="1">
                  <a:latin typeface="FS PF BeauSans Pro" panose="02000500000000020004" pitchFamily="2" charset="0"/>
                </a:rPr>
                <a:t>trước </a:t>
              </a:r>
              <a:r>
                <a:rPr lang="en-US" sz="1200" i="1" smtClean="0">
                  <a:latin typeface="FS PF BeauSans Pro" panose="02000500000000020004" pitchFamily="2" charset="0"/>
                </a:rPr>
                <a:t>30/11/2025 </a:t>
              </a:r>
              <a:r>
                <a:rPr lang="vi-VN" sz="1200" i="1" spc="-1" smtClean="0">
                  <a:solidFill>
                    <a:schemeClr val="dk1"/>
                  </a:solidFill>
                  <a:latin typeface="FS PF BeauSans Pro" panose="02000500000000020004" pitchFamily="2" charset="0"/>
                </a:rPr>
                <a:t>(6/9 </a:t>
              </a:r>
              <a:r>
                <a:rPr lang="vi-VN" sz="1200" i="1" spc="-1">
                  <a:solidFill>
                    <a:schemeClr val="dk1"/>
                  </a:solidFill>
                  <a:latin typeface="FS PF BeauSans Pro" panose="02000500000000020004" pitchFamily="2" charset="0"/>
                </a:rPr>
                <a:t>tuyến đã ký HĐ với đối tác, 3/9 tuyến chưa ký HĐ, tiến độ chậm).</a:t>
              </a:r>
              <a:endParaRPr lang="en-US" sz="1200" i="1" spc="-1" dirty="0">
                <a:solidFill>
                  <a:schemeClr val="dk1"/>
                </a:solidFill>
                <a:latin typeface="FS PF BeauSans Pro" panose="02000500000000020004" pitchFamily="2" charset="0"/>
              </a:endParaRPr>
            </a:p>
          </p:txBody>
        </p:sp>
      </p:grpSp>
    </p:spTree>
    <p:extLst>
      <p:ext uri="{BB962C8B-B14F-4D97-AF65-F5344CB8AC3E}">
        <p14:creationId xmlns:p14="http://schemas.microsoft.com/office/powerpoint/2010/main" val="4010277284"/>
      </p:ext>
    </p:extLst>
  </p:cSld>
  <p:clrMapOvr>
    <a:masterClrMapping/>
  </p:clrMapOvr>
  <p:transition>
    <p:randomBar dir="vert"/>
  </p:transition>
  <p:timing>
    <p:tnLst>
      <p:par>
        <p:cTn id="1" dur="indefinite" restart="never" nodeType="tmRoot"/>
      </p:par>
    </p:tnLst>
  </p:timing>
</p:sld>
</file>

<file path=ppt/theme/theme1.xml><?xml version="1.0" encoding="utf-8"?>
<a:theme xmlns:a="http://schemas.openxmlformats.org/drawingml/2006/main" name="1_Office Theme">
  <a:themeElements>
    <a:clrScheme name="Custom 1">
      <a:dk1>
        <a:srgbClr val="000000"/>
      </a:dk1>
      <a:lt1>
        <a:srgbClr val="FFFFFF"/>
      </a:lt1>
      <a:dk2>
        <a:srgbClr val="42494D"/>
      </a:dk2>
      <a:lt2>
        <a:srgbClr val="B4B4B4"/>
      </a:lt2>
      <a:accent1>
        <a:srgbClr val="E80500"/>
      </a:accent1>
      <a:accent2>
        <a:srgbClr val="FF9200"/>
      </a:accent2>
      <a:accent3>
        <a:srgbClr val="0432FF"/>
      </a:accent3>
      <a:accent4>
        <a:srgbClr val="932092"/>
      </a:accent4>
      <a:accent5>
        <a:srgbClr val="FEFB00"/>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xml><?xml version="1.0" encoding="utf-8"?>
<a:theme xmlns:a="http://schemas.openxmlformats.org/drawingml/2006/main" name="1_Office Theme">
  <a:themeElements>
    <a:clrScheme name="Custom 1">
      <a:dk1>
        <a:srgbClr val="000000"/>
      </a:dk1>
      <a:lt1>
        <a:srgbClr val="FFFFFF"/>
      </a:lt1>
      <a:dk2>
        <a:srgbClr val="42494D"/>
      </a:dk2>
      <a:lt2>
        <a:srgbClr val="B4B4B4"/>
      </a:lt2>
      <a:accent1>
        <a:srgbClr val="E80500"/>
      </a:accent1>
      <a:accent2>
        <a:srgbClr val="FF9200"/>
      </a:accent2>
      <a:accent3>
        <a:srgbClr val="0432FF"/>
      </a:accent3>
      <a:accent4>
        <a:srgbClr val="932092"/>
      </a:accent4>
      <a:accent5>
        <a:srgbClr val="FEFB00"/>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1.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1_Office Theme">
  <a:themeElements>
    <a:clrScheme name="Custom 1">
      <a:dk1>
        <a:srgbClr val="000000"/>
      </a:dk1>
      <a:lt1>
        <a:srgbClr val="FFFFFF"/>
      </a:lt1>
      <a:dk2>
        <a:srgbClr val="42494D"/>
      </a:dk2>
      <a:lt2>
        <a:srgbClr val="B4B4B4"/>
      </a:lt2>
      <a:accent1>
        <a:srgbClr val="E80500"/>
      </a:accent1>
      <a:accent2>
        <a:srgbClr val="FF9200"/>
      </a:accent2>
      <a:accent3>
        <a:srgbClr val="0432FF"/>
      </a:accent3>
      <a:accent4>
        <a:srgbClr val="932092"/>
      </a:accent4>
      <a:accent5>
        <a:srgbClr val="FEFB00"/>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1_Office Theme">
  <a:themeElements>
    <a:clrScheme name="Custom 1">
      <a:dk1>
        <a:srgbClr val="000000"/>
      </a:dk1>
      <a:lt1>
        <a:srgbClr val="FFFFFF"/>
      </a:lt1>
      <a:dk2>
        <a:srgbClr val="42494D"/>
      </a:dk2>
      <a:lt2>
        <a:srgbClr val="B4B4B4"/>
      </a:lt2>
      <a:accent1>
        <a:srgbClr val="E80500"/>
      </a:accent1>
      <a:accent2>
        <a:srgbClr val="FF9200"/>
      </a:accent2>
      <a:accent3>
        <a:srgbClr val="0432FF"/>
      </a:accent3>
      <a:accent4>
        <a:srgbClr val="932092"/>
      </a:accent4>
      <a:accent5>
        <a:srgbClr val="FEFB00"/>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1_Office Theme">
  <a:themeElements>
    <a:clrScheme name="Custom 1">
      <a:dk1>
        <a:srgbClr val="000000"/>
      </a:dk1>
      <a:lt1>
        <a:srgbClr val="FFFFFF"/>
      </a:lt1>
      <a:dk2>
        <a:srgbClr val="42494D"/>
      </a:dk2>
      <a:lt2>
        <a:srgbClr val="B4B4B4"/>
      </a:lt2>
      <a:accent1>
        <a:srgbClr val="E80500"/>
      </a:accent1>
      <a:accent2>
        <a:srgbClr val="FF9200"/>
      </a:accent2>
      <a:accent3>
        <a:srgbClr val="0432FF"/>
      </a:accent3>
      <a:accent4>
        <a:srgbClr val="932092"/>
      </a:accent4>
      <a:accent5>
        <a:srgbClr val="FEFB00"/>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1_Office Theme">
  <a:themeElements>
    <a:clrScheme name="Custom 1">
      <a:dk1>
        <a:srgbClr val="000000"/>
      </a:dk1>
      <a:lt1>
        <a:srgbClr val="FFFFFF"/>
      </a:lt1>
      <a:dk2>
        <a:srgbClr val="42494D"/>
      </a:dk2>
      <a:lt2>
        <a:srgbClr val="B4B4B4"/>
      </a:lt2>
      <a:accent1>
        <a:srgbClr val="E80500"/>
      </a:accent1>
      <a:accent2>
        <a:srgbClr val="FF9200"/>
      </a:accent2>
      <a:accent3>
        <a:srgbClr val="0432FF"/>
      </a:accent3>
      <a:accent4>
        <a:srgbClr val="932092"/>
      </a:accent4>
      <a:accent5>
        <a:srgbClr val="FEFB00"/>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6.xml><?xml version="1.0" encoding="utf-8"?>
<a:theme xmlns:a="http://schemas.openxmlformats.org/drawingml/2006/main" name="1_Office Theme">
  <a:themeElements>
    <a:clrScheme name="Custom 1">
      <a:dk1>
        <a:srgbClr val="000000"/>
      </a:dk1>
      <a:lt1>
        <a:srgbClr val="FFFFFF"/>
      </a:lt1>
      <a:dk2>
        <a:srgbClr val="42494D"/>
      </a:dk2>
      <a:lt2>
        <a:srgbClr val="B4B4B4"/>
      </a:lt2>
      <a:accent1>
        <a:srgbClr val="E80500"/>
      </a:accent1>
      <a:accent2>
        <a:srgbClr val="FF9200"/>
      </a:accent2>
      <a:accent3>
        <a:srgbClr val="0432FF"/>
      </a:accent3>
      <a:accent4>
        <a:srgbClr val="932092"/>
      </a:accent4>
      <a:accent5>
        <a:srgbClr val="FEFB00"/>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xml><?xml version="1.0" encoding="utf-8"?>
<a:theme xmlns:a="http://schemas.openxmlformats.org/drawingml/2006/main" name="1_Office Theme">
  <a:themeElements>
    <a:clrScheme name="Custom 1">
      <a:dk1>
        <a:srgbClr val="000000"/>
      </a:dk1>
      <a:lt1>
        <a:srgbClr val="FFFFFF"/>
      </a:lt1>
      <a:dk2>
        <a:srgbClr val="42494D"/>
      </a:dk2>
      <a:lt2>
        <a:srgbClr val="B4B4B4"/>
      </a:lt2>
      <a:accent1>
        <a:srgbClr val="E80500"/>
      </a:accent1>
      <a:accent2>
        <a:srgbClr val="FF9200"/>
      </a:accent2>
      <a:accent3>
        <a:srgbClr val="0432FF"/>
      </a:accent3>
      <a:accent4>
        <a:srgbClr val="932092"/>
      </a:accent4>
      <a:accent5>
        <a:srgbClr val="FEFB00"/>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xml><?xml version="1.0" encoding="utf-8"?>
<a:theme xmlns:a="http://schemas.openxmlformats.org/drawingml/2006/main" name="1_Office Theme">
  <a:themeElements>
    <a:clrScheme name="Custom 1">
      <a:dk1>
        <a:srgbClr val="000000"/>
      </a:dk1>
      <a:lt1>
        <a:srgbClr val="FFFFFF"/>
      </a:lt1>
      <a:dk2>
        <a:srgbClr val="42494D"/>
      </a:dk2>
      <a:lt2>
        <a:srgbClr val="B4B4B4"/>
      </a:lt2>
      <a:accent1>
        <a:srgbClr val="E80500"/>
      </a:accent1>
      <a:accent2>
        <a:srgbClr val="FF9200"/>
      </a:accent2>
      <a:accent3>
        <a:srgbClr val="0432FF"/>
      </a:accent3>
      <a:accent4>
        <a:srgbClr val="932092"/>
      </a:accent4>
      <a:accent5>
        <a:srgbClr val="FEFB00"/>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xml><?xml version="1.0" encoding="utf-8"?>
<a:theme xmlns:a="http://schemas.openxmlformats.org/drawingml/2006/main" name="1_Office Theme">
  <a:themeElements>
    <a:clrScheme name="Custom 1">
      <a:dk1>
        <a:srgbClr val="000000"/>
      </a:dk1>
      <a:lt1>
        <a:srgbClr val="FFFFFF"/>
      </a:lt1>
      <a:dk2>
        <a:srgbClr val="42494D"/>
      </a:dk2>
      <a:lt2>
        <a:srgbClr val="B4B4B4"/>
      </a:lt2>
      <a:accent1>
        <a:srgbClr val="E80500"/>
      </a:accent1>
      <a:accent2>
        <a:srgbClr val="FF9200"/>
      </a:accent2>
      <a:accent3>
        <a:srgbClr val="0432FF"/>
      </a:accent3>
      <a:accent4>
        <a:srgbClr val="932092"/>
      </a:accent4>
      <a:accent5>
        <a:srgbClr val="FEFB00"/>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17971</TotalTime>
  <Words>6641</Words>
  <Application>Microsoft Office PowerPoint</Application>
  <PresentationFormat>On-screen Show (16:9)</PresentationFormat>
  <Paragraphs>535</Paragraphs>
  <Slides>32</Slides>
  <Notes>28</Notes>
  <HiddenSlides>0</HiddenSlides>
  <MMClips>0</MMClips>
  <ScaleCrop>false</ScaleCrop>
  <HeadingPairs>
    <vt:vector size="6" baseType="variant">
      <vt:variant>
        <vt:lpstr>Fonts Used</vt:lpstr>
      </vt:variant>
      <vt:variant>
        <vt:i4>23</vt:i4>
      </vt:variant>
      <vt:variant>
        <vt:lpstr>Theme</vt:lpstr>
      </vt:variant>
      <vt:variant>
        <vt:i4>10</vt:i4>
      </vt:variant>
      <vt:variant>
        <vt:lpstr>Slide Titles</vt:lpstr>
      </vt:variant>
      <vt:variant>
        <vt:i4>32</vt:i4>
      </vt:variant>
    </vt:vector>
  </HeadingPairs>
  <TitlesOfParts>
    <vt:vector size="65" baseType="lpstr">
      <vt:lpstr>.VnTime</vt:lpstr>
      <vt:lpstr>Arial</vt:lpstr>
      <vt:lpstr>Arial Unicode MS</vt:lpstr>
      <vt:lpstr>Calibri</vt:lpstr>
      <vt:lpstr>Calibri Light</vt:lpstr>
      <vt:lpstr>Cambria</vt:lpstr>
      <vt:lpstr>Century Gothic</vt:lpstr>
      <vt:lpstr>DejaVu Sans</vt:lpstr>
      <vt:lpstr>FS Magistral Bold</vt:lpstr>
      <vt:lpstr>FS PF BeauSans Pro</vt:lpstr>
      <vt:lpstr>FS PF BeauSans Pro Black</vt:lpstr>
      <vt:lpstr>FS PF BeauSans Pro Light</vt:lpstr>
      <vt:lpstr>FS PF BeauSans Pro SemiBold</vt:lpstr>
      <vt:lpstr>Lato Light</vt:lpstr>
      <vt:lpstr>League Spartan</vt:lpstr>
      <vt:lpstr>Open Sans</vt:lpstr>
      <vt:lpstr>PF BeauSans Pro</vt:lpstr>
      <vt:lpstr>Poppins</vt:lpstr>
      <vt:lpstr>Red Hat Text</vt:lpstr>
      <vt:lpstr>Sarabun</vt:lpstr>
      <vt:lpstr>Symbol</vt:lpstr>
      <vt:lpstr>Times New Roman</vt:lpstr>
      <vt:lpstr>Wingdings</vt:lpstr>
      <vt:lpstr>1_Office Theme</vt:lpstr>
      <vt:lpstr>1_Office Theme</vt:lpstr>
      <vt:lpstr>1_Office Theme</vt:lpstr>
      <vt:lpstr>1_Office Theme</vt:lpstr>
      <vt:lpstr>1_Office Theme</vt:lpstr>
      <vt:lpstr>1_Office Theme</vt:lpstr>
      <vt:lpstr>1_Office Theme</vt:lpstr>
      <vt:lpstr>1_Office Theme</vt:lpstr>
      <vt:lpstr>1_Office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Trân trọng cảm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MSI</dc:creator>
  <dc:description/>
  <cp:lastModifiedBy>QuangDa</cp:lastModifiedBy>
  <cp:revision>2395</cp:revision>
  <dcterms:created xsi:type="dcterms:W3CDTF">2021-01-04T02:51:39Z</dcterms:created>
  <dcterms:modified xsi:type="dcterms:W3CDTF">2025-08-11T04:51:24Z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48</vt:i4>
  </property>
  <property fmtid="{D5CDD505-2E9C-101B-9397-08002B2CF9AE}" pid="3" name="PresentationFormat">
    <vt:lpwstr>On-screen Show (16:9)</vt:lpwstr>
  </property>
  <property fmtid="{D5CDD505-2E9C-101B-9397-08002B2CF9AE}" pid="4" name="Slides">
    <vt:i4>57</vt:i4>
  </property>
</Properties>
</file>